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 id="2147485391" r:id="rId2"/>
  </p:sldMasterIdLst>
  <p:notesMasterIdLst>
    <p:notesMasterId r:id="rId51"/>
  </p:notesMasterIdLst>
  <p:sldIdLst>
    <p:sldId id="658" r:id="rId3"/>
    <p:sldId id="659" r:id="rId4"/>
    <p:sldId id="821" r:id="rId5"/>
    <p:sldId id="665" r:id="rId6"/>
    <p:sldId id="1326" r:id="rId7"/>
    <p:sldId id="1322" r:id="rId8"/>
    <p:sldId id="1323" r:id="rId9"/>
    <p:sldId id="1325" r:id="rId10"/>
    <p:sldId id="1324" r:id="rId11"/>
    <p:sldId id="673" r:id="rId12"/>
    <p:sldId id="824" r:id="rId13"/>
    <p:sldId id="1320" r:id="rId14"/>
    <p:sldId id="1321" r:id="rId15"/>
    <p:sldId id="1327" r:id="rId16"/>
    <p:sldId id="1218" r:id="rId17"/>
    <p:sldId id="1303" r:id="rId18"/>
    <p:sldId id="1304" r:id="rId19"/>
    <p:sldId id="1316" r:id="rId20"/>
    <p:sldId id="829" r:id="rId21"/>
    <p:sldId id="1299" r:id="rId22"/>
    <p:sldId id="1301" r:id="rId23"/>
    <p:sldId id="1302" r:id="rId24"/>
    <p:sldId id="1314" r:id="rId25"/>
    <p:sldId id="1310" r:id="rId26"/>
    <p:sldId id="1313" r:id="rId27"/>
    <p:sldId id="1305" r:id="rId28"/>
    <p:sldId id="1311" r:id="rId29"/>
    <p:sldId id="1306" r:id="rId30"/>
    <p:sldId id="1307" r:id="rId31"/>
    <p:sldId id="1308" r:id="rId32"/>
    <p:sldId id="1312" r:id="rId33"/>
    <p:sldId id="1309" r:id="rId34"/>
    <p:sldId id="1340" r:id="rId35"/>
    <p:sldId id="1339" r:id="rId36"/>
    <p:sldId id="1329" r:id="rId37"/>
    <p:sldId id="1328" r:id="rId38"/>
    <p:sldId id="1330" r:id="rId39"/>
    <p:sldId id="1341" r:id="rId40"/>
    <p:sldId id="1331" r:id="rId41"/>
    <p:sldId id="1332" r:id="rId42"/>
    <p:sldId id="1333" r:id="rId43"/>
    <p:sldId id="1342" r:id="rId44"/>
    <p:sldId id="1334" r:id="rId45"/>
    <p:sldId id="1335" r:id="rId46"/>
    <p:sldId id="1336" r:id="rId47"/>
    <p:sldId id="1337" r:id="rId48"/>
    <p:sldId id="1338" r:id="rId49"/>
    <p:sldId id="795" r:id="rId50"/>
  </p:sldIdLst>
  <p:sldSz cx="9144000" cy="6858000" type="screen4x3"/>
  <p:notesSz cx="6858000" cy="9144000"/>
  <p:defaultTextStyle>
    <a:defPPr>
      <a:defRPr lang="en-US"/>
    </a:defPPr>
    <a:lvl1pPr algn="l" rtl="0" fontAlgn="base">
      <a:spcBef>
        <a:spcPct val="0"/>
      </a:spcBef>
      <a:spcAft>
        <a:spcPct val="0"/>
      </a:spcAft>
      <a:defRPr sz="1400" kern="1200">
        <a:solidFill>
          <a:schemeClr val="tx1"/>
        </a:solidFill>
        <a:latin typeface="Arial" pitchFamily="34" charset="0"/>
        <a:ea typeface="+mn-ea"/>
        <a:cs typeface="+mn-cs"/>
      </a:defRPr>
    </a:lvl1pPr>
    <a:lvl2pPr marL="457200" algn="l" rtl="0" fontAlgn="base">
      <a:spcBef>
        <a:spcPct val="0"/>
      </a:spcBef>
      <a:spcAft>
        <a:spcPct val="0"/>
      </a:spcAft>
      <a:defRPr sz="1400" kern="1200">
        <a:solidFill>
          <a:schemeClr val="tx1"/>
        </a:solidFill>
        <a:latin typeface="Arial" pitchFamily="34" charset="0"/>
        <a:ea typeface="+mn-ea"/>
        <a:cs typeface="+mn-cs"/>
      </a:defRPr>
    </a:lvl2pPr>
    <a:lvl3pPr marL="914400" algn="l" rtl="0" fontAlgn="base">
      <a:spcBef>
        <a:spcPct val="0"/>
      </a:spcBef>
      <a:spcAft>
        <a:spcPct val="0"/>
      </a:spcAft>
      <a:defRPr sz="1400" kern="1200">
        <a:solidFill>
          <a:schemeClr val="tx1"/>
        </a:solidFill>
        <a:latin typeface="Arial" pitchFamily="34" charset="0"/>
        <a:ea typeface="+mn-ea"/>
        <a:cs typeface="+mn-cs"/>
      </a:defRPr>
    </a:lvl3pPr>
    <a:lvl4pPr marL="1371600" algn="l" rtl="0" fontAlgn="base">
      <a:spcBef>
        <a:spcPct val="0"/>
      </a:spcBef>
      <a:spcAft>
        <a:spcPct val="0"/>
      </a:spcAft>
      <a:defRPr sz="1400" kern="1200">
        <a:solidFill>
          <a:schemeClr val="tx1"/>
        </a:solidFill>
        <a:latin typeface="Arial" pitchFamily="34" charset="0"/>
        <a:ea typeface="+mn-ea"/>
        <a:cs typeface="+mn-cs"/>
      </a:defRPr>
    </a:lvl4pPr>
    <a:lvl5pPr marL="1828800" algn="l" rtl="0" fontAlgn="base">
      <a:spcBef>
        <a:spcPct val="0"/>
      </a:spcBef>
      <a:spcAft>
        <a:spcPct val="0"/>
      </a:spcAft>
      <a:defRPr sz="1400" kern="1200">
        <a:solidFill>
          <a:schemeClr val="tx1"/>
        </a:solidFill>
        <a:latin typeface="Arial" pitchFamily="34" charset="0"/>
        <a:ea typeface="+mn-ea"/>
        <a:cs typeface="+mn-cs"/>
      </a:defRPr>
    </a:lvl5pPr>
    <a:lvl6pPr marL="2286000" algn="l" defTabSz="914400" rtl="0" eaLnBrk="1" latinLnBrk="0" hangingPunct="1">
      <a:defRPr sz="1400" kern="1200">
        <a:solidFill>
          <a:schemeClr val="tx1"/>
        </a:solidFill>
        <a:latin typeface="Arial" pitchFamily="34" charset="0"/>
        <a:ea typeface="+mn-ea"/>
        <a:cs typeface="+mn-cs"/>
      </a:defRPr>
    </a:lvl6pPr>
    <a:lvl7pPr marL="2743200" algn="l" defTabSz="914400" rtl="0" eaLnBrk="1" latinLnBrk="0" hangingPunct="1">
      <a:defRPr sz="1400" kern="1200">
        <a:solidFill>
          <a:schemeClr val="tx1"/>
        </a:solidFill>
        <a:latin typeface="Arial" pitchFamily="34" charset="0"/>
        <a:ea typeface="+mn-ea"/>
        <a:cs typeface="+mn-cs"/>
      </a:defRPr>
    </a:lvl7pPr>
    <a:lvl8pPr marL="3200400" algn="l" defTabSz="914400" rtl="0" eaLnBrk="1" latinLnBrk="0" hangingPunct="1">
      <a:defRPr sz="1400" kern="1200">
        <a:solidFill>
          <a:schemeClr val="tx1"/>
        </a:solidFill>
        <a:latin typeface="Arial" pitchFamily="34" charset="0"/>
        <a:ea typeface="+mn-ea"/>
        <a:cs typeface="+mn-cs"/>
      </a:defRPr>
    </a:lvl8pPr>
    <a:lvl9pPr marL="3657600" algn="l" defTabSz="914400" rtl="0" eaLnBrk="1" latinLnBrk="0" hangingPunct="1">
      <a:defRPr sz="14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07B9"/>
    <a:srgbClr val="006600"/>
    <a:srgbClr val="003300"/>
    <a:srgbClr val="009900"/>
    <a:srgbClr val="FFFFFF"/>
    <a:srgbClr val="CCECFF"/>
    <a:srgbClr val="FFFF99"/>
    <a:srgbClr val="FFFFCC"/>
    <a:srgbClr val="FFFF00"/>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15" autoAdjust="0"/>
    <p:restoredTop sz="89255" autoAdjust="0"/>
  </p:normalViewPr>
  <p:slideViewPr>
    <p:cSldViewPr>
      <p:cViewPr varScale="1">
        <p:scale>
          <a:sx n="81" d="100"/>
          <a:sy n="81" d="100"/>
        </p:scale>
        <p:origin x="1146" y="96"/>
      </p:cViewPr>
      <p:guideLst>
        <p:guide orient="horz" pos="2160"/>
        <p:guide pos="2880"/>
      </p:guideLst>
    </p:cSldViewPr>
  </p:slideViewPr>
  <p:outlineViewPr>
    <p:cViewPr>
      <p:scale>
        <a:sx n="33" d="100"/>
        <a:sy n="33" d="100"/>
      </p:scale>
      <p:origin x="42" y="0"/>
    </p:cViewPr>
  </p:outlin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notesMaster" Target="notesMasters/notesMaster1.xml"/><Relationship Id="rId3"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vali\AppData\Local\Temp\statisticaDEF2016_FINAL.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vali\AppData\Local\Temp\statisticaTIT2016%20fin.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vali\AppData\Local\Temp\STATISTICI%20%20BAC_IUN_IUL2016.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vali\AppData\Local\Temp\STATISTICI%20DUPA%20CONTESTATII%20TOTAL%20ACTUALA.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cat>
            <c:multiLvlStrRef>
              <c:f>Sheet1!$B$2:$G$4</c:f>
              <c:multiLvlStrCache>
                <c:ptCount val="6"/>
                <c:lvl>
                  <c:pt idx="0">
                    <c:v>URBAN</c:v>
                  </c:pt>
                  <c:pt idx="1">
                    <c:v>RURAL</c:v>
                  </c:pt>
                  <c:pt idx="2">
                    <c:v>URBAN</c:v>
                  </c:pt>
                  <c:pt idx="3">
                    <c:v>RURAL</c:v>
                  </c:pt>
                  <c:pt idx="4">
                    <c:v>URBAN</c:v>
                  </c:pt>
                  <c:pt idx="5">
                    <c:v>RURAL</c:v>
                  </c:pt>
                </c:lvl>
                <c:lvl>
                  <c:pt idx="0">
                    <c:v>TITULARI</c:v>
                  </c:pt>
                  <c:pt idx="2">
                    <c:v>SUPLINITORI CALIFICATI </c:v>
                  </c:pt>
                  <c:pt idx="4">
                    <c:v>SUPLINITORI NECALIFICAȚI </c:v>
                  </c:pt>
                </c:lvl>
              </c:multiLvlStrCache>
            </c:multiLvlStrRef>
          </c:cat>
          <c:val>
            <c:numRef>
              <c:f>Sheet1!$B$5:$G$5</c:f>
              <c:numCache>
                <c:formatCode>General</c:formatCode>
                <c:ptCount val="6"/>
                <c:pt idx="0">
                  <c:v>1322</c:v>
                </c:pt>
                <c:pt idx="1">
                  <c:v>1136</c:v>
                </c:pt>
                <c:pt idx="2">
                  <c:v>201</c:v>
                </c:pt>
                <c:pt idx="3">
                  <c:v>498</c:v>
                </c:pt>
                <c:pt idx="4">
                  <c:v>13</c:v>
                </c:pt>
                <c:pt idx="5">
                  <c:v>41</c:v>
                </c:pt>
              </c:numCache>
            </c:numRef>
          </c:val>
          <c:extLst>
            <c:ext xmlns:c16="http://schemas.microsoft.com/office/drawing/2014/chart" uri="{C3380CC4-5D6E-409C-BE32-E72D297353CC}">
              <c16:uniqueId val="{00000000-8B7C-45C1-8944-0FAF8A57D9B1}"/>
            </c:ext>
          </c:extLst>
        </c:ser>
        <c:dLbls>
          <c:showLegendKey val="0"/>
          <c:showVal val="0"/>
          <c:showCatName val="0"/>
          <c:showSerName val="0"/>
          <c:showPercent val="0"/>
          <c:showBubbleSize val="0"/>
        </c:dLbls>
        <c:gapWidth val="150"/>
        <c:shape val="cylinder"/>
        <c:axId val="67606400"/>
        <c:axId val="69270528"/>
        <c:axId val="0"/>
      </c:bar3DChart>
      <c:catAx>
        <c:axId val="67606400"/>
        <c:scaling>
          <c:orientation val="minMax"/>
        </c:scaling>
        <c:delete val="0"/>
        <c:axPos val="b"/>
        <c:numFmt formatCode="General" sourceLinked="0"/>
        <c:majorTickMark val="out"/>
        <c:minorTickMark val="none"/>
        <c:tickLblPos val="nextTo"/>
        <c:txPr>
          <a:bodyPr/>
          <a:lstStyle/>
          <a:p>
            <a:pPr>
              <a:defRPr lang="en-US" b="1">
                <a:latin typeface="Arial Black" pitchFamily="34" charset="0"/>
              </a:defRPr>
            </a:pPr>
            <a:endParaRPr lang="en-US"/>
          </a:p>
        </c:txPr>
        <c:crossAx val="69270528"/>
        <c:crosses val="autoZero"/>
        <c:auto val="1"/>
        <c:lblAlgn val="ctr"/>
        <c:lblOffset val="100"/>
        <c:noMultiLvlLbl val="0"/>
      </c:catAx>
      <c:valAx>
        <c:axId val="69270528"/>
        <c:scaling>
          <c:orientation val="minMax"/>
        </c:scaling>
        <c:delete val="0"/>
        <c:axPos val="l"/>
        <c:majorGridlines/>
        <c:numFmt formatCode="General" sourceLinked="1"/>
        <c:majorTickMark val="out"/>
        <c:minorTickMark val="none"/>
        <c:tickLblPos val="nextTo"/>
        <c:txPr>
          <a:bodyPr/>
          <a:lstStyle/>
          <a:p>
            <a:pPr>
              <a:defRPr lang="en-US"/>
            </a:pPr>
            <a:endParaRPr lang="en-US"/>
          </a:p>
        </c:txPr>
        <c:crossAx val="67606400"/>
        <c:crosses val="autoZero"/>
        <c:crossBetween val="between"/>
      </c:valAx>
      <c:spPr>
        <a:noFill/>
        <a:ln w="25400">
          <a:noFill/>
        </a:ln>
      </c:spPr>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dPt>
            <c:idx val="0"/>
            <c:bubble3D val="0"/>
            <c:explosion val="5"/>
            <c:extLst>
              <c:ext xmlns:c16="http://schemas.microsoft.com/office/drawing/2014/chart" uri="{C3380CC4-5D6E-409C-BE32-E72D297353CC}">
                <c16:uniqueId val="{00000000-FA97-45EE-B1F9-6878C80928F1}"/>
              </c:ext>
            </c:extLst>
          </c:dPt>
          <c:dPt>
            <c:idx val="2"/>
            <c:bubble3D val="0"/>
            <c:explosion val="9"/>
            <c:extLst>
              <c:ext xmlns:c16="http://schemas.microsoft.com/office/drawing/2014/chart" uri="{C3380CC4-5D6E-409C-BE32-E72D297353CC}">
                <c16:uniqueId val="{00000001-FA97-45EE-B1F9-6878C80928F1}"/>
              </c:ext>
            </c:extLst>
          </c:dPt>
          <c:dPt>
            <c:idx val="3"/>
            <c:bubble3D val="0"/>
            <c:explosion val="11"/>
            <c:extLst>
              <c:ext xmlns:c16="http://schemas.microsoft.com/office/drawing/2014/chart" uri="{C3380CC4-5D6E-409C-BE32-E72D297353CC}">
                <c16:uniqueId val="{00000002-FA97-45EE-B1F9-6878C80928F1}"/>
              </c:ext>
            </c:extLst>
          </c:dPt>
          <c:cat>
            <c:strRef>
              <c:f>[statisticaDEF2016_FINAL.xls]statistica!$A$5:$D$5</c:f>
              <c:strCache>
                <c:ptCount val="4"/>
                <c:pt idx="0">
                  <c:v>Prezenti</c:v>
                </c:pt>
                <c:pt idx="1">
                  <c:v>Retrasi</c:v>
                </c:pt>
                <c:pt idx="2">
                  <c:v>Promovat</c:v>
                </c:pt>
                <c:pt idx="3">
                  <c:v>Respinsi</c:v>
                </c:pt>
              </c:strCache>
            </c:strRef>
          </c:cat>
          <c:val>
            <c:numRef>
              <c:f>[statisticaDEF2016_FINAL.xls]statistica!$A$6:$D$6</c:f>
              <c:numCache>
                <c:formatCode>General</c:formatCode>
                <c:ptCount val="4"/>
                <c:pt idx="0">
                  <c:v>103</c:v>
                </c:pt>
                <c:pt idx="1">
                  <c:v>48</c:v>
                </c:pt>
                <c:pt idx="2">
                  <c:v>26</c:v>
                </c:pt>
                <c:pt idx="3">
                  <c:v>28</c:v>
                </c:pt>
              </c:numCache>
            </c:numRef>
          </c:val>
          <c:extLst>
            <c:ext xmlns:c16="http://schemas.microsoft.com/office/drawing/2014/chart" uri="{C3380CC4-5D6E-409C-BE32-E72D297353CC}">
              <c16:uniqueId val="{00000003-FA97-45EE-B1F9-6878C80928F1}"/>
            </c:ext>
          </c:extLst>
        </c:ser>
        <c:dLbls>
          <c:showLegendKey val="0"/>
          <c:showVal val="0"/>
          <c:showCatName val="0"/>
          <c:showSerName val="0"/>
          <c:showPercent val="0"/>
          <c:showBubbleSize val="0"/>
          <c:showLeaderLines val="1"/>
        </c:dLbls>
      </c:pie3DChart>
    </c:plotArea>
    <c:legend>
      <c:legendPos val="r"/>
      <c:layout>
        <c:manualLayout>
          <c:xMode val="edge"/>
          <c:yMode val="edge"/>
          <c:x val="0.72880225337686466"/>
          <c:y val="2.8157626130067035E-2"/>
          <c:w val="0.26065217391304357"/>
          <c:h val="0.36961067366579192"/>
        </c:manualLayout>
      </c:layout>
      <c:overlay val="0"/>
      <c:txPr>
        <a:bodyPr/>
        <a:lstStyle/>
        <a:p>
          <a:pPr>
            <a:defRPr lang="en-US">
              <a:latin typeface="Arial Black" pitchFamily="34" charset="0"/>
            </a:defRPr>
          </a:pPr>
          <a:endParaRPr lang="en-US"/>
        </a:p>
      </c:txPr>
    </c:legend>
    <c:plotVisOnly val="1"/>
    <c:dispBlanksAs val="zero"/>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cat>
            <c:strRef>
              <c:f>'[statisticaTIT2016 fin.xls]statistica'!$A$5:$F$5</c:f>
              <c:strCache>
                <c:ptCount val="6"/>
                <c:pt idx="0">
                  <c:v>PREZENȚI</c:v>
                </c:pt>
                <c:pt idx="1">
                  <c:v>LUCR. ANULATE</c:v>
                </c:pt>
                <c:pt idx="2">
                  <c:v>LUCR. EVALUATE</c:v>
                </c:pt>
                <c:pt idx="3">
                  <c:v>NOTE PESTE 5</c:v>
                </c:pt>
                <c:pt idx="4">
                  <c:v>NOTE PESTE 7 </c:v>
                </c:pt>
                <c:pt idx="5">
                  <c:v>NOTE SUB 5</c:v>
                </c:pt>
              </c:strCache>
            </c:strRef>
          </c:cat>
          <c:val>
            <c:numRef>
              <c:f>'[statisticaTIT2016 fin.xls]statistica'!$A$6:$F$6</c:f>
              <c:numCache>
                <c:formatCode>General</c:formatCode>
                <c:ptCount val="6"/>
                <c:pt idx="0">
                  <c:v>256</c:v>
                </c:pt>
                <c:pt idx="1">
                  <c:v>2</c:v>
                </c:pt>
                <c:pt idx="2">
                  <c:v>254</c:v>
                </c:pt>
                <c:pt idx="3">
                  <c:v>181</c:v>
                </c:pt>
                <c:pt idx="4">
                  <c:v>85</c:v>
                </c:pt>
                <c:pt idx="5">
                  <c:v>73</c:v>
                </c:pt>
              </c:numCache>
            </c:numRef>
          </c:val>
          <c:extLst>
            <c:ext xmlns:c16="http://schemas.microsoft.com/office/drawing/2014/chart" uri="{C3380CC4-5D6E-409C-BE32-E72D297353CC}">
              <c16:uniqueId val="{00000000-1DEA-4FB5-BE6F-066E4D6BF2AA}"/>
            </c:ext>
          </c:extLst>
        </c:ser>
        <c:dLbls>
          <c:showLegendKey val="0"/>
          <c:showVal val="0"/>
          <c:showCatName val="0"/>
          <c:showSerName val="0"/>
          <c:showPercent val="0"/>
          <c:showBubbleSize val="0"/>
        </c:dLbls>
        <c:gapWidth val="150"/>
        <c:shape val="box"/>
        <c:axId val="71214592"/>
        <c:axId val="71216128"/>
        <c:axId val="0"/>
      </c:bar3DChart>
      <c:catAx>
        <c:axId val="71214592"/>
        <c:scaling>
          <c:orientation val="minMax"/>
        </c:scaling>
        <c:delete val="0"/>
        <c:axPos val="b"/>
        <c:numFmt formatCode="General" sourceLinked="0"/>
        <c:majorTickMark val="out"/>
        <c:minorTickMark val="none"/>
        <c:tickLblPos val="nextTo"/>
        <c:txPr>
          <a:bodyPr/>
          <a:lstStyle/>
          <a:p>
            <a:pPr>
              <a:defRPr lang="en-US" b="1">
                <a:latin typeface="Arial Black" pitchFamily="34" charset="0"/>
              </a:defRPr>
            </a:pPr>
            <a:endParaRPr lang="en-US"/>
          </a:p>
        </c:txPr>
        <c:crossAx val="71216128"/>
        <c:crosses val="autoZero"/>
        <c:auto val="1"/>
        <c:lblAlgn val="ctr"/>
        <c:lblOffset val="100"/>
        <c:noMultiLvlLbl val="0"/>
      </c:catAx>
      <c:valAx>
        <c:axId val="71216128"/>
        <c:scaling>
          <c:orientation val="minMax"/>
        </c:scaling>
        <c:delete val="0"/>
        <c:axPos val="l"/>
        <c:majorGridlines/>
        <c:numFmt formatCode="General" sourceLinked="1"/>
        <c:majorTickMark val="out"/>
        <c:minorTickMark val="none"/>
        <c:tickLblPos val="nextTo"/>
        <c:txPr>
          <a:bodyPr/>
          <a:lstStyle/>
          <a:p>
            <a:pPr>
              <a:defRPr lang="en-US"/>
            </a:pPr>
            <a:endParaRPr lang="en-US"/>
          </a:p>
        </c:txPr>
        <c:crossAx val="71214592"/>
        <c:crosses val="autoZero"/>
        <c:crossBetween val="between"/>
      </c:valAx>
    </c:plotArea>
    <c:legend>
      <c:legendPos val="r"/>
      <c:overlay val="0"/>
      <c:txPr>
        <a:bodyPr/>
        <a:lstStyle/>
        <a:p>
          <a:pPr>
            <a:defRPr lang="en-US"/>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5.8719853414549598E-2"/>
          <c:y val="0.10294117647058826"/>
          <c:w val="0.704724038032982"/>
          <c:h val="0.75399490504863398"/>
        </c:manualLayout>
      </c:layout>
      <c:bar3DChart>
        <c:barDir val="col"/>
        <c:grouping val="clustered"/>
        <c:varyColors val="0"/>
        <c:ser>
          <c:idx val="0"/>
          <c:order val="0"/>
          <c:tx>
            <c:strRef>
              <c:f>'[STATISTICI  BAC_IUN_IUL2016.xlsx]CENTRALIZATOR'!$B$5</c:f>
              <c:strCache>
                <c:ptCount val="1"/>
                <c:pt idx="0">
                  <c:v>Nr. candidați prezenti</c:v>
                </c:pt>
              </c:strCache>
            </c:strRef>
          </c:tx>
          <c:invertIfNegative val="0"/>
          <c:cat>
            <c:strRef>
              <c:f>'[STATISTICI  BAC_IUN_IUL2016.xlsx]CENTRALIZATOR'!$A$6:$A$9</c:f>
              <c:strCache>
                <c:ptCount val="4"/>
                <c:pt idx="0">
                  <c:v>Zi</c:v>
                </c:pt>
                <c:pt idx="1">
                  <c:v>Seral</c:v>
                </c:pt>
                <c:pt idx="2">
                  <c:v>Frecv. redusă</c:v>
                </c:pt>
                <c:pt idx="3">
                  <c:v>TOTAL</c:v>
                </c:pt>
              </c:strCache>
            </c:strRef>
          </c:cat>
          <c:val>
            <c:numRef>
              <c:f>'[STATISTICI  BAC_IUN_IUL2016.xlsx]CENTRALIZATOR'!$B$6:$B$9</c:f>
              <c:numCache>
                <c:formatCode>General</c:formatCode>
                <c:ptCount val="4"/>
                <c:pt idx="0">
                  <c:v>1703</c:v>
                </c:pt>
                <c:pt idx="1">
                  <c:v>15</c:v>
                </c:pt>
                <c:pt idx="2">
                  <c:v>24</c:v>
                </c:pt>
                <c:pt idx="3">
                  <c:v>1742</c:v>
                </c:pt>
              </c:numCache>
            </c:numRef>
          </c:val>
          <c:extLst>
            <c:ext xmlns:c16="http://schemas.microsoft.com/office/drawing/2014/chart" uri="{C3380CC4-5D6E-409C-BE32-E72D297353CC}">
              <c16:uniqueId val="{00000000-6A9A-4A22-B580-6865BB2C55FF}"/>
            </c:ext>
          </c:extLst>
        </c:ser>
        <c:ser>
          <c:idx val="1"/>
          <c:order val="1"/>
          <c:tx>
            <c:strRef>
              <c:f>'[STATISTICI  BAC_IUN_IUL2016.xlsx]CENTRALIZATOR'!$C$5</c:f>
              <c:strCache>
                <c:ptCount val="1"/>
                <c:pt idx="0">
                  <c:v>Nr.  candidati respinsi</c:v>
                </c:pt>
              </c:strCache>
            </c:strRef>
          </c:tx>
          <c:invertIfNegative val="0"/>
          <c:cat>
            <c:strRef>
              <c:f>'[STATISTICI  BAC_IUN_IUL2016.xlsx]CENTRALIZATOR'!$A$6:$A$9</c:f>
              <c:strCache>
                <c:ptCount val="4"/>
                <c:pt idx="0">
                  <c:v>Zi</c:v>
                </c:pt>
                <c:pt idx="1">
                  <c:v>Seral</c:v>
                </c:pt>
                <c:pt idx="2">
                  <c:v>Frecv. redusă</c:v>
                </c:pt>
                <c:pt idx="3">
                  <c:v>TOTAL</c:v>
                </c:pt>
              </c:strCache>
            </c:strRef>
          </c:cat>
          <c:val>
            <c:numRef>
              <c:f>'[STATISTICI  BAC_IUN_IUL2016.xlsx]CENTRALIZATOR'!$C$6:$C$9</c:f>
              <c:numCache>
                <c:formatCode>General</c:formatCode>
                <c:ptCount val="4"/>
                <c:pt idx="0">
                  <c:v>715</c:v>
                </c:pt>
                <c:pt idx="1">
                  <c:v>14</c:v>
                </c:pt>
                <c:pt idx="2">
                  <c:v>21</c:v>
                </c:pt>
                <c:pt idx="3">
                  <c:v>750</c:v>
                </c:pt>
              </c:numCache>
            </c:numRef>
          </c:val>
          <c:extLst>
            <c:ext xmlns:c16="http://schemas.microsoft.com/office/drawing/2014/chart" uri="{C3380CC4-5D6E-409C-BE32-E72D297353CC}">
              <c16:uniqueId val="{00000001-6A9A-4A22-B580-6865BB2C55FF}"/>
            </c:ext>
          </c:extLst>
        </c:ser>
        <c:ser>
          <c:idx val="2"/>
          <c:order val="2"/>
          <c:tx>
            <c:strRef>
              <c:f>'[STATISTICI  BAC_IUN_IUL2016.xlsx]CENTRALIZATOR'!$D$5</c:f>
              <c:strCache>
                <c:ptCount val="1"/>
                <c:pt idx="0">
                  <c:v>Nr. candidați reusiti</c:v>
                </c:pt>
              </c:strCache>
            </c:strRef>
          </c:tx>
          <c:invertIfNegative val="0"/>
          <c:cat>
            <c:strRef>
              <c:f>'[STATISTICI  BAC_IUN_IUL2016.xlsx]CENTRALIZATOR'!$A$6:$A$9</c:f>
              <c:strCache>
                <c:ptCount val="4"/>
                <c:pt idx="0">
                  <c:v>Zi</c:v>
                </c:pt>
                <c:pt idx="1">
                  <c:v>Seral</c:v>
                </c:pt>
                <c:pt idx="2">
                  <c:v>Frecv. redusă</c:v>
                </c:pt>
                <c:pt idx="3">
                  <c:v>TOTAL</c:v>
                </c:pt>
              </c:strCache>
            </c:strRef>
          </c:cat>
          <c:val>
            <c:numRef>
              <c:f>'[STATISTICI  BAC_IUN_IUL2016.xlsx]CENTRALIZATOR'!$D$6:$D$9</c:f>
              <c:numCache>
                <c:formatCode>General</c:formatCode>
                <c:ptCount val="4"/>
                <c:pt idx="0">
                  <c:v>985</c:v>
                </c:pt>
                <c:pt idx="1">
                  <c:v>1</c:v>
                </c:pt>
                <c:pt idx="2">
                  <c:v>3</c:v>
                </c:pt>
                <c:pt idx="3">
                  <c:v>989</c:v>
                </c:pt>
              </c:numCache>
            </c:numRef>
          </c:val>
          <c:extLst>
            <c:ext xmlns:c16="http://schemas.microsoft.com/office/drawing/2014/chart" uri="{C3380CC4-5D6E-409C-BE32-E72D297353CC}">
              <c16:uniqueId val="{00000002-6A9A-4A22-B580-6865BB2C55FF}"/>
            </c:ext>
          </c:extLst>
        </c:ser>
        <c:dLbls>
          <c:showLegendKey val="0"/>
          <c:showVal val="0"/>
          <c:showCatName val="0"/>
          <c:showSerName val="0"/>
          <c:showPercent val="0"/>
          <c:showBubbleSize val="0"/>
        </c:dLbls>
        <c:gapWidth val="150"/>
        <c:shape val="cylinder"/>
        <c:axId val="73510272"/>
        <c:axId val="75236480"/>
        <c:axId val="0"/>
      </c:bar3DChart>
      <c:catAx>
        <c:axId val="73510272"/>
        <c:scaling>
          <c:orientation val="minMax"/>
        </c:scaling>
        <c:delete val="0"/>
        <c:axPos val="b"/>
        <c:numFmt formatCode="General" sourceLinked="0"/>
        <c:majorTickMark val="out"/>
        <c:minorTickMark val="none"/>
        <c:tickLblPos val="nextTo"/>
        <c:txPr>
          <a:bodyPr/>
          <a:lstStyle/>
          <a:p>
            <a:pPr>
              <a:defRPr lang="en-US" sz="1600">
                <a:latin typeface="Arial Black" pitchFamily="34" charset="0"/>
              </a:defRPr>
            </a:pPr>
            <a:endParaRPr lang="en-US"/>
          </a:p>
        </c:txPr>
        <c:crossAx val="75236480"/>
        <c:crosses val="autoZero"/>
        <c:auto val="1"/>
        <c:lblAlgn val="ctr"/>
        <c:lblOffset val="100"/>
        <c:noMultiLvlLbl val="0"/>
      </c:catAx>
      <c:valAx>
        <c:axId val="75236480"/>
        <c:scaling>
          <c:orientation val="minMax"/>
        </c:scaling>
        <c:delete val="0"/>
        <c:axPos val="l"/>
        <c:majorGridlines/>
        <c:numFmt formatCode="General" sourceLinked="1"/>
        <c:majorTickMark val="out"/>
        <c:minorTickMark val="none"/>
        <c:tickLblPos val="nextTo"/>
        <c:txPr>
          <a:bodyPr/>
          <a:lstStyle/>
          <a:p>
            <a:pPr>
              <a:defRPr lang="en-US"/>
            </a:pPr>
            <a:endParaRPr lang="en-US"/>
          </a:p>
        </c:txPr>
        <c:crossAx val="73510272"/>
        <c:crosses val="autoZero"/>
        <c:crossBetween val="between"/>
      </c:valAx>
    </c:plotArea>
    <c:legend>
      <c:legendPos val="r"/>
      <c:overlay val="0"/>
      <c:txPr>
        <a:bodyPr/>
        <a:lstStyle/>
        <a:p>
          <a:pPr>
            <a:defRPr lang="en-US" sz="1200" b="1"/>
          </a:pPr>
          <a:endParaRPr lang="en-US"/>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4.9977715049769722E-2"/>
          <c:y val="2.8205128205128206E-2"/>
          <c:w val="0.73270526915267664"/>
          <c:h val="0.8891708055723806"/>
        </c:manualLayout>
      </c:layout>
      <c:bar3DChart>
        <c:barDir val="col"/>
        <c:grouping val="clustered"/>
        <c:varyColors val="0"/>
        <c:ser>
          <c:idx val="0"/>
          <c:order val="0"/>
          <c:tx>
            <c:strRef>
              <c:f>'[STATISTICI DUPA CONTESTATII TOTAL ACTUALA.xls]Sheet 1'!$B$9</c:f>
              <c:strCache>
                <c:ptCount val="1"/>
                <c:pt idx="0">
                  <c:v>Nr. elevi prezenti</c:v>
                </c:pt>
              </c:strCache>
            </c:strRef>
          </c:tx>
          <c:invertIfNegative val="0"/>
          <c:cat>
            <c:strRef>
              <c:f>'[STATISTICI DUPA CONTESTATII TOTAL ACTUALA.xls]Sheet 1'!$A$10:$A$13</c:f>
              <c:strCache>
                <c:ptCount val="4"/>
                <c:pt idx="0">
                  <c:v>Zi</c:v>
                </c:pt>
                <c:pt idx="1">
                  <c:v>Seral</c:v>
                </c:pt>
                <c:pt idx="2">
                  <c:v>Frecv. redusă</c:v>
                </c:pt>
                <c:pt idx="3">
                  <c:v>TOTAL</c:v>
                </c:pt>
              </c:strCache>
            </c:strRef>
          </c:cat>
          <c:val>
            <c:numRef>
              <c:f>'[STATISTICI DUPA CONTESTATII TOTAL ACTUALA.xls]Sheet 1'!$B$10:$B$13</c:f>
              <c:numCache>
                <c:formatCode>General</c:formatCode>
                <c:ptCount val="4"/>
                <c:pt idx="0">
                  <c:v>307</c:v>
                </c:pt>
                <c:pt idx="1">
                  <c:v>2</c:v>
                </c:pt>
                <c:pt idx="2">
                  <c:v>7</c:v>
                </c:pt>
                <c:pt idx="3">
                  <c:v>316</c:v>
                </c:pt>
              </c:numCache>
            </c:numRef>
          </c:val>
          <c:extLst>
            <c:ext xmlns:c16="http://schemas.microsoft.com/office/drawing/2014/chart" uri="{C3380CC4-5D6E-409C-BE32-E72D297353CC}">
              <c16:uniqueId val="{00000000-3A72-4A0F-B989-6D14ACDB8AED}"/>
            </c:ext>
          </c:extLst>
        </c:ser>
        <c:ser>
          <c:idx val="1"/>
          <c:order val="1"/>
          <c:tx>
            <c:strRef>
              <c:f>'[STATISTICI DUPA CONTESTATII TOTAL ACTUALA.xls]Sheet 1'!$C$9</c:f>
              <c:strCache>
                <c:ptCount val="1"/>
                <c:pt idx="0">
                  <c:v>Nr. elevi reusiti</c:v>
                </c:pt>
              </c:strCache>
            </c:strRef>
          </c:tx>
          <c:invertIfNegative val="0"/>
          <c:cat>
            <c:strRef>
              <c:f>'[STATISTICI DUPA CONTESTATII TOTAL ACTUALA.xls]Sheet 1'!$A$10:$A$13</c:f>
              <c:strCache>
                <c:ptCount val="4"/>
                <c:pt idx="0">
                  <c:v>Zi</c:v>
                </c:pt>
                <c:pt idx="1">
                  <c:v>Seral</c:v>
                </c:pt>
                <c:pt idx="2">
                  <c:v>Frecv. redusă</c:v>
                </c:pt>
                <c:pt idx="3">
                  <c:v>TOTAL</c:v>
                </c:pt>
              </c:strCache>
            </c:strRef>
          </c:cat>
          <c:val>
            <c:numRef>
              <c:f>'[STATISTICI DUPA CONTESTATII TOTAL ACTUALA.xls]Sheet 1'!$C$10:$C$13</c:f>
              <c:numCache>
                <c:formatCode>General</c:formatCode>
                <c:ptCount val="4"/>
                <c:pt idx="0">
                  <c:v>91</c:v>
                </c:pt>
                <c:pt idx="1">
                  <c:v>1</c:v>
                </c:pt>
                <c:pt idx="2">
                  <c:v>1</c:v>
                </c:pt>
                <c:pt idx="3">
                  <c:v>93</c:v>
                </c:pt>
              </c:numCache>
            </c:numRef>
          </c:val>
          <c:extLst>
            <c:ext xmlns:c16="http://schemas.microsoft.com/office/drawing/2014/chart" uri="{C3380CC4-5D6E-409C-BE32-E72D297353CC}">
              <c16:uniqueId val="{00000001-3A72-4A0F-B989-6D14ACDB8AED}"/>
            </c:ext>
          </c:extLst>
        </c:ser>
        <c:ser>
          <c:idx val="2"/>
          <c:order val="2"/>
          <c:tx>
            <c:strRef>
              <c:f>'[STATISTICI DUPA CONTESTATII TOTAL ACTUALA.xls]Sheet 1'!$D$9</c:f>
              <c:strCache>
                <c:ptCount val="1"/>
                <c:pt idx="0">
                  <c:v>Nr. elevi respinsi</c:v>
                </c:pt>
              </c:strCache>
            </c:strRef>
          </c:tx>
          <c:invertIfNegative val="0"/>
          <c:cat>
            <c:strRef>
              <c:f>'[STATISTICI DUPA CONTESTATII TOTAL ACTUALA.xls]Sheet 1'!$A$10:$A$13</c:f>
              <c:strCache>
                <c:ptCount val="4"/>
                <c:pt idx="0">
                  <c:v>Zi</c:v>
                </c:pt>
                <c:pt idx="1">
                  <c:v>Seral</c:v>
                </c:pt>
                <c:pt idx="2">
                  <c:v>Frecv. redusă</c:v>
                </c:pt>
                <c:pt idx="3">
                  <c:v>TOTAL</c:v>
                </c:pt>
              </c:strCache>
            </c:strRef>
          </c:cat>
          <c:val>
            <c:numRef>
              <c:f>'[STATISTICI DUPA CONTESTATII TOTAL ACTUALA.xls]Sheet 1'!$D$10:$D$13</c:f>
              <c:numCache>
                <c:formatCode>General</c:formatCode>
                <c:ptCount val="4"/>
                <c:pt idx="0">
                  <c:v>216</c:v>
                </c:pt>
                <c:pt idx="1">
                  <c:v>1</c:v>
                </c:pt>
                <c:pt idx="2">
                  <c:v>6</c:v>
                </c:pt>
                <c:pt idx="3">
                  <c:v>213</c:v>
                </c:pt>
              </c:numCache>
            </c:numRef>
          </c:val>
          <c:extLst>
            <c:ext xmlns:c16="http://schemas.microsoft.com/office/drawing/2014/chart" uri="{C3380CC4-5D6E-409C-BE32-E72D297353CC}">
              <c16:uniqueId val="{00000002-3A72-4A0F-B989-6D14ACDB8AED}"/>
            </c:ext>
          </c:extLst>
        </c:ser>
        <c:dLbls>
          <c:showLegendKey val="0"/>
          <c:showVal val="0"/>
          <c:showCatName val="0"/>
          <c:showSerName val="0"/>
          <c:showPercent val="0"/>
          <c:showBubbleSize val="0"/>
        </c:dLbls>
        <c:gapWidth val="150"/>
        <c:shape val="cone"/>
        <c:axId val="75258112"/>
        <c:axId val="75268096"/>
        <c:axId val="0"/>
      </c:bar3DChart>
      <c:catAx>
        <c:axId val="75258112"/>
        <c:scaling>
          <c:orientation val="minMax"/>
        </c:scaling>
        <c:delete val="0"/>
        <c:axPos val="b"/>
        <c:numFmt formatCode="General" sourceLinked="0"/>
        <c:majorTickMark val="out"/>
        <c:minorTickMark val="none"/>
        <c:tickLblPos val="nextTo"/>
        <c:txPr>
          <a:bodyPr/>
          <a:lstStyle/>
          <a:p>
            <a:pPr>
              <a:defRPr lang="en-US" sz="1200" b="1">
                <a:latin typeface="Arial Black" pitchFamily="34" charset="0"/>
              </a:defRPr>
            </a:pPr>
            <a:endParaRPr lang="en-US"/>
          </a:p>
        </c:txPr>
        <c:crossAx val="75268096"/>
        <c:crosses val="autoZero"/>
        <c:auto val="1"/>
        <c:lblAlgn val="ctr"/>
        <c:lblOffset val="100"/>
        <c:noMultiLvlLbl val="0"/>
      </c:catAx>
      <c:valAx>
        <c:axId val="75268096"/>
        <c:scaling>
          <c:orientation val="minMax"/>
        </c:scaling>
        <c:delete val="0"/>
        <c:axPos val="l"/>
        <c:majorGridlines/>
        <c:numFmt formatCode="General" sourceLinked="1"/>
        <c:majorTickMark val="out"/>
        <c:minorTickMark val="none"/>
        <c:tickLblPos val="nextTo"/>
        <c:txPr>
          <a:bodyPr/>
          <a:lstStyle/>
          <a:p>
            <a:pPr>
              <a:defRPr lang="en-US"/>
            </a:pPr>
            <a:endParaRPr lang="en-US"/>
          </a:p>
        </c:txPr>
        <c:crossAx val="75258112"/>
        <c:crosses val="autoZero"/>
        <c:crossBetween val="between"/>
      </c:valAx>
    </c:plotArea>
    <c:legend>
      <c:legendPos val="r"/>
      <c:overlay val="0"/>
      <c:txPr>
        <a:bodyPr/>
        <a:lstStyle/>
        <a:p>
          <a:pPr>
            <a:defRPr lang="en-US" sz="1200" b="1">
              <a:latin typeface="Arial Black" pitchFamily="34" charset="0"/>
            </a:defRPr>
          </a:pPr>
          <a:endParaRPr lang="en-US"/>
        </a:p>
      </c:txPr>
    </c:legend>
    <c:plotVisOnly val="1"/>
    <c:dispBlanksAs val="gap"/>
    <c:showDLblsOverMax val="0"/>
  </c:chart>
  <c:spPr>
    <a:ln w="0"/>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1136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BAAED927-9803-421A-AD2E-806172576386}" type="slidenum">
              <a:rPr lang="en-US"/>
              <a:pPr>
                <a:defRPr/>
              </a:pPr>
              <a:t>‹#›</a:t>
            </a:fld>
            <a:endParaRPr lang="en-US" dirty="0"/>
          </a:p>
        </p:txBody>
      </p:sp>
    </p:spTree>
    <p:extLst>
      <p:ext uri="{BB962C8B-B14F-4D97-AF65-F5344CB8AC3E}">
        <p14:creationId xmlns:p14="http://schemas.microsoft.com/office/powerpoint/2010/main" val="7508223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xfrm>
            <a:off x="1143000" y="685800"/>
            <a:ext cx="4572000" cy="3429000"/>
          </a:xfrm>
          <a:ln/>
        </p:spPr>
      </p:sp>
      <p:sp>
        <p:nvSpPr>
          <p:cNvPr id="114691" name="Rectangle 3"/>
          <p:cNvSpPr>
            <a:spLocks noGrp="1" noChangeArrowheads="1"/>
          </p:cNvSpPr>
          <p:nvPr>
            <p:ph type="body" idx="1"/>
          </p:nvPr>
        </p:nvSpPr>
        <p:spPr>
          <a:noFill/>
          <a:ln/>
        </p:spPr>
        <p:txBody>
          <a:bodyPr/>
          <a:lstStyle/>
          <a:p>
            <a:pPr eaLnBrk="1" hangingPunct="1"/>
            <a:endParaRPr lang="ro-RO"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xfrm>
            <a:off x="1143000" y="685800"/>
            <a:ext cx="4572000" cy="3429000"/>
          </a:xfrm>
          <a:ln/>
        </p:spPr>
      </p:sp>
      <p:sp>
        <p:nvSpPr>
          <p:cNvPr id="115715" name="Rectangle 3"/>
          <p:cNvSpPr>
            <a:spLocks noGrp="1" noChangeArrowheads="1"/>
          </p:cNvSpPr>
          <p:nvPr>
            <p:ph type="body" idx="1"/>
          </p:nvPr>
        </p:nvSpPr>
        <p:spPr>
          <a:noFill/>
          <a:ln/>
        </p:spPr>
        <p:txBody>
          <a:bodyPr/>
          <a:lstStyle/>
          <a:p>
            <a:pPr eaLnBrk="1" hangingPunct="1"/>
            <a:endParaRPr lang="ro-RO"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xfrm>
            <a:off x="1143000" y="685800"/>
            <a:ext cx="4572000" cy="3429000"/>
          </a:xfrm>
          <a:ln/>
        </p:spPr>
      </p:sp>
      <p:sp>
        <p:nvSpPr>
          <p:cNvPr id="116739" name="Rectangle 3"/>
          <p:cNvSpPr>
            <a:spLocks noGrp="1" noChangeArrowheads="1"/>
          </p:cNvSpPr>
          <p:nvPr>
            <p:ph type="body" idx="1"/>
          </p:nvPr>
        </p:nvSpPr>
        <p:spPr>
          <a:noFill/>
          <a:ln/>
        </p:spPr>
        <p:txBody>
          <a:bodyPr/>
          <a:lstStyle/>
          <a:p>
            <a:pPr eaLnBrk="1" hangingPunct="1"/>
            <a:endParaRPr lang="ro-RO"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xfrm>
            <a:off x="1143000" y="685800"/>
            <a:ext cx="4572000" cy="3429000"/>
          </a:xfrm>
          <a:ln/>
        </p:spPr>
      </p:sp>
      <p:sp>
        <p:nvSpPr>
          <p:cNvPr id="117763" name="Rectangle 3"/>
          <p:cNvSpPr>
            <a:spLocks noGrp="1" noChangeArrowheads="1"/>
          </p:cNvSpPr>
          <p:nvPr>
            <p:ph type="body" idx="1"/>
          </p:nvPr>
        </p:nvSpPr>
        <p:spPr>
          <a:noFill/>
          <a:ln/>
        </p:spPr>
        <p:txBody>
          <a:bodyPr/>
          <a:lstStyle/>
          <a:p>
            <a:pPr eaLnBrk="1" hangingPunct="1"/>
            <a:endParaRPr lang="ro-RO"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a:xfrm>
            <a:off x="1143000" y="685800"/>
            <a:ext cx="4572000" cy="3429000"/>
          </a:xfrm>
          <a:ln/>
        </p:spPr>
      </p:sp>
      <p:sp>
        <p:nvSpPr>
          <p:cNvPr id="118787" name="Rectangle 3"/>
          <p:cNvSpPr>
            <a:spLocks noGrp="1" noChangeArrowheads="1"/>
          </p:cNvSpPr>
          <p:nvPr>
            <p:ph type="body" idx="1"/>
          </p:nvPr>
        </p:nvSpPr>
        <p:spPr>
          <a:noFill/>
          <a:ln/>
        </p:spPr>
        <p:txBody>
          <a:bodyPr/>
          <a:lstStyle/>
          <a:p>
            <a:pPr eaLnBrk="1" hangingPunct="1"/>
            <a:endParaRPr lang="ro-RO"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a:noFill/>
          <a:ln/>
        </p:spPr>
        <p:txBody>
          <a:bodyPr/>
          <a:lstStyle/>
          <a:p>
            <a:pPr eaLnBrk="1" hangingPunct="1"/>
            <a:endParaRPr lang="ro-RO"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xfrm>
            <a:off x="1143000" y="685800"/>
            <a:ext cx="4572000" cy="3429000"/>
          </a:xfrm>
          <a:ln/>
        </p:spPr>
      </p:sp>
      <p:sp>
        <p:nvSpPr>
          <p:cNvPr id="119811" name="Rectangle 3"/>
          <p:cNvSpPr>
            <a:spLocks noGrp="1" noChangeArrowheads="1"/>
          </p:cNvSpPr>
          <p:nvPr>
            <p:ph type="body" idx="1"/>
          </p:nvPr>
        </p:nvSpPr>
        <p:spPr>
          <a:noFill/>
          <a:ln/>
        </p:spPr>
        <p:txBody>
          <a:bodyPr/>
          <a:lstStyle/>
          <a:p>
            <a:pPr eaLnBrk="1" hangingPunct="1"/>
            <a:endParaRPr lang="ro-RO"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ChangeArrowheads="1" noTextEdit="1"/>
          </p:cNvSpPr>
          <p:nvPr>
            <p:ph type="sldImg"/>
          </p:nvPr>
        </p:nvSpPr>
        <p:spPr>
          <a:xfrm>
            <a:off x="1143000" y="685800"/>
            <a:ext cx="4572000" cy="3429000"/>
          </a:xfrm>
          <a:ln/>
        </p:spPr>
      </p:sp>
      <p:sp>
        <p:nvSpPr>
          <p:cNvPr id="121859" name="Rectangle 3"/>
          <p:cNvSpPr>
            <a:spLocks noGrp="1" noChangeArrowheads="1"/>
          </p:cNvSpPr>
          <p:nvPr>
            <p:ph type="body" idx="1"/>
          </p:nvPr>
        </p:nvSpPr>
        <p:spPr>
          <a:noFill/>
          <a:ln/>
        </p:spPr>
        <p:txBody>
          <a:bodyPr/>
          <a:lstStyle/>
          <a:p>
            <a:pPr eaLnBrk="1" hangingPunct="1"/>
            <a:endParaRPr lang="ro-RO"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ro-RO" dirty="0" smtClean="0"/>
              <a:t> </a:t>
            </a:r>
            <a:endParaRPr lang="ro-RO" dirty="0"/>
          </a:p>
        </p:txBody>
      </p:sp>
      <p:sp>
        <p:nvSpPr>
          <p:cNvPr id="4" name="Slide Number Placeholder 3"/>
          <p:cNvSpPr>
            <a:spLocks noGrp="1"/>
          </p:cNvSpPr>
          <p:nvPr>
            <p:ph type="sldNum" sz="quarter" idx="10"/>
          </p:nvPr>
        </p:nvSpPr>
        <p:spPr/>
        <p:txBody>
          <a:bodyPr/>
          <a:lstStyle/>
          <a:p>
            <a:pPr>
              <a:defRPr/>
            </a:pPr>
            <a:fld id="{BAAED927-9803-421A-AD2E-806172576386}" type="slidenum">
              <a:rPr lang="en-US" smtClean="0"/>
              <a:pPr>
                <a:defRPr/>
              </a:pPr>
              <a:t>26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ro-RO"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ro-RO"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ro-RO"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ro-RO"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ro-RO"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ro-RO"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ro-RO"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ro-RO"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ro-RO"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ro-RO"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ro-RO"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ro-RO" sz="2400">
                  <a:latin typeface="Times New Roman" pitchFamily="18" charset="0"/>
                </a:endParaRPr>
              </a:p>
            </p:txBody>
          </p:sp>
        </p:grpSp>
      </p:grpSp>
      <p:sp>
        <p:nvSpPr>
          <p:cNvPr id="792595"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792596"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fld id="{B625B4E0-EF26-45D7-9763-FD7E91F21AB8}" type="datetimeFigureOut">
              <a:rPr lang="en-US"/>
              <a:pPr>
                <a:defRPr/>
              </a:pPr>
              <a:t>10/21/2016</a:t>
            </a:fld>
            <a:endParaRPr lang="en-US" dirty="0"/>
          </a:p>
        </p:txBody>
      </p:sp>
      <p:sp>
        <p:nvSpPr>
          <p:cNvPr id="19" name="Rectangle 17"/>
          <p:cNvSpPr>
            <a:spLocks noGrp="1" noChangeArrowheads="1"/>
          </p:cNvSpPr>
          <p:nvPr>
            <p:ph type="ftr" sz="quarter" idx="11"/>
          </p:nvPr>
        </p:nvSpPr>
        <p:spPr/>
        <p:txBody>
          <a:bodyPr/>
          <a:lstStyle>
            <a:lvl1pPr>
              <a:defRPr/>
            </a:lvl1pPr>
          </a:lstStyle>
          <a:p>
            <a:pPr>
              <a:defRPr/>
            </a:pPr>
            <a:endParaRPr lang="en-US"/>
          </a:p>
        </p:txBody>
      </p:sp>
      <p:sp>
        <p:nvSpPr>
          <p:cNvPr id="20" name="Rectangle 18"/>
          <p:cNvSpPr>
            <a:spLocks noGrp="1" noChangeArrowheads="1"/>
          </p:cNvSpPr>
          <p:nvPr>
            <p:ph type="sldNum" sz="quarter" idx="12"/>
          </p:nvPr>
        </p:nvSpPr>
        <p:spPr/>
        <p:txBody>
          <a:bodyPr/>
          <a:lstStyle>
            <a:lvl1pPr>
              <a:defRPr/>
            </a:lvl1pPr>
          </a:lstStyle>
          <a:p>
            <a:pPr>
              <a:defRPr/>
            </a:pPr>
            <a:fld id="{DBC0ED78-F180-4304-BBEE-0D108DEB5CB6}" type="slidenum">
              <a:rPr lang="en-US"/>
              <a:pPr>
                <a:defRPr/>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32BB73DC-D722-42BF-8E2B-BD1F808DB4F2}" type="slidenum">
              <a:rPr lang="en-US"/>
              <a:pPr>
                <a:defRPr/>
              </a:pPr>
              <a:t>‹#›</a:t>
            </a:fld>
            <a:endParaRPr lang="en-US" dirty="0"/>
          </a:p>
        </p:txBody>
      </p:sp>
      <p:sp>
        <p:nvSpPr>
          <p:cNvPr id="6" name="Rectangle 16"/>
          <p:cNvSpPr>
            <a:spLocks noGrp="1" noChangeArrowheads="1"/>
          </p:cNvSpPr>
          <p:nvPr>
            <p:ph type="dt" sz="half" idx="12"/>
          </p:nvPr>
        </p:nvSpPr>
        <p:spPr>
          <a:ln/>
        </p:spPr>
        <p:txBody>
          <a:bodyPr/>
          <a:lstStyle>
            <a:lvl1pPr>
              <a:defRPr/>
            </a:lvl1pPr>
          </a:lstStyle>
          <a:p>
            <a:pPr>
              <a:defRPr/>
            </a:pPr>
            <a:fld id="{DB06E20C-54E3-4F30-BCF2-A0D86B49A219}" type="datetimeFigureOut">
              <a:rPr lang="en-US"/>
              <a:pPr>
                <a:defRPr/>
              </a:pPr>
              <a:t>10/21/2016</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ro-RO"/>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6FAF9295-E362-4948-9311-3477715B4639}" type="slidenum">
              <a:rPr lang="en-US"/>
              <a:pPr>
                <a:defRPr/>
              </a:pPr>
              <a:t>‹#›</a:t>
            </a:fld>
            <a:endParaRPr lang="en-US" dirty="0"/>
          </a:p>
        </p:txBody>
      </p:sp>
      <p:sp>
        <p:nvSpPr>
          <p:cNvPr id="6" name="Rectangle 16"/>
          <p:cNvSpPr>
            <a:spLocks noGrp="1" noChangeArrowheads="1"/>
          </p:cNvSpPr>
          <p:nvPr>
            <p:ph type="dt" sz="half" idx="12"/>
          </p:nvPr>
        </p:nvSpPr>
        <p:spPr>
          <a:ln/>
        </p:spPr>
        <p:txBody>
          <a:bodyPr/>
          <a:lstStyle>
            <a:lvl1pPr>
              <a:defRPr/>
            </a:lvl1pPr>
          </a:lstStyle>
          <a:p>
            <a:pPr>
              <a:defRPr/>
            </a:pPr>
            <a:fld id="{0D1940F9-7BD7-491D-AA1D-6B4BEEE7A2A8}" type="datetimeFigureOut">
              <a:rPr lang="en-US"/>
              <a:pPr>
                <a:defRPr/>
              </a:pPr>
              <a:t>10/21/2016</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6E882A2D-AE18-429D-8C8A-34FBBFB125A4}" type="datetimeFigureOut">
              <a:rPr lang="en-US"/>
              <a:pPr>
                <a:defRPr/>
              </a:pPr>
              <a:t>10/21/2016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8F08E1E-B216-40E9-9B79-A347ADCF43D6}" type="slidenum">
              <a:rPr lang="en-US"/>
              <a:pPr>
                <a:defRPr/>
              </a:pPr>
              <a:t>‹#›</a:t>
            </a:fld>
            <a:endParaRPr lang="en-US" dirty="0"/>
          </a:p>
        </p:txBody>
      </p:sp>
    </p:spTree>
    <p:extLst>
      <p:ext uri="{BB962C8B-B14F-4D97-AF65-F5344CB8AC3E}">
        <p14:creationId xmlns:p14="http://schemas.microsoft.com/office/powerpoint/2010/main" val="1454870300"/>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a:defRPr/>
            </a:pPr>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pPr>
              <a:defRPr/>
            </a:pP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pPr>
              <a:defRPr/>
            </a:pPr>
            <a:fld id="{21D4CEE9-21AA-41F1-8C22-2EDF69F98363}"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defRPr/>
            </a:pPr>
            <a:endParaRPr lang="en-US"/>
          </a:p>
        </p:txBody>
      </p:sp>
      <p:sp>
        <p:nvSpPr>
          <p:cNvPr id="9" name="Slide Number Placeholder 8"/>
          <p:cNvSpPr>
            <a:spLocks noGrp="1"/>
          </p:cNvSpPr>
          <p:nvPr>
            <p:ph type="sldNum" sz="quarter" idx="15"/>
          </p:nvPr>
        </p:nvSpPr>
        <p:spPr/>
        <p:txBody>
          <a:bodyPr rtlCol="0"/>
          <a:lstStyle/>
          <a:p>
            <a:pPr>
              <a:defRPr/>
            </a:pPr>
            <a:fld id="{25DAB878-AAB4-4EA7-9BA1-349A230C4955}" type="slidenum">
              <a:rPr lang="en-US" smtClean="0"/>
              <a:pPr>
                <a:defRPr/>
              </a:pPr>
              <a:t>‹#›</a:t>
            </a:fld>
            <a:endParaRPr lang="en-US" dirty="0"/>
          </a:p>
        </p:txBody>
      </p:sp>
      <p:sp>
        <p:nvSpPr>
          <p:cNvPr id="10" name="Footer Placeholder 9"/>
          <p:cNvSpPr>
            <a:spLocks noGrp="1"/>
          </p:cNvSpPr>
          <p:nvPr>
            <p:ph type="ftr" sz="quarter" idx="16"/>
          </p:nvPr>
        </p:nvSpPr>
        <p:spPr/>
        <p:txBody>
          <a:bodyPr rtlCol="0"/>
          <a:lstStyle/>
          <a:p>
            <a:pPr>
              <a:defRPr/>
            </a:pPr>
            <a:endParaRPr lang="en-US"/>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a:defRPr/>
            </a:pPr>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pPr>
              <a:defRPr/>
            </a:pP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pPr>
              <a:defRPr/>
            </a:pPr>
            <a:fld id="{86A2E6FA-1624-4AD5-8CCB-2AC44B7A1B54}"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DA6BBC7-F232-4E3E-9CC5-E40CF453D570}" type="slidenum">
              <a:rPr lang="en-US" smtClean="0"/>
              <a:pPr>
                <a:defRPr/>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702498E-39EE-4D14-9495-4BC9F5F65E36}" type="slidenum">
              <a:rPr lang="en-US" smtClean="0"/>
              <a:pPr>
                <a:defRPr/>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defRPr/>
            </a:pPr>
            <a:endParaRPr lang="en-US"/>
          </a:p>
        </p:txBody>
      </p:sp>
      <p:sp>
        <p:nvSpPr>
          <p:cNvPr id="7" name="Slide Number Placeholder 6"/>
          <p:cNvSpPr>
            <a:spLocks noGrp="1"/>
          </p:cNvSpPr>
          <p:nvPr>
            <p:ph type="sldNum" sz="quarter" idx="11"/>
          </p:nvPr>
        </p:nvSpPr>
        <p:spPr/>
        <p:txBody>
          <a:bodyPr rtlCol="0"/>
          <a:lstStyle/>
          <a:p>
            <a:pPr>
              <a:defRPr/>
            </a:pPr>
            <a:fld id="{C7C9FCFB-638A-4E31-8842-5EB7FAC395BF}" type="slidenum">
              <a:rPr lang="en-US" smtClean="0"/>
              <a:pPr>
                <a:defRPr/>
              </a:pPr>
              <a:t>‹#›</a:t>
            </a:fld>
            <a:endParaRPr lang="en-US" dirty="0"/>
          </a:p>
        </p:txBody>
      </p:sp>
      <p:sp>
        <p:nvSpPr>
          <p:cNvPr id="8" name="Footer Placeholder 7"/>
          <p:cNvSpPr>
            <a:spLocks noGrp="1"/>
          </p:cNvSpPr>
          <p:nvPr>
            <p:ph type="ftr" sz="quarter" idx="12"/>
          </p:nvPr>
        </p:nvSpPr>
        <p:spPr/>
        <p:txBody>
          <a:bodyPr rtlCol="0"/>
          <a:lstStyle/>
          <a:p>
            <a:pPr>
              <a:defRPr/>
            </a:pPr>
            <a:endParaRPr lang="en-US"/>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B4B5A1F-90B4-49F3-A070-80950A804467}" type="slidenum">
              <a:rPr lang="en-US" smtClean="0"/>
              <a:pPr>
                <a:defRPr/>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F546BE9B-62D5-4EE5-A647-198B19048BF4}" type="slidenum">
              <a:rPr lang="en-US"/>
              <a:pPr>
                <a:defRPr/>
              </a:pPr>
              <a:t>‹#›</a:t>
            </a:fld>
            <a:endParaRPr lang="en-US" dirty="0"/>
          </a:p>
        </p:txBody>
      </p:sp>
      <p:sp>
        <p:nvSpPr>
          <p:cNvPr id="6" name="Rectangle 16"/>
          <p:cNvSpPr>
            <a:spLocks noGrp="1" noChangeArrowheads="1"/>
          </p:cNvSpPr>
          <p:nvPr>
            <p:ph type="dt" sz="half" idx="12"/>
          </p:nvPr>
        </p:nvSpPr>
        <p:spPr>
          <a:ln/>
        </p:spPr>
        <p:txBody>
          <a:bodyPr/>
          <a:lstStyle>
            <a:lvl1pPr>
              <a:defRPr/>
            </a:lvl1pPr>
          </a:lstStyle>
          <a:p>
            <a:pPr>
              <a:defRPr/>
            </a:pPr>
            <a:fld id="{AE83B83B-ED59-4630-9551-DA2FAE278484}" type="datetimeFigureOut">
              <a:rPr lang="en-US"/>
              <a:pPr>
                <a:defRPr/>
              </a:pPr>
              <a:t>10/21/2016</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1"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defRPr/>
            </a:pPr>
            <a:endParaRPr lang="en-US"/>
          </a:p>
        </p:txBody>
      </p:sp>
      <p:sp>
        <p:nvSpPr>
          <p:cNvPr id="22" name="Slide Number Placeholder 21"/>
          <p:cNvSpPr>
            <a:spLocks noGrp="1"/>
          </p:cNvSpPr>
          <p:nvPr>
            <p:ph type="sldNum" sz="quarter" idx="15"/>
          </p:nvPr>
        </p:nvSpPr>
        <p:spPr/>
        <p:txBody>
          <a:bodyPr rtlCol="0"/>
          <a:lstStyle/>
          <a:p>
            <a:pPr>
              <a:defRPr/>
            </a:pPr>
            <a:fld id="{EFB7D835-5C52-4C8D-A0C4-E79A35DAFF5D}" type="slidenum">
              <a:rPr lang="en-US" smtClean="0"/>
              <a:pPr>
                <a:defRPr/>
              </a:pPr>
              <a:t>‹#›</a:t>
            </a:fld>
            <a:endParaRPr lang="en-US" dirty="0"/>
          </a:p>
        </p:txBody>
      </p:sp>
      <p:sp>
        <p:nvSpPr>
          <p:cNvPr id="23" name="Footer Placeholder 22"/>
          <p:cNvSpPr>
            <a:spLocks noGrp="1"/>
          </p:cNvSpPr>
          <p:nvPr>
            <p:ph type="ftr" sz="quarter" idx="16"/>
          </p:nvPr>
        </p:nvSpPr>
        <p:spPr/>
        <p:txBody>
          <a:bodyPr rtlCol="0"/>
          <a:lstStyle/>
          <a:p>
            <a:pPr>
              <a:defRPr/>
            </a:pPr>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9"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defRPr/>
            </a:pPr>
            <a:endParaRPr lang="en-US"/>
          </a:p>
        </p:txBody>
      </p:sp>
      <p:sp>
        <p:nvSpPr>
          <p:cNvPr id="18" name="Slide Number Placeholder 17"/>
          <p:cNvSpPr>
            <a:spLocks noGrp="1"/>
          </p:cNvSpPr>
          <p:nvPr>
            <p:ph type="sldNum" sz="quarter" idx="11"/>
          </p:nvPr>
        </p:nvSpPr>
        <p:spPr/>
        <p:txBody>
          <a:bodyPr rtlCol="0"/>
          <a:lstStyle/>
          <a:p>
            <a:pPr>
              <a:defRPr/>
            </a:pPr>
            <a:fld id="{54B5762F-F8CB-499F-8BF0-BD2EAD6B9A06}" type="slidenum">
              <a:rPr lang="en-US" smtClean="0"/>
              <a:pPr>
                <a:defRPr/>
              </a:pPr>
              <a:t>‹#›</a:t>
            </a:fld>
            <a:endParaRPr lang="en-US" dirty="0"/>
          </a:p>
        </p:txBody>
      </p:sp>
      <p:sp>
        <p:nvSpPr>
          <p:cNvPr id="21" name="Footer Placeholder 20"/>
          <p:cNvSpPr>
            <a:spLocks noGrp="1"/>
          </p:cNvSpPr>
          <p:nvPr>
            <p:ph type="ftr" sz="quarter" idx="12"/>
          </p:nvPr>
        </p:nvSpPr>
        <p:spPr/>
        <p:txBody>
          <a:bodyPr rtlCol="0"/>
          <a:lstStyle/>
          <a:p>
            <a:pPr>
              <a:defRPr/>
            </a:pPr>
            <a:endParaRPr lang="en-US"/>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D46BAA2-BA7E-4DB7-B78D-7AEAC8C10AC4}" type="slidenum">
              <a:rPr lang="en-US" smtClean="0"/>
              <a:pPr>
                <a:defRPr/>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4C3361B-C9E2-4611-9A1E-7FFAA8EE0AB3}" type="slidenum">
              <a:rPr lang="en-US" smtClean="0"/>
              <a:pPr>
                <a:defRPr/>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1143000"/>
          </a:xfrm>
        </p:spPr>
        <p:txBody>
          <a:bodyPr/>
          <a:lstStyle/>
          <a:p>
            <a:r>
              <a:rPr lang="en-US" smtClean="0"/>
              <a:t>Click to edit Master title style</a:t>
            </a:r>
            <a:endParaRPr lang="ro-RO"/>
          </a:p>
        </p:txBody>
      </p:sp>
      <p:sp>
        <p:nvSpPr>
          <p:cNvPr id="3" name="Table Placeholder 2"/>
          <p:cNvSpPr>
            <a:spLocks noGrp="1"/>
          </p:cNvSpPr>
          <p:nvPr>
            <p:ph type="tbl" idx="1"/>
          </p:nvPr>
        </p:nvSpPr>
        <p:spPr>
          <a:xfrm>
            <a:off x="457200" y="1935164"/>
            <a:ext cx="8229600" cy="4389437"/>
          </a:xfrm>
        </p:spPr>
        <p:txBody>
          <a:bodyPr>
            <a:normAutofit/>
          </a:bodyPr>
          <a:lstStyle/>
          <a:p>
            <a:pPr lvl="0"/>
            <a:endParaRPr lang="ro-RO" noProof="0" smtClean="0"/>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92F71ED-D9AF-47BF-A9B7-46C9A7F3EB5B}" type="slidenum">
              <a:rPr lang="en-US"/>
              <a:pPr>
                <a:defRPr/>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o-RO"/>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03E3485A-E9EA-4B82-894D-2468D924DBED}" type="slidenum">
              <a:rPr lang="en-US"/>
              <a:pPr>
                <a:defRPr/>
              </a:pPr>
              <a:t>‹#›</a:t>
            </a:fld>
            <a:endParaRPr lang="en-US" dirty="0"/>
          </a:p>
        </p:txBody>
      </p:sp>
      <p:sp>
        <p:nvSpPr>
          <p:cNvPr id="6" name="Rectangle 16"/>
          <p:cNvSpPr>
            <a:spLocks noGrp="1" noChangeArrowheads="1"/>
          </p:cNvSpPr>
          <p:nvPr>
            <p:ph type="dt" sz="half" idx="12"/>
          </p:nvPr>
        </p:nvSpPr>
        <p:spPr>
          <a:ln/>
        </p:spPr>
        <p:txBody>
          <a:bodyPr/>
          <a:lstStyle>
            <a:lvl1pPr>
              <a:defRPr/>
            </a:lvl1pPr>
          </a:lstStyle>
          <a:p>
            <a:pPr>
              <a:defRPr/>
            </a:pPr>
            <a:fld id="{C11B550E-2D5C-4CC7-953A-22271F60A64A}" type="datetimeFigureOut">
              <a:rPr lang="en-US"/>
              <a:pPr>
                <a:defRPr/>
              </a:pPr>
              <a:t>10/21/2016</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95D9464B-5CB2-4778-981E-85F82643FC3D}" type="slidenum">
              <a:rPr lang="en-US"/>
              <a:pPr>
                <a:defRPr/>
              </a:pPr>
              <a:t>‹#›</a:t>
            </a:fld>
            <a:endParaRPr lang="en-US" dirty="0"/>
          </a:p>
        </p:txBody>
      </p:sp>
      <p:sp>
        <p:nvSpPr>
          <p:cNvPr id="7" name="Rectangle 16"/>
          <p:cNvSpPr>
            <a:spLocks noGrp="1" noChangeArrowheads="1"/>
          </p:cNvSpPr>
          <p:nvPr>
            <p:ph type="dt" sz="half" idx="12"/>
          </p:nvPr>
        </p:nvSpPr>
        <p:spPr>
          <a:ln/>
        </p:spPr>
        <p:txBody>
          <a:bodyPr/>
          <a:lstStyle>
            <a:lvl1pPr>
              <a:defRPr/>
            </a:lvl1pPr>
          </a:lstStyle>
          <a:p>
            <a:pPr>
              <a:defRPr/>
            </a:pPr>
            <a:fld id="{E5A3CA97-FCB2-41E9-99A5-75A70273E2F9}" type="datetimeFigureOut">
              <a:rPr lang="en-US"/>
              <a:pPr>
                <a:defRPr/>
              </a:pPr>
              <a:t>10/21/2016</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ro-RO"/>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7" name="Rectangle 2"/>
          <p:cNvSpPr>
            <a:spLocks noGrp="1" noChangeArrowheads="1"/>
          </p:cNvSpPr>
          <p:nvPr>
            <p:ph type="ftr" sz="quarter"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400669B5-DA8C-496F-9B48-DB2EBA4CFBB0}" type="slidenum">
              <a:rPr lang="en-US"/>
              <a:pPr>
                <a:defRPr/>
              </a:pPr>
              <a:t>‹#›</a:t>
            </a:fld>
            <a:endParaRPr lang="en-US" dirty="0"/>
          </a:p>
        </p:txBody>
      </p:sp>
      <p:sp>
        <p:nvSpPr>
          <p:cNvPr id="9" name="Rectangle 16"/>
          <p:cNvSpPr>
            <a:spLocks noGrp="1" noChangeArrowheads="1"/>
          </p:cNvSpPr>
          <p:nvPr>
            <p:ph type="dt" sz="half" idx="12"/>
          </p:nvPr>
        </p:nvSpPr>
        <p:spPr>
          <a:ln/>
        </p:spPr>
        <p:txBody>
          <a:bodyPr/>
          <a:lstStyle>
            <a:lvl1pPr>
              <a:defRPr/>
            </a:lvl1pPr>
          </a:lstStyle>
          <a:p>
            <a:pPr>
              <a:defRPr/>
            </a:pPr>
            <a:fld id="{3902B44C-2DA2-4A02-B822-414632475F13}" type="datetimeFigureOut">
              <a:rPr lang="en-US"/>
              <a:pPr>
                <a:defRPr/>
              </a:pPr>
              <a:t>10/21/2016</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2E3ECAF3-3C45-45D6-B329-2BD4E7E3B551}" type="slidenum">
              <a:rPr lang="en-US"/>
              <a:pPr>
                <a:defRPr/>
              </a:pPr>
              <a:t>‹#›</a:t>
            </a:fld>
            <a:endParaRPr lang="en-US" dirty="0"/>
          </a:p>
        </p:txBody>
      </p:sp>
      <p:sp>
        <p:nvSpPr>
          <p:cNvPr id="5" name="Rectangle 16"/>
          <p:cNvSpPr>
            <a:spLocks noGrp="1" noChangeArrowheads="1"/>
          </p:cNvSpPr>
          <p:nvPr>
            <p:ph type="dt" sz="half" idx="12"/>
          </p:nvPr>
        </p:nvSpPr>
        <p:spPr>
          <a:ln/>
        </p:spPr>
        <p:txBody>
          <a:bodyPr/>
          <a:lstStyle>
            <a:lvl1pPr>
              <a:defRPr/>
            </a:lvl1pPr>
          </a:lstStyle>
          <a:p>
            <a:pPr>
              <a:defRPr/>
            </a:pPr>
            <a:fld id="{C5EF5BB3-7C58-4F23-BF96-D03FAA8A5E85}" type="datetimeFigureOut">
              <a:rPr lang="en-US"/>
              <a:pPr>
                <a:defRPr/>
              </a:pPr>
              <a:t>10/21/2016</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6347B1DA-63D8-42D0-8DCE-29D756D551CD}" type="slidenum">
              <a:rPr lang="en-US"/>
              <a:pPr>
                <a:defRPr/>
              </a:pPr>
              <a:t>‹#›</a:t>
            </a:fld>
            <a:endParaRPr lang="en-US" dirty="0"/>
          </a:p>
        </p:txBody>
      </p:sp>
      <p:sp>
        <p:nvSpPr>
          <p:cNvPr id="4" name="Rectangle 16"/>
          <p:cNvSpPr>
            <a:spLocks noGrp="1" noChangeArrowheads="1"/>
          </p:cNvSpPr>
          <p:nvPr>
            <p:ph type="dt" sz="half" idx="12"/>
          </p:nvPr>
        </p:nvSpPr>
        <p:spPr>
          <a:ln/>
        </p:spPr>
        <p:txBody>
          <a:bodyPr/>
          <a:lstStyle>
            <a:lvl1pPr>
              <a:defRPr/>
            </a:lvl1pPr>
          </a:lstStyle>
          <a:p>
            <a:pPr>
              <a:defRPr/>
            </a:pPr>
            <a:fld id="{F6D602E5-762D-459A-9C15-7E141CCB4D1E}" type="datetimeFigureOut">
              <a:rPr lang="en-US"/>
              <a:pPr>
                <a:defRPr/>
              </a:pPr>
              <a:t>10/21/2016</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ro-RO"/>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CB1ECF85-C26B-47A8-A582-E610E347F065}" type="slidenum">
              <a:rPr lang="en-US"/>
              <a:pPr>
                <a:defRPr/>
              </a:pPr>
              <a:t>‹#›</a:t>
            </a:fld>
            <a:endParaRPr lang="en-US" dirty="0"/>
          </a:p>
        </p:txBody>
      </p:sp>
      <p:sp>
        <p:nvSpPr>
          <p:cNvPr id="7" name="Rectangle 16"/>
          <p:cNvSpPr>
            <a:spLocks noGrp="1" noChangeArrowheads="1"/>
          </p:cNvSpPr>
          <p:nvPr>
            <p:ph type="dt" sz="half" idx="12"/>
          </p:nvPr>
        </p:nvSpPr>
        <p:spPr>
          <a:ln/>
        </p:spPr>
        <p:txBody>
          <a:bodyPr/>
          <a:lstStyle>
            <a:lvl1pPr>
              <a:defRPr/>
            </a:lvl1pPr>
          </a:lstStyle>
          <a:p>
            <a:pPr>
              <a:defRPr/>
            </a:pPr>
            <a:fld id="{F3A1B2E9-B06E-49F8-B8E9-D3919B4847B0}" type="datetimeFigureOut">
              <a:rPr lang="en-US"/>
              <a:pPr>
                <a:defRPr/>
              </a:pPr>
              <a:t>10/21/2016</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ro-R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o-RO" noProof="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BF6CD16B-881D-4C50-96E0-6140E51F6A93}" type="slidenum">
              <a:rPr lang="en-US"/>
              <a:pPr>
                <a:defRPr/>
              </a:pPr>
              <a:t>‹#›</a:t>
            </a:fld>
            <a:endParaRPr lang="en-US" dirty="0"/>
          </a:p>
        </p:txBody>
      </p:sp>
      <p:sp>
        <p:nvSpPr>
          <p:cNvPr id="7" name="Rectangle 16"/>
          <p:cNvSpPr>
            <a:spLocks noGrp="1" noChangeArrowheads="1"/>
          </p:cNvSpPr>
          <p:nvPr>
            <p:ph type="dt" sz="half" idx="12"/>
          </p:nvPr>
        </p:nvSpPr>
        <p:spPr>
          <a:ln/>
        </p:spPr>
        <p:txBody>
          <a:bodyPr/>
          <a:lstStyle>
            <a:lvl1pPr>
              <a:defRPr/>
            </a:lvl1pPr>
          </a:lstStyle>
          <a:p>
            <a:pPr>
              <a:defRPr/>
            </a:pPr>
            <a:fld id="{DDFF5A85-C7E2-446E-9E8C-87801F5871C5}" type="datetimeFigureOut">
              <a:rPr lang="en-US"/>
              <a:pPr>
                <a:defRPr/>
              </a:pPr>
              <a:t>10/21/2016</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155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pitchFamily="34" charset="0"/>
                <a:cs typeface="+mn-cs"/>
              </a:defRPr>
            </a:lvl1pPr>
          </a:lstStyle>
          <a:p>
            <a:pPr>
              <a:defRPr/>
            </a:pPr>
            <a:endParaRPr lang="en-US"/>
          </a:p>
        </p:txBody>
      </p:sp>
      <p:sp>
        <p:nvSpPr>
          <p:cNvPr id="79155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cs typeface="+mn-cs"/>
              </a:defRPr>
            </a:lvl1pPr>
          </a:lstStyle>
          <a:p>
            <a:pPr>
              <a:defRPr/>
            </a:pPr>
            <a:fld id="{4FF4F945-0829-4FFB-8ACA-49A90CDEF194}" type="slidenum">
              <a:rPr lang="en-US"/>
              <a:pPr>
                <a:defRPr/>
              </a:pPr>
              <a:t>‹#›</a:t>
            </a:fld>
            <a:endParaRPr lang="en-US" dirty="0"/>
          </a:p>
        </p:txBody>
      </p:sp>
      <p:grpSp>
        <p:nvGrpSpPr>
          <p:cNvPr id="2052" name="Group 4"/>
          <p:cNvGrpSpPr>
            <a:grpSpLocks/>
          </p:cNvGrpSpPr>
          <p:nvPr/>
        </p:nvGrpSpPr>
        <p:grpSpPr bwMode="auto">
          <a:xfrm>
            <a:off x="0" y="0"/>
            <a:ext cx="9144000" cy="546100"/>
            <a:chOff x="0" y="0"/>
            <a:chExt cx="5760" cy="344"/>
          </a:xfrm>
        </p:grpSpPr>
        <p:sp>
          <p:nvSpPr>
            <p:cNvPr id="791557"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ro-RO" sz="2400">
                <a:latin typeface="Times New Roman" pitchFamily="18" charset="0"/>
              </a:endParaRPr>
            </a:p>
          </p:txBody>
        </p:sp>
        <p:sp>
          <p:nvSpPr>
            <p:cNvPr id="791558"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ro-RO" sz="2400">
                <a:latin typeface="Times New Roman" pitchFamily="18" charset="0"/>
              </a:endParaRPr>
            </a:p>
          </p:txBody>
        </p:sp>
        <p:sp>
          <p:nvSpPr>
            <p:cNvPr id="791559"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ro-RO" sz="1800">
                <a:solidFill>
                  <a:schemeClr val="hlink"/>
                </a:solidFill>
              </a:endParaRPr>
            </a:p>
          </p:txBody>
        </p:sp>
        <p:sp>
          <p:nvSpPr>
            <p:cNvPr id="791560"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ro-RO" sz="1800">
                <a:solidFill>
                  <a:schemeClr val="hlink"/>
                </a:solidFill>
              </a:endParaRPr>
            </a:p>
          </p:txBody>
        </p:sp>
        <p:sp>
          <p:nvSpPr>
            <p:cNvPr id="79156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ro-RO" sz="1800">
                <a:solidFill>
                  <a:schemeClr val="accent2"/>
                </a:solidFill>
              </a:endParaRPr>
            </a:p>
          </p:txBody>
        </p:sp>
        <p:sp>
          <p:nvSpPr>
            <p:cNvPr id="791562"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ro-RO" sz="1800">
                <a:solidFill>
                  <a:schemeClr val="hlink"/>
                </a:solidFill>
              </a:endParaRPr>
            </a:p>
          </p:txBody>
        </p:sp>
        <p:sp>
          <p:nvSpPr>
            <p:cNvPr id="791563"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ro-RO" sz="2400">
                <a:latin typeface="Times New Roman" pitchFamily="18" charset="0"/>
              </a:endParaRPr>
            </a:p>
          </p:txBody>
        </p:sp>
        <p:sp>
          <p:nvSpPr>
            <p:cNvPr id="79156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ro-RO" sz="1800">
                <a:solidFill>
                  <a:schemeClr val="accent2"/>
                </a:solidFill>
              </a:endParaRPr>
            </a:p>
          </p:txBody>
        </p:sp>
        <p:sp>
          <p:nvSpPr>
            <p:cNvPr id="79156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ro-RO" sz="1800">
                <a:solidFill>
                  <a:schemeClr val="accent2"/>
                </a:solidFill>
              </a:endParaRPr>
            </a:p>
          </p:txBody>
        </p:sp>
      </p:grpSp>
      <p:sp>
        <p:nvSpPr>
          <p:cNvPr id="2053"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4"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9156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pitchFamily="34" charset="0"/>
                <a:cs typeface="+mn-cs"/>
              </a:defRPr>
            </a:lvl1pPr>
          </a:lstStyle>
          <a:p>
            <a:pPr>
              <a:defRPr/>
            </a:pPr>
            <a:fld id="{55E27124-764A-48B7-AB81-745B8CB85FD2}" type="datetimeFigureOut">
              <a:rPr lang="en-US"/>
              <a:pPr>
                <a:defRPr/>
              </a:pPr>
              <a:t>10/21/2016</a:t>
            </a:fld>
            <a:endParaRPr lang="en-US" dirty="0"/>
          </a:p>
        </p:txBody>
      </p:sp>
    </p:spTree>
  </p:cSld>
  <p:clrMap bg1="lt1" tx1="dk1" bg2="lt2" tx2="dk2" accent1="accent1" accent2="accent2" accent3="accent3" accent4="accent4" accent5="accent5" accent6="accent6" hlink="hlink" folHlink="folHlink"/>
  <p:sldLayoutIdLst>
    <p:sldLayoutId id="2147485379" r:id="rId1"/>
    <p:sldLayoutId id="2147485356" r:id="rId2"/>
    <p:sldLayoutId id="2147485357" r:id="rId3"/>
    <p:sldLayoutId id="2147485358" r:id="rId4"/>
    <p:sldLayoutId id="2147485359" r:id="rId5"/>
    <p:sldLayoutId id="2147485360" r:id="rId6"/>
    <p:sldLayoutId id="2147485361" r:id="rId7"/>
    <p:sldLayoutId id="2147485362" r:id="rId8"/>
    <p:sldLayoutId id="2147485363" r:id="rId9"/>
    <p:sldLayoutId id="2147485364" r:id="rId10"/>
    <p:sldLayoutId id="2147485365" r:id="rId11"/>
    <p:sldLayoutId id="2147485404" r:id="rId12"/>
  </p:sldLayoutIdLst>
  <mc:AlternateContent xmlns:mc="http://schemas.openxmlformats.org/markup-compatibility/2006">
    <mc:Choice xmlns:p14="http://schemas.microsoft.com/office/powerpoint/2010/main" Requires="p14">
      <p:transition p14:dur="250"/>
    </mc:Choice>
    <mc:Fallback>
      <p:transition/>
    </mc:Fallback>
  </mc:AlternateConten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pitchFamily="34" charset="0"/>
          <a:cs typeface="Arial" pitchFamily="34" charset="0"/>
        </a:defRPr>
      </a:lvl2pPr>
      <a:lvl3pPr algn="l" rtl="0" eaLnBrk="0" fontAlgn="base" hangingPunct="0">
        <a:spcBef>
          <a:spcPct val="0"/>
        </a:spcBef>
        <a:spcAft>
          <a:spcPct val="0"/>
        </a:spcAft>
        <a:defRPr sz="4400">
          <a:solidFill>
            <a:schemeClr val="tx1"/>
          </a:solidFill>
          <a:latin typeface="Arial" pitchFamily="34" charset="0"/>
          <a:cs typeface="Arial" pitchFamily="34" charset="0"/>
        </a:defRPr>
      </a:lvl3pPr>
      <a:lvl4pPr algn="l" rtl="0" eaLnBrk="0" fontAlgn="base" hangingPunct="0">
        <a:spcBef>
          <a:spcPct val="0"/>
        </a:spcBef>
        <a:spcAft>
          <a:spcPct val="0"/>
        </a:spcAft>
        <a:defRPr sz="4400">
          <a:solidFill>
            <a:schemeClr val="tx1"/>
          </a:solidFill>
          <a:latin typeface="Arial" pitchFamily="34" charset="0"/>
          <a:cs typeface="Arial" pitchFamily="34" charset="0"/>
        </a:defRPr>
      </a:lvl4pPr>
      <a:lvl5pPr algn="l" rtl="0" eaLnBrk="0" fontAlgn="base" hangingPunct="0">
        <a:spcBef>
          <a:spcPct val="0"/>
        </a:spcBef>
        <a:spcAft>
          <a:spcPct val="0"/>
        </a:spcAft>
        <a:defRPr sz="4400">
          <a:solidFill>
            <a:schemeClr val="tx1"/>
          </a:solidFill>
          <a:latin typeface="Arial" pitchFamily="34" charset="0"/>
          <a:cs typeface="Arial" pitchFamily="34" charset="0"/>
        </a:defRPr>
      </a:lvl5pPr>
      <a:lvl6pPr marL="457200" algn="l" rtl="0" fontAlgn="base">
        <a:spcBef>
          <a:spcPct val="0"/>
        </a:spcBef>
        <a:spcAft>
          <a:spcPct val="0"/>
        </a:spcAft>
        <a:defRPr sz="4400">
          <a:solidFill>
            <a:schemeClr val="tx1"/>
          </a:solidFill>
          <a:latin typeface="Arial" pitchFamily="34" charset="0"/>
          <a:cs typeface="Arial" pitchFamily="34" charset="0"/>
        </a:defRPr>
      </a:lvl6pPr>
      <a:lvl7pPr marL="914400" algn="l" rtl="0" fontAlgn="base">
        <a:spcBef>
          <a:spcPct val="0"/>
        </a:spcBef>
        <a:spcAft>
          <a:spcPct val="0"/>
        </a:spcAft>
        <a:defRPr sz="4400">
          <a:solidFill>
            <a:schemeClr val="tx1"/>
          </a:solidFill>
          <a:latin typeface="Arial" pitchFamily="34" charset="0"/>
          <a:cs typeface="Arial" pitchFamily="34" charset="0"/>
        </a:defRPr>
      </a:lvl7pPr>
      <a:lvl8pPr marL="1371600" algn="l" rtl="0" fontAlgn="base">
        <a:spcBef>
          <a:spcPct val="0"/>
        </a:spcBef>
        <a:spcAft>
          <a:spcPct val="0"/>
        </a:spcAft>
        <a:defRPr sz="4400">
          <a:solidFill>
            <a:schemeClr val="tx1"/>
          </a:solidFill>
          <a:latin typeface="Arial" pitchFamily="34" charset="0"/>
          <a:cs typeface="Arial" pitchFamily="34" charset="0"/>
        </a:defRPr>
      </a:lvl8pPr>
      <a:lvl9pPr marL="1828800" algn="l" rtl="0" fontAlgn="base">
        <a:spcBef>
          <a:spcPct val="0"/>
        </a:spcBef>
        <a:spcAft>
          <a:spcPct val="0"/>
        </a:spcAft>
        <a:defRPr sz="44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fld id="{34C11325-820E-4439-BDCD-294324AA2305}" type="datetimeFigureOut">
              <a:rPr lang="ro-RO" smtClean="0"/>
              <a:pPr>
                <a:defRPr/>
              </a:pPr>
              <a:t>21.10.2016</a:t>
            </a:fld>
            <a:endParaRPr lang="ro-RO"/>
          </a:p>
        </p:txBody>
      </p:sp>
      <p:sp>
        <p:nvSpPr>
          <p:cNvPr id="3" name="Footer Placeholder 2"/>
          <p:cNvSpPr>
            <a:spLocks noGrp="1"/>
          </p:cNvSpPr>
          <p:nvPr>
            <p:ph type="ftr" sz="quarter" idx="3"/>
          </p:nvPr>
        </p:nvSpPr>
        <p:spPr>
          <a:xfrm rot="5400000">
            <a:off x="6990187"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ro-RO"/>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1EC8E6D5-FAD5-48FD-8F2A-8F251FAF7DF7}" type="slidenum">
              <a:rPr lang="ro-RO" smtClean="0"/>
              <a:pPr>
                <a:defRPr/>
              </a:pPr>
              <a:t>‹#›</a:t>
            </a:fld>
            <a:endParaRPr lang="ro-RO"/>
          </a:p>
        </p:txBody>
      </p:sp>
    </p:spTree>
  </p:cSld>
  <p:clrMap bg1="lt1" tx1="dk1" bg2="lt2" tx2="dk2" accent1="accent1" accent2="accent2" accent3="accent3" accent4="accent4" accent5="accent5" accent6="accent6" hlink="hlink" folHlink="folHlink"/>
  <p:sldLayoutIdLst>
    <p:sldLayoutId id="2147485392" r:id="rId1"/>
    <p:sldLayoutId id="2147485393" r:id="rId2"/>
    <p:sldLayoutId id="2147485394" r:id="rId3"/>
    <p:sldLayoutId id="2147485395" r:id="rId4"/>
    <p:sldLayoutId id="2147485396" r:id="rId5"/>
    <p:sldLayoutId id="2147485397" r:id="rId6"/>
    <p:sldLayoutId id="2147485398" r:id="rId7"/>
    <p:sldLayoutId id="2147485399" r:id="rId8"/>
    <p:sldLayoutId id="2147485400" r:id="rId9"/>
    <p:sldLayoutId id="2147485401" r:id="rId10"/>
    <p:sldLayoutId id="2147485402" r:id="rId11"/>
    <p:sldLayoutId id="2147485403" r:id="rId12"/>
  </p:sldLayoutIdLst>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800" decel="100000"/>
                                        <p:tgtEl>
                                          <p:spTgt spid="22"/>
                                        </p:tgtEl>
                                      </p:cBhvr>
                                    </p:animEffect>
                                    <p:anim calcmode="lin" valueType="num">
                                      <p:cBhvr>
                                        <p:cTn id="8" dur="800" decel="100000" fill="hold"/>
                                        <p:tgtEl>
                                          <p:spTgt spid="22"/>
                                        </p:tgtEl>
                                        <p:attrNameLst>
                                          <p:attrName>style.rotation</p:attrName>
                                        </p:attrNameLst>
                                      </p:cBhvr>
                                      <p:tavLst>
                                        <p:tav tm="0">
                                          <p:val>
                                            <p:fltVal val="-90"/>
                                          </p:val>
                                        </p:tav>
                                        <p:tav tm="100000">
                                          <p:val>
                                            <p:fltVal val="0"/>
                                          </p:val>
                                        </p:tav>
                                      </p:tavLst>
                                    </p:anim>
                                    <p:anim calcmode="lin" valueType="num">
                                      <p:cBhvr>
                                        <p:cTn id="9" dur="800" decel="100000" fill="hold"/>
                                        <p:tgtEl>
                                          <p:spTgt spid="22"/>
                                        </p:tgtEl>
                                        <p:attrNameLst>
                                          <p:attrName>ppt_x</p:attrName>
                                        </p:attrNameLst>
                                      </p:cBhvr>
                                      <p:tavLst>
                                        <p:tav tm="0">
                                          <p:val>
                                            <p:strVal val="#ppt_x+0.4"/>
                                          </p:val>
                                        </p:tav>
                                        <p:tav tm="100000">
                                          <p:val>
                                            <p:strVal val="#ppt_x-0.05"/>
                                          </p:val>
                                        </p:tav>
                                      </p:tavLst>
                                    </p:anim>
                                    <p:anim calcmode="lin" valueType="num">
                                      <p:cBhvr>
                                        <p:cTn id="10" dur="800" decel="100000" fill="hold"/>
                                        <p:tgtEl>
                                          <p:spTgt spid="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3">
                                            <p:txEl>
                                              <p:pRg st="0" end="0"/>
                                            </p:txEl>
                                          </p:spTgt>
                                        </p:tgtEl>
                                        <p:attrNameLst>
                                          <p:attrName>style.visibility</p:attrName>
                                        </p:attrNameLst>
                                      </p:cBhvr>
                                      <p:to>
                                        <p:strVal val="visible"/>
                                      </p:to>
                                    </p:set>
                                    <p:animEffect transition="in" filter="fade">
                                      <p:cBhvr>
                                        <p:cTn id="17" dur="1000"/>
                                        <p:tgtEl>
                                          <p:spTgt spid="13">
                                            <p:txEl>
                                              <p:pRg st="0" end="0"/>
                                            </p:txEl>
                                          </p:spTgt>
                                        </p:tgtEl>
                                      </p:cBhvr>
                                    </p:animEffect>
                                    <p:anim calcmode="lin" valueType="num">
                                      <p:cBhvr>
                                        <p:cTn id="18"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13">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13">
                                            <p:txEl>
                                              <p:pRg st="1" end="1"/>
                                            </p:txEl>
                                          </p:spTgt>
                                        </p:tgtEl>
                                        <p:attrNameLst>
                                          <p:attrName>style.visibility</p:attrName>
                                        </p:attrNameLst>
                                      </p:cBhvr>
                                      <p:to>
                                        <p:strVal val="visible"/>
                                      </p:to>
                                    </p:set>
                                    <p:animEffect transition="in" filter="fade">
                                      <p:cBhvr>
                                        <p:cTn id="22" dur="1000"/>
                                        <p:tgtEl>
                                          <p:spTgt spid="13">
                                            <p:txEl>
                                              <p:pRg st="1" end="1"/>
                                            </p:txEl>
                                          </p:spTgt>
                                        </p:tgtEl>
                                      </p:cBhvr>
                                    </p:animEffect>
                                    <p:anim calcmode="lin" valueType="num">
                                      <p:cBhvr>
                                        <p:cTn id="23"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13">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13">
                                            <p:txEl>
                                              <p:pRg st="2" end="2"/>
                                            </p:txEl>
                                          </p:spTgt>
                                        </p:tgtEl>
                                        <p:attrNameLst>
                                          <p:attrName>style.visibility</p:attrName>
                                        </p:attrNameLst>
                                      </p:cBhvr>
                                      <p:to>
                                        <p:strVal val="visible"/>
                                      </p:to>
                                    </p:set>
                                    <p:animEffect transition="in" filter="fade">
                                      <p:cBhvr>
                                        <p:cTn id="27" dur="1000"/>
                                        <p:tgtEl>
                                          <p:spTgt spid="13">
                                            <p:txEl>
                                              <p:pRg st="2" end="2"/>
                                            </p:txEl>
                                          </p:spTgt>
                                        </p:tgtEl>
                                      </p:cBhvr>
                                    </p:animEffect>
                                    <p:anim calcmode="lin" valueType="num">
                                      <p:cBhvr>
                                        <p:cTn id="28"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13">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13">
                                            <p:txEl>
                                              <p:pRg st="3" end="3"/>
                                            </p:txEl>
                                          </p:spTgt>
                                        </p:tgtEl>
                                        <p:attrNameLst>
                                          <p:attrName>style.visibility</p:attrName>
                                        </p:attrNameLst>
                                      </p:cBhvr>
                                      <p:to>
                                        <p:strVal val="visible"/>
                                      </p:to>
                                    </p:set>
                                    <p:animEffect transition="in" filter="fade">
                                      <p:cBhvr>
                                        <p:cTn id="32" dur="1000"/>
                                        <p:tgtEl>
                                          <p:spTgt spid="13">
                                            <p:txEl>
                                              <p:pRg st="3" end="3"/>
                                            </p:txEl>
                                          </p:spTgt>
                                        </p:tgtEl>
                                      </p:cBhvr>
                                    </p:animEffect>
                                    <p:anim calcmode="lin" valueType="num">
                                      <p:cBhvr>
                                        <p:cTn id="33"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13">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13">
                                            <p:txEl>
                                              <p:pRg st="4" end="4"/>
                                            </p:txEl>
                                          </p:spTgt>
                                        </p:tgtEl>
                                        <p:attrNameLst>
                                          <p:attrName>style.visibility</p:attrName>
                                        </p:attrNameLst>
                                      </p:cBhvr>
                                      <p:to>
                                        <p:strVal val="visible"/>
                                      </p:to>
                                    </p:set>
                                    <p:animEffect transition="in" filter="fade">
                                      <p:cBhvr>
                                        <p:cTn id="37" dur="1000"/>
                                        <p:tgtEl>
                                          <p:spTgt spid="13">
                                            <p:txEl>
                                              <p:pRg st="4" end="4"/>
                                            </p:txEl>
                                          </p:spTgt>
                                        </p:tgtEl>
                                      </p:cBhvr>
                                    </p:animEffect>
                                    <p:anim calcmode="lin" valueType="num">
                                      <p:cBhvr>
                                        <p:cTn id="38" dur="10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1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3" grpId="0" uiExpand="1" build="p"/>
    </p:bld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17410" name="Rectangle 2"/>
          <p:cNvSpPr>
            <a:spLocks noGrp="1"/>
          </p:cNvSpPr>
          <p:nvPr>
            <p:ph type="ctrTitle"/>
          </p:nvPr>
        </p:nvSpPr>
        <p:spPr>
          <a:xfrm>
            <a:off x="457200" y="914400"/>
            <a:ext cx="8534399" cy="2057400"/>
          </a:xfrm>
        </p:spPr>
        <p:txBody>
          <a:bodyPr>
            <a:normAutofit/>
          </a:bodyPr>
          <a:lstStyle/>
          <a:p>
            <a:pPr algn="ctr">
              <a:defRPr/>
            </a:pPr>
            <a:r>
              <a:rPr lang="ro-RO" sz="4000" dirty="0" smtClean="0">
                <a:solidFill>
                  <a:srgbClr val="C00000"/>
                </a:solidFill>
                <a:latin typeface="Arial Black" pitchFamily="34" charset="0"/>
                <a:ea typeface="GungsuhChe" pitchFamily="49" charset="-127"/>
              </a:rPr>
              <a:t>STAREA ÎNVĂȚĂMÂNTULUI MEHEDINȚEAN</a:t>
            </a:r>
            <a:endParaRPr sz="4000" dirty="0" smtClean="0">
              <a:solidFill>
                <a:srgbClr val="C00000"/>
              </a:solidFill>
              <a:latin typeface="Arial Black" pitchFamily="34" charset="0"/>
              <a:ea typeface="GungsuhChe" pitchFamily="49" charset="-127"/>
            </a:endParaRPr>
          </a:p>
        </p:txBody>
      </p:sp>
      <p:sp>
        <p:nvSpPr>
          <p:cNvPr id="17411" name="Rectangle 3"/>
          <p:cNvSpPr>
            <a:spLocks noGrp="1"/>
          </p:cNvSpPr>
          <p:nvPr>
            <p:ph type="subTitle" idx="1"/>
          </p:nvPr>
        </p:nvSpPr>
        <p:spPr>
          <a:xfrm>
            <a:off x="2438400" y="3200400"/>
            <a:ext cx="6248400" cy="685800"/>
          </a:xfrm>
        </p:spPr>
        <p:txBody>
          <a:bodyPr>
            <a:normAutofit fontScale="92500"/>
          </a:bodyPr>
          <a:lstStyle/>
          <a:p>
            <a:pPr algn="r" eaLnBrk="1" fontAlgn="auto" hangingPunct="1">
              <a:spcAft>
                <a:spcPts val="0"/>
              </a:spcAft>
              <a:buFont typeface="Wingdings 2"/>
              <a:buNone/>
              <a:defRPr/>
            </a:pPr>
            <a:r>
              <a:rPr lang="ro-RO" sz="3200" dirty="0" smtClean="0">
                <a:solidFill>
                  <a:srgbClr val="FF0000"/>
                </a:solidFill>
                <a:latin typeface="Arial Black" pitchFamily="34" charset="0"/>
              </a:rPr>
              <a:t>ÎN </a:t>
            </a:r>
            <a:r>
              <a:rPr lang="en-US" sz="3200" dirty="0" smtClean="0">
                <a:solidFill>
                  <a:srgbClr val="FF0000"/>
                </a:solidFill>
                <a:latin typeface="Arial Black" pitchFamily="34" charset="0"/>
              </a:rPr>
              <a:t>ANUL </a:t>
            </a:r>
            <a:r>
              <a:rPr lang="ro-RO" sz="3200" dirty="0" smtClean="0">
                <a:solidFill>
                  <a:srgbClr val="FF0000"/>
                </a:solidFill>
                <a:latin typeface="Arial Black" pitchFamily="34" charset="0"/>
              </a:rPr>
              <a:t>Ș</a:t>
            </a:r>
            <a:r>
              <a:rPr lang="en-US" sz="3200" dirty="0" smtClean="0">
                <a:solidFill>
                  <a:srgbClr val="FF0000"/>
                </a:solidFill>
                <a:latin typeface="Arial Black" pitchFamily="34" charset="0"/>
              </a:rPr>
              <a:t>COLAR  201</a:t>
            </a:r>
            <a:r>
              <a:rPr lang="ro-RO" sz="3200" dirty="0" smtClean="0">
                <a:solidFill>
                  <a:srgbClr val="FF0000"/>
                </a:solidFill>
                <a:latin typeface="Arial Black" pitchFamily="34" charset="0"/>
              </a:rPr>
              <a:t>5</a:t>
            </a:r>
            <a:r>
              <a:rPr lang="en-US" sz="3200" dirty="0" smtClean="0">
                <a:solidFill>
                  <a:srgbClr val="FF0000"/>
                </a:solidFill>
                <a:latin typeface="Arial Black" pitchFamily="34" charset="0"/>
              </a:rPr>
              <a:t>-201</a:t>
            </a:r>
            <a:r>
              <a:rPr lang="ro-RO" sz="3200" dirty="0" smtClean="0">
                <a:solidFill>
                  <a:srgbClr val="FF0000"/>
                </a:solidFill>
                <a:latin typeface="Arial Black" pitchFamily="34" charset="0"/>
              </a:rPr>
              <a:t>6</a:t>
            </a:r>
            <a:endParaRPr lang="en-US" sz="3200" dirty="0" smtClean="0">
              <a:solidFill>
                <a:srgbClr val="FF0000"/>
              </a:solidFill>
              <a:latin typeface="Arial Black" pitchFamily="34" charset="0"/>
            </a:endParaRPr>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a:xfrm>
            <a:off x="457200" y="381000"/>
            <a:ext cx="8229600" cy="685800"/>
          </a:xfrm>
        </p:spPr>
        <p:txBody>
          <a:bodyPr>
            <a:normAutofit/>
          </a:bodyPr>
          <a:lstStyle/>
          <a:p>
            <a:pPr algn="ctr" eaLnBrk="1" fontAlgn="auto" hangingPunct="1">
              <a:spcAft>
                <a:spcPts val="0"/>
              </a:spcAft>
              <a:defRPr/>
            </a:pPr>
            <a:r>
              <a:rPr b="1" dirty="0" smtClean="0">
                <a:solidFill>
                  <a:srgbClr val="C00000"/>
                </a:solidFill>
                <a:latin typeface="Arial Black" pitchFamily="34" charset="0"/>
              </a:rPr>
              <a:t>RE</a:t>
            </a:r>
            <a:r>
              <a:rPr lang="ro-RO" b="1" dirty="0" smtClean="0">
                <a:solidFill>
                  <a:srgbClr val="C00000"/>
                </a:solidFill>
                <a:latin typeface="Arial Black" pitchFamily="34" charset="0"/>
              </a:rPr>
              <a:t>Ț</a:t>
            </a:r>
            <a:r>
              <a:rPr b="1" dirty="0" smtClean="0">
                <a:solidFill>
                  <a:srgbClr val="C00000"/>
                </a:solidFill>
                <a:latin typeface="Arial Black" pitchFamily="34" charset="0"/>
              </a:rPr>
              <a:t>EA </a:t>
            </a:r>
            <a:r>
              <a:rPr lang="ro-RO" b="1" dirty="0" smtClean="0">
                <a:solidFill>
                  <a:srgbClr val="C00000"/>
                </a:solidFill>
                <a:latin typeface="Arial Black" pitchFamily="34" charset="0"/>
              </a:rPr>
              <a:t>Ș</a:t>
            </a:r>
            <a:r>
              <a:rPr b="1" dirty="0" smtClean="0">
                <a:solidFill>
                  <a:srgbClr val="C00000"/>
                </a:solidFill>
                <a:latin typeface="Arial Black" pitchFamily="34" charset="0"/>
              </a:rPr>
              <a:t>COLAR</a:t>
            </a:r>
            <a:r>
              <a:rPr lang="ro-RO" b="1" dirty="0" smtClean="0">
                <a:solidFill>
                  <a:srgbClr val="C00000"/>
                </a:solidFill>
                <a:latin typeface="Arial Black" pitchFamily="34" charset="0"/>
              </a:rPr>
              <a:t>Ă</a:t>
            </a:r>
            <a:endParaRPr b="1" dirty="0" smtClean="0">
              <a:solidFill>
                <a:srgbClr val="C00000"/>
              </a:solidFill>
              <a:latin typeface="Arial Black" pitchFamily="34" charset="0"/>
            </a:endParaRPr>
          </a:p>
        </p:txBody>
      </p:sp>
      <p:graphicFrame>
        <p:nvGraphicFramePr>
          <p:cNvPr id="5" name="Group 109"/>
          <p:cNvGraphicFramePr>
            <a:graphicFrameLocks noGrp="1"/>
          </p:cNvGraphicFramePr>
          <p:nvPr>
            <p:ph type="tbl" idx="1"/>
            <p:extLst>
              <p:ext uri="{D42A27DB-BD31-4B8C-83A1-F6EECF244321}">
                <p14:modId xmlns:p14="http://schemas.microsoft.com/office/powerpoint/2010/main" val="1258876861"/>
              </p:ext>
            </p:extLst>
          </p:nvPr>
        </p:nvGraphicFramePr>
        <p:xfrm>
          <a:off x="609600" y="1295400"/>
          <a:ext cx="7848600" cy="5257799"/>
        </p:xfrm>
        <a:graphic>
          <a:graphicData uri="http://schemas.openxmlformats.org/drawingml/2006/table">
            <a:tbl>
              <a:tblPr/>
              <a:tblGrid>
                <a:gridCol w="19812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1009778">
                <a:tc gridSpan="4">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2400" b="1" i="0" u="none" strike="noStrike" cap="none" normalizeH="0" baseline="0" dirty="0" smtClean="0">
                          <a:ln>
                            <a:noFill/>
                          </a:ln>
                          <a:solidFill>
                            <a:srgbClr val="0070C0"/>
                          </a:solidFill>
                          <a:effectLst/>
                          <a:latin typeface="Arial Black" pitchFamily="34" charset="0"/>
                          <a:cs typeface="Times New Roman" pitchFamily="18" charset="0"/>
                        </a:rPr>
                        <a:t>UNITĂŢI DE ÎNVĂŢĂMÂNT</a:t>
                      </a:r>
                      <a:r>
                        <a:rPr kumimoji="0" lang="en-US" sz="2400" b="1" i="0" u="none" strike="noStrike" cap="none" normalizeH="0" baseline="0" dirty="0" smtClean="0">
                          <a:ln>
                            <a:noFill/>
                          </a:ln>
                          <a:solidFill>
                            <a:srgbClr val="0070C0"/>
                          </a:solidFill>
                          <a:effectLst/>
                          <a:latin typeface="Arial Black" pitchFamily="34" charset="0"/>
                          <a:cs typeface="Times New Roman" pitchFamily="18" charset="0"/>
                        </a:rPr>
                        <a:t>  </a:t>
                      </a:r>
                      <a:r>
                        <a:rPr kumimoji="0" lang="ro-RO" sz="2400" b="1" i="0" u="none" strike="noStrike" cap="none" normalizeH="0" baseline="0" dirty="0" smtClean="0">
                          <a:ln>
                            <a:noFill/>
                          </a:ln>
                          <a:solidFill>
                            <a:srgbClr val="0070C0"/>
                          </a:solidFill>
                          <a:effectLst/>
                          <a:latin typeface="Arial Black" pitchFamily="34" charset="0"/>
                          <a:cs typeface="Times New Roman" pitchFamily="18" charset="0"/>
                        </a:rPr>
                        <a:t> </a:t>
                      </a:r>
                      <a:r>
                        <a:rPr kumimoji="0" lang="ro-RO" sz="3200" b="1" i="0" u="none" strike="noStrike" cap="none" normalizeH="0" baseline="0" dirty="0" smtClean="0">
                          <a:ln>
                            <a:noFill/>
                          </a:ln>
                          <a:solidFill>
                            <a:srgbClr val="0070C0"/>
                          </a:solidFill>
                          <a:effectLst/>
                          <a:latin typeface="Arial Black" pitchFamily="34" charset="0"/>
                          <a:cs typeface="Times New Roman" pitchFamily="18" charset="0"/>
                        </a:rPr>
                        <a:t>2015-2016</a:t>
                      </a:r>
                      <a:endParaRPr kumimoji="0" lang="ro-RO" sz="3200" b="0" i="0" u="none" strike="noStrike" cap="none" normalizeH="0" baseline="0" dirty="0" smtClean="0">
                        <a:ln>
                          <a:noFill/>
                        </a:ln>
                        <a:solidFill>
                          <a:srgbClr val="0070C0"/>
                        </a:solidFill>
                        <a:effectLst/>
                        <a:latin typeface="Arial Black"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endParaRPr kumimoji="0" lang="ro-RO" sz="1800" b="0" i="0" u="none" strike="noStrike" cap="none" normalizeH="0" baseline="0" dirty="0" smtClean="0">
                        <a:ln>
                          <a:noFill/>
                        </a:ln>
                        <a:solidFill>
                          <a:srgbClr val="3A1002"/>
                        </a:solidFill>
                        <a:effectLst/>
                        <a:latin typeface="Constanti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o-RO"/>
                    </a:p>
                  </a:txBody>
                  <a:tcPr/>
                </a:tc>
                <a:tc hMerge="1">
                  <a:txBody>
                    <a:bodyPr/>
                    <a:lstStyle/>
                    <a:p>
                      <a:endParaRPr lang="ro-RO"/>
                    </a:p>
                  </a:txBody>
                  <a:tcPr/>
                </a:tc>
                <a:extLst>
                  <a:ext uri="{0D108BD9-81ED-4DB2-BD59-A6C34878D82A}">
                    <a16:rowId xmlns:a16="http://schemas.microsoft.com/office/drawing/2014/main" val="10000"/>
                  </a:ext>
                </a:extLst>
              </a:tr>
              <a:tr h="1246109">
                <a:tc>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endParaRPr kumimoji="0" lang="ro-RO" sz="2200" b="0" i="0" u="none" strike="noStrike" cap="none" normalizeH="0" baseline="0" dirty="0" smtClean="0">
                        <a:ln>
                          <a:noFill/>
                        </a:ln>
                        <a:solidFill>
                          <a:srgbClr val="3A1002"/>
                        </a:solidFill>
                        <a:effectLst/>
                        <a:latin typeface="Arial Black"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800" b="1" i="0" u="none" strike="noStrike" cap="none" normalizeH="0" baseline="0" dirty="0" smtClean="0">
                          <a:ln>
                            <a:noFill/>
                          </a:ln>
                          <a:solidFill>
                            <a:srgbClr val="3A1002"/>
                          </a:solidFill>
                          <a:effectLst/>
                          <a:latin typeface="Arial Black" pitchFamily="34" charset="0"/>
                          <a:cs typeface="Times New Roman" pitchFamily="18" charset="0"/>
                        </a:rPr>
                        <a:t>Total</a:t>
                      </a:r>
                      <a:endParaRPr kumimoji="0" lang="ro-RO" sz="1800" b="0" i="0" u="none" strike="noStrike" cap="none" normalizeH="0" baseline="0" dirty="0" smtClean="0">
                        <a:ln>
                          <a:noFill/>
                        </a:ln>
                        <a:solidFill>
                          <a:srgbClr val="3A1002"/>
                        </a:solidFill>
                        <a:effectLst/>
                        <a:latin typeface="Arial Black"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800" b="1" i="0" u="none" strike="noStrike" cap="none" normalizeH="0" baseline="0" dirty="0" smtClean="0">
                          <a:ln>
                            <a:noFill/>
                          </a:ln>
                          <a:solidFill>
                            <a:srgbClr val="3A1002"/>
                          </a:solidFill>
                          <a:effectLst/>
                          <a:latin typeface="Arial Black" pitchFamily="34" charset="0"/>
                          <a:cs typeface="Times New Roman" pitchFamily="18" charset="0"/>
                        </a:rPr>
                        <a:t>Cu personalitate</a:t>
                      </a:r>
                      <a:endParaRPr kumimoji="0" lang="ro-RO" sz="1800" b="0" i="0" u="none" strike="noStrike" cap="none" normalizeH="0" baseline="0" dirty="0" smtClean="0">
                        <a:ln>
                          <a:noFill/>
                        </a:ln>
                        <a:solidFill>
                          <a:srgbClr val="3A1002"/>
                        </a:solidFill>
                        <a:effectLst/>
                        <a:latin typeface="Arial Black"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800" b="1" i="0" u="none" strike="noStrike" cap="none" normalizeH="0" baseline="0" dirty="0" smtClean="0">
                          <a:ln>
                            <a:noFill/>
                          </a:ln>
                          <a:solidFill>
                            <a:srgbClr val="3A1002"/>
                          </a:solidFill>
                          <a:effectLst/>
                          <a:latin typeface="Arial Black" pitchFamily="34" charset="0"/>
                          <a:cs typeface="Times New Roman" pitchFamily="18" charset="0"/>
                        </a:rPr>
                        <a:t>juridica</a:t>
                      </a:r>
                      <a:endParaRPr kumimoji="0" lang="ro-RO" sz="1800" b="0" i="0" u="none" strike="noStrike" cap="none" normalizeH="0" baseline="0" dirty="0" smtClean="0">
                        <a:ln>
                          <a:noFill/>
                        </a:ln>
                        <a:solidFill>
                          <a:srgbClr val="3A1002"/>
                        </a:solidFill>
                        <a:effectLst/>
                        <a:latin typeface="Arial Black"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800" b="1" i="0" u="none" strike="noStrike" cap="none" normalizeH="0" baseline="0" dirty="0" smtClean="0">
                          <a:ln>
                            <a:noFill/>
                          </a:ln>
                          <a:solidFill>
                            <a:srgbClr val="3A1002"/>
                          </a:solidFill>
                          <a:effectLst/>
                          <a:latin typeface="Arial Black" pitchFamily="34" charset="0"/>
                          <a:cs typeface="Times New Roman" pitchFamily="18" charset="0"/>
                        </a:rPr>
                        <a:t>Structuri</a:t>
                      </a:r>
                      <a:endParaRPr kumimoji="0" lang="ro-RO" sz="1800" b="0" i="0" u="none" strike="noStrike" cap="none" normalizeH="0" baseline="0" dirty="0" smtClean="0">
                        <a:ln>
                          <a:noFill/>
                        </a:ln>
                        <a:solidFill>
                          <a:srgbClr val="3A1002"/>
                        </a:solidFill>
                        <a:effectLst/>
                        <a:latin typeface="Arial Black"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20871">
                <a:tc>
                  <a:txBody>
                    <a:bodyPr/>
                    <a:lstStyle/>
                    <a:p>
                      <a:pPr algn="ctr">
                        <a:spcAft>
                          <a:spcPts val="0"/>
                        </a:spcAft>
                      </a:pPr>
                      <a:r>
                        <a:rPr lang="ro-RO" sz="2000" b="1" dirty="0">
                          <a:solidFill>
                            <a:srgbClr val="C00000"/>
                          </a:solidFill>
                          <a:latin typeface="Arial Black" pitchFamily="34" charset="0"/>
                          <a:ea typeface="Times New Roman"/>
                          <a:cs typeface="Times New Roman"/>
                        </a:rPr>
                        <a:t>Învățământ de masă</a:t>
                      </a:r>
                      <a:endParaRPr lang="ro-RO" sz="2000" dirty="0">
                        <a:solidFill>
                          <a:srgbClr val="C00000"/>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3200" b="1" dirty="0">
                          <a:solidFill>
                            <a:srgbClr val="C00000"/>
                          </a:solidFill>
                          <a:latin typeface="Arial Black" pitchFamily="34" charset="0"/>
                          <a:ea typeface="Times New Roman"/>
                          <a:cs typeface="Times New Roman"/>
                        </a:rPr>
                        <a:t>223</a:t>
                      </a:r>
                      <a:endParaRPr lang="ro-RO" sz="3200" dirty="0">
                        <a:solidFill>
                          <a:srgbClr val="C00000"/>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3200" b="1" dirty="0">
                          <a:solidFill>
                            <a:srgbClr val="C00000"/>
                          </a:solidFill>
                          <a:latin typeface="Arial Black" pitchFamily="34" charset="0"/>
                          <a:ea typeface="Times New Roman"/>
                          <a:cs typeface="Times New Roman"/>
                        </a:rPr>
                        <a:t>103</a:t>
                      </a:r>
                      <a:endParaRPr lang="ro-RO" sz="3200" dirty="0">
                        <a:solidFill>
                          <a:srgbClr val="C00000"/>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3200" b="1" dirty="0">
                          <a:solidFill>
                            <a:srgbClr val="C00000"/>
                          </a:solidFill>
                          <a:latin typeface="Arial Black" pitchFamily="34" charset="0"/>
                          <a:ea typeface="Times New Roman"/>
                          <a:cs typeface="Times New Roman"/>
                        </a:rPr>
                        <a:t>120</a:t>
                      </a:r>
                      <a:endParaRPr lang="ro-RO" sz="3200" dirty="0">
                        <a:solidFill>
                          <a:srgbClr val="C00000"/>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20871">
                <a:tc>
                  <a:txBody>
                    <a:bodyPr/>
                    <a:lstStyle/>
                    <a:p>
                      <a:pPr algn="ctr">
                        <a:spcAft>
                          <a:spcPts val="0"/>
                        </a:spcAft>
                      </a:pPr>
                      <a:r>
                        <a:rPr lang="ro-RO" sz="2000" b="1" dirty="0">
                          <a:solidFill>
                            <a:srgbClr val="2907B9"/>
                          </a:solidFill>
                          <a:latin typeface="Arial Black" pitchFamily="34" charset="0"/>
                          <a:ea typeface="Times New Roman"/>
                          <a:cs typeface="Times New Roman"/>
                        </a:rPr>
                        <a:t>Învățământ special</a:t>
                      </a:r>
                      <a:endParaRPr lang="ro-RO" sz="2000" dirty="0">
                        <a:solidFill>
                          <a:srgbClr val="2907B9"/>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3200" b="1" dirty="0">
                          <a:solidFill>
                            <a:srgbClr val="2907B9"/>
                          </a:solidFill>
                          <a:latin typeface="Arial Black" pitchFamily="34" charset="0"/>
                          <a:ea typeface="Times New Roman"/>
                          <a:cs typeface="Times New Roman"/>
                        </a:rPr>
                        <a:t>3</a:t>
                      </a:r>
                      <a:endParaRPr lang="ro-RO" sz="3200" dirty="0">
                        <a:solidFill>
                          <a:srgbClr val="2907B9"/>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3200" b="1" dirty="0">
                          <a:solidFill>
                            <a:srgbClr val="2907B9"/>
                          </a:solidFill>
                          <a:latin typeface="Arial Black" pitchFamily="34" charset="0"/>
                          <a:ea typeface="Times New Roman"/>
                          <a:cs typeface="Times New Roman"/>
                        </a:rPr>
                        <a:t>2</a:t>
                      </a:r>
                      <a:endParaRPr lang="ro-RO" sz="3200" dirty="0">
                        <a:solidFill>
                          <a:srgbClr val="2907B9"/>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3200" b="1" dirty="0">
                          <a:solidFill>
                            <a:srgbClr val="2907B9"/>
                          </a:solidFill>
                          <a:latin typeface="Arial Black" pitchFamily="34" charset="0"/>
                          <a:ea typeface="Times New Roman"/>
                          <a:cs typeface="Times New Roman"/>
                        </a:rPr>
                        <a:t>1</a:t>
                      </a:r>
                      <a:endParaRPr lang="ro-RO" sz="3200" dirty="0">
                        <a:solidFill>
                          <a:srgbClr val="2907B9"/>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160170">
                <a:tc>
                  <a:txBody>
                    <a:bodyPr/>
                    <a:lstStyle/>
                    <a:p>
                      <a:pPr algn="ctr">
                        <a:spcAft>
                          <a:spcPts val="0"/>
                        </a:spcAft>
                      </a:pPr>
                      <a:r>
                        <a:rPr lang="ro-RO" sz="2000" b="1" dirty="0">
                          <a:solidFill>
                            <a:srgbClr val="FF0066"/>
                          </a:solidFill>
                          <a:latin typeface="Arial Black" pitchFamily="34" charset="0"/>
                          <a:ea typeface="Times New Roman"/>
                          <a:cs typeface="Times New Roman"/>
                        </a:rPr>
                        <a:t>Învățământ particular</a:t>
                      </a:r>
                      <a:endParaRPr lang="ro-RO" sz="2000" dirty="0">
                        <a:solidFill>
                          <a:srgbClr val="FF0066"/>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3200" b="1" dirty="0">
                          <a:solidFill>
                            <a:srgbClr val="FF0066"/>
                          </a:solidFill>
                          <a:latin typeface="Arial Black" pitchFamily="34" charset="0"/>
                          <a:ea typeface="Times New Roman"/>
                          <a:cs typeface="Times New Roman"/>
                        </a:rPr>
                        <a:t>4</a:t>
                      </a:r>
                      <a:endParaRPr lang="ro-RO" sz="3200" dirty="0">
                        <a:solidFill>
                          <a:srgbClr val="FF0066"/>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3200" b="1" dirty="0">
                          <a:solidFill>
                            <a:srgbClr val="FF0066"/>
                          </a:solidFill>
                          <a:latin typeface="Arial Black" pitchFamily="34" charset="0"/>
                          <a:ea typeface="Times New Roman"/>
                          <a:cs typeface="Times New Roman"/>
                        </a:rPr>
                        <a:t>4</a:t>
                      </a:r>
                      <a:endParaRPr lang="ro-RO" sz="3200" dirty="0">
                        <a:solidFill>
                          <a:srgbClr val="FF0066"/>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3200" b="1" dirty="0">
                          <a:solidFill>
                            <a:srgbClr val="FF0066"/>
                          </a:solidFill>
                          <a:latin typeface="Arial Black" pitchFamily="34" charset="0"/>
                          <a:ea typeface="Times New Roman"/>
                          <a:cs typeface="Times New Roman"/>
                        </a:rPr>
                        <a:t>-</a:t>
                      </a:r>
                      <a:endParaRPr lang="ro-RO" sz="3200" dirty="0">
                        <a:solidFill>
                          <a:srgbClr val="FF0066"/>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04404" name="Group 884"/>
          <p:cNvGraphicFramePr>
            <a:graphicFrameLocks noGrp="1"/>
          </p:cNvGraphicFramePr>
          <p:nvPr>
            <p:ph type="tbl" idx="1"/>
            <p:extLst>
              <p:ext uri="{D42A27DB-BD31-4B8C-83A1-F6EECF244321}">
                <p14:modId xmlns:p14="http://schemas.microsoft.com/office/powerpoint/2010/main" val="3889467680"/>
              </p:ext>
            </p:extLst>
          </p:nvPr>
        </p:nvGraphicFramePr>
        <p:xfrm>
          <a:off x="304800" y="1219200"/>
          <a:ext cx="8298180" cy="4623754"/>
        </p:xfrm>
        <a:graphic>
          <a:graphicData uri="http://schemas.openxmlformats.org/drawingml/2006/table">
            <a:tbl>
              <a:tblPr/>
              <a:tblGrid>
                <a:gridCol w="15240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457200">
                  <a:extLst>
                    <a:ext uri="{9D8B030D-6E8A-4147-A177-3AD203B41FA5}">
                      <a16:colId xmlns:a16="http://schemas.microsoft.com/office/drawing/2014/main" val="20002"/>
                    </a:ext>
                  </a:extLst>
                </a:gridCol>
                <a:gridCol w="408305">
                  <a:extLst>
                    <a:ext uri="{9D8B030D-6E8A-4147-A177-3AD203B41FA5}">
                      <a16:colId xmlns:a16="http://schemas.microsoft.com/office/drawing/2014/main" val="20003"/>
                    </a:ext>
                  </a:extLst>
                </a:gridCol>
                <a:gridCol w="434975">
                  <a:extLst>
                    <a:ext uri="{9D8B030D-6E8A-4147-A177-3AD203B41FA5}">
                      <a16:colId xmlns:a16="http://schemas.microsoft.com/office/drawing/2014/main" val="20004"/>
                    </a:ext>
                  </a:extLst>
                </a:gridCol>
                <a:gridCol w="334963">
                  <a:extLst>
                    <a:ext uri="{9D8B030D-6E8A-4147-A177-3AD203B41FA5}">
                      <a16:colId xmlns:a16="http://schemas.microsoft.com/office/drawing/2014/main" val="20005"/>
                    </a:ext>
                  </a:extLst>
                </a:gridCol>
                <a:gridCol w="442912">
                  <a:extLst>
                    <a:ext uri="{9D8B030D-6E8A-4147-A177-3AD203B41FA5}">
                      <a16:colId xmlns:a16="http://schemas.microsoft.com/office/drawing/2014/main" val="20006"/>
                    </a:ext>
                  </a:extLst>
                </a:gridCol>
                <a:gridCol w="360045">
                  <a:extLst>
                    <a:ext uri="{9D8B030D-6E8A-4147-A177-3AD203B41FA5}">
                      <a16:colId xmlns:a16="http://schemas.microsoft.com/office/drawing/2014/main" val="20007"/>
                    </a:ext>
                  </a:extLst>
                </a:gridCol>
                <a:gridCol w="533400">
                  <a:extLst>
                    <a:ext uri="{9D8B030D-6E8A-4147-A177-3AD203B41FA5}">
                      <a16:colId xmlns:a16="http://schemas.microsoft.com/office/drawing/2014/main" val="20008"/>
                    </a:ext>
                  </a:extLst>
                </a:gridCol>
                <a:gridCol w="457200">
                  <a:extLst>
                    <a:ext uri="{9D8B030D-6E8A-4147-A177-3AD203B41FA5}">
                      <a16:colId xmlns:a16="http://schemas.microsoft.com/office/drawing/2014/main" val="20009"/>
                    </a:ext>
                  </a:extLst>
                </a:gridCol>
                <a:gridCol w="457200">
                  <a:extLst>
                    <a:ext uri="{9D8B030D-6E8A-4147-A177-3AD203B41FA5}">
                      <a16:colId xmlns:a16="http://schemas.microsoft.com/office/drawing/2014/main" val="20010"/>
                    </a:ext>
                  </a:extLst>
                </a:gridCol>
                <a:gridCol w="533400">
                  <a:extLst>
                    <a:ext uri="{9D8B030D-6E8A-4147-A177-3AD203B41FA5}">
                      <a16:colId xmlns:a16="http://schemas.microsoft.com/office/drawing/2014/main" val="20011"/>
                    </a:ext>
                  </a:extLst>
                </a:gridCol>
                <a:gridCol w="533400">
                  <a:extLst>
                    <a:ext uri="{9D8B030D-6E8A-4147-A177-3AD203B41FA5}">
                      <a16:colId xmlns:a16="http://schemas.microsoft.com/office/drawing/2014/main" val="20012"/>
                    </a:ext>
                  </a:extLst>
                </a:gridCol>
                <a:gridCol w="457200">
                  <a:extLst>
                    <a:ext uri="{9D8B030D-6E8A-4147-A177-3AD203B41FA5}">
                      <a16:colId xmlns:a16="http://schemas.microsoft.com/office/drawing/2014/main" val="20013"/>
                    </a:ext>
                  </a:extLst>
                </a:gridCol>
                <a:gridCol w="754380">
                  <a:extLst>
                    <a:ext uri="{9D8B030D-6E8A-4147-A177-3AD203B41FA5}">
                      <a16:colId xmlns:a16="http://schemas.microsoft.com/office/drawing/2014/main" val="20014"/>
                    </a:ext>
                  </a:extLst>
                </a:gridCol>
              </a:tblGrid>
              <a:tr h="914400">
                <a:tc rowSpan="2">
                  <a:txBody>
                    <a:bodyPr/>
                    <a:lstStyle/>
                    <a:p>
                      <a:pPr marL="0" marR="0" lvl="0" indent="0" algn="l"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endParaRPr kumimoji="0" lang="ro-RO" sz="2200" b="0" i="0" u="none" strike="noStrike" cap="none" normalizeH="0" baseline="0" dirty="0" smtClean="0">
                        <a:ln>
                          <a:noFill/>
                        </a:ln>
                        <a:solidFill>
                          <a:schemeClr val="tx1"/>
                        </a:solidFill>
                        <a:effectLst/>
                        <a:latin typeface="Arial Black"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100" b="1" i="0" u="none" strike="noStrike" cap="none" normalizeH="0" baseline="0" dirty="0" smtClean="0">
                          <a:ln>
                            <a:noFill/>
                          </a:ln>
                          <a:solidFill>
                            <a:srgbClr val="0070C0"/>
                          </a:solidFill>
                          <a:effectLst/>
                          <a:latin typeface="Arial Black" pitchFamily="34" charset="0"/>
                          <a:cs typeface="Times New Roman" pitchFamily="18" charset="0"/>
                        </a:rPr>
                        <a:t>GRĂDINIŢE</a:t>
                      </a:r>
                      <a:endParaRPr kumimoji="0" lang="ro-RO" sz="2200" b="0" i="0" u="none" strike="noStrike" cap="none" normalizeH="0" baseline="0" dirty="0" smtClean="0">
                        <a:ln>
                          <a:noFill/>
                        </a:ln>
                        <a:solidFill>
                          <a:srgbClr val="0070C0"/>
                        </a:solidFill>
                        <a:effectLst/>
                        <a:latin typeface="Arial Black"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o-RO"/>
                    </a:p>
                  </a:txBody>
                  <a:tcPr/>
                </a:tc>
                <a:tc gridSpan="2">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100" b="1" i="0" u="none" strike="noStrike" cap="none" normalizeH="0" baseline="0" dirty="0" smtClean="0">
                          <a:ln>
                            <a:noFill/>
                          </a:ln>
                          <a:solidFill>
                            <a:srgbClr val="0070C0"/>
                          </a:solidFill>
                          <a:effectLst/>
                          <a:latin typeface="Arial Black" pitchFamily="34" charset="0"/>
                          <a:cs typeface="Times New Roman" pitchFamily="18" charset="0"/>
                        </a:rPr>
                        <a:t>SCOLI </a:t>
                      </a:r>
                    </a:p>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100" b="1" i="0" u="none" strike="noStrike" cap="none" normalizeH="0" baseline="0" dirty="0" smtClean="0">
                          <a:ln>
                            <a:noFill/>
                          </a:ln>
                          <a:solidFill>
                            <a:srgbClr val="0070C0"/>
                          </a:solidFill>
                          <a:effectLst/>
                          <a:latin typeface="Arial Black" pitchFamily="34" charset="0"/>
                          <a:cs typeface="Times New Roman" pitchFamily="18" charset="0"/>
                        </a:rPr>
                        <a:t>I-VIII</a:t>
                      </a:r>
                      <a:endParaRPr kumimoji="0" lang="ro-RO" sz="2200" b="0" i="0" u="none" strike="noStrike" cap="none" normalizeH="0" baseline="0" dirty="0" smtClean="0">
                        <a:ln>
                          <a:noFill/>
                        </a:ln>
                        <a:solidFill>
                          <a:srgbClr val="0070C0"/>
                        </a:solidFill>
                        <a:effectLst/>
                        <a:latin typeface="Arial Black"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o-RO"/>
                    </a:p>
                  </a:txBody>
                  <a:tcPr/>
                </a:tc>
                <a:tc gridSpan="2">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100" b="1" i="0" u="none" strike="noStrike" cap="none" normalizeH="0" baseline="0" dirty="0" smtClean="0">
                          <a:ln>
                            <a:noFill/>
                          </a:ln>
                          <a:solidFill>
                            <a:srgbClr val="0070C0"/>
                          </a:solidFill>
                          <a:effectLst/>
                          <a:latin typeface="Arial Black" pitchFamily="34" charset="0"/>
                          <a:cs typeface="Times New Roman" pitchFamily="18" charset="0"/>
                        </a:rPr>
                        <a:t>SCOLI </a:t>
                      </a:r>
                    </a:p>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100" b="1" i="0" u="none" strike="noStrike" cap="none" normalizeH="0" baseline="0" dirty="0" smtClean="0">
                          <a:ln>
                            <a:noFill/>
                          </a:ln>
                          <a:solidFill>
                            <a:srgbClr val="0070C0"/>
                          </a:solidFill>
                          <a:effectLst/>
                          <a:latin typeface="Arial Black" pitchFamily="34" charset="0"/>
                          <a:cs typeface="Times New Roman" pitchFamily="18" charset="0"/>
                        </a:rPr>
                        <a:t>I-IV</a:t>
                      </a:r>
                      <a:endParaRPr kumimoji="0" lang="ro-RO" sz="2200" b="0" i="0" u="none" strike="noStrike" cap="none" normalizeH="0" baseline="0" dirty="0" smtClean="0">
                        <a:ln>
                          <a:noFill/>
                        </a:ln>
                        <a:solidFill>
                          <a:srgbClr val="0070C0"/>
                        </a:solidFill>
                        <a:effectLst/>
                        <a:latin typeface="Arial Black"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o-RO"/>
                    </a:p>
                  </a:txBody>
                  <a:tcPr/>
                </a:tc>
                <a:tc rowSpan="2">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100" b="1" i="0" u="none" strike="noStrike" cap="none" normalizeH="0" baseline="0" dirty="0" smtClean="0">
                          <a:ln>
                            <a:noFill/>
                          </a:ln>
                          <a:solidFill>
                            <a:srgbClr val="FF0000"/>
                          </a:solidFill>
                          <a:effectLst/>
                          <a:latin typeface="Arial Black" pitchFamily="34" charset="0"/>
                          <a:cs typeface="Times New Roman" pitchFamily="18" charset="0"/>
                        </a:rPr>
                        <a:t>COLEGII/LICEE TEORETICE</a:t>
                      </a:r>
                      <a:endParaRPr kumimoji="0" lang="ro-RO" sz="1100" b="0" i="0" u="none" strike="noStrike" cap="none" normalizeH="0" baseline="0" dirty="0" smtClean="0">
                        <a:ln>
                          <a:noFill/>
                        </a:ln>
                        <a:solidFill>
                          <a:srgbClr val="FF0000"/>
                        </a:solidFill>
                        <a:effectLst/>
                        <a:latin typeface="Arial Black" pitchFamily="34" charset="0"/>
                      </a:endParaRPr>
                    </a:p>
                  </a:txBody>
                  <a:tcPr vert="vert27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100" b="1" i="0" u="none" strike="noStrike" cap="none" normalizeH="0" baseline="0" dirty="0" smtClean="0">
                          <a:ln>
                            <a:noFill/>
                          </a:ln>
                          <a:solidFill>
                            <a:srgbClr val="FF0000"/>
                          </a:solidFill>
                          <a:effectLst/>
                          <a:latin typeface="Arial Black" pitchFamily="34" charset="0"/>
                          <a:cs typeface="Times New Roman" pitchFamily="18" charset="0"/>
                        </a:rPr>
                        <a:t> LIEE, COLEGII</a:t>
                      </a:r>
                      <a:endParaRPr kumimoji="0" lang="ro-RO" sz="1100" b="0" i="0" u="none" strike="noStrike" cap="none" normalizeH="0" baseline="0" dirty="0" smtClean="0">
                        <a:ln>
                          <a:noFill/>
                        </a:ln>
                        <a:solidFill>
                          <a:srgbClr val="FF0000"/>
                        </a:solidFill>
                        <a:effectLst/>
                        <a:latin typeface="Arial Black" pitchFamily="34" charset="0"/>
                      </a:endParaRPr>
                    </a:p>
                  </a:txBody>
                  <a:tcPr vert="vert27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100" b="1" i="0" u="none" strike="noStrike" cap="none" normalizeH="0" baseline="0" dirty="0" smtClean="0">
                          <a:ln>
                            <a:noFill/>
                          </a:ln>
                          <a:solidFill>
                            <a:srgbClr val="FF0000"/>
                          </a:solidFill>
                          <a:effectLst/>
                          <a:latin typeface="Arial Black" pitchFamily="34" charset="0"/>
                          <a:cs typeface="Times New Roman" pitchFamily="18" charset="0"/>
                        </a:rPr>
                        <a:t>LICEU TEHNOLOGIC SPECIAL</a:t>
                      </a:r>
                      <a:endParaRPr kumimoji="0" lang="ro-RO" sz="1100" b="0" i="0" u="none" strike="noStrike" cap="none" normalizeH="0" baseline="0" dirty="0" smtClean="0">
                        <a:ln>
                          <a:noFill/>
                        </a:ln>
                        <a:solidFill>
                          <a:srgbClr val="FF0000"/>
                        </a:solidFill>
                        <a:effectLst/>
                        <a:latin typeface="Arial Black" pitchFamily="34" charset="0"/>
                      </a:endParaRPr>
                    </a:p>
                  </a:txBody>
                  <a:tcPr vert="vert27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100" b="1" i="0" u="none" strike="noStrike" cap="none" normalizeH="0" baseline="0" dirty="0" smtClean="0">
                          <a:ln>
                            <a:noFill/>
                          </a:ln>
                          <a:solidFill>
                            <a:srgbClr val="0070C0"/>
                          </a:solidFill>
                          <a:effectLst/>
                          <a:latin typeface="Arial Black" pitchFamily="34" charset="0"/>
                          <a:cs typeface="Times New Roman" pitchFamily="18" charset="0"/>
                        </a:rPr>
                        <a:t>ÎNV. SPECIAL</a:t>
                      </a:r>
                      <a:endParaRPr kumimoji="0" lang="ro-RO" sz="2200" b="0" i="0" u="none" strike="noStrike" cap="none" normalizeH="0" baseline="0" dirty="0" smtClean="0">
                        <a:ln>
                          <a:noFill/>
                        </a:ln>
                        <a:solidFill>
                          <a:srgbClr val="0070C0"/>
                        </a:solidFill>
                        <a:effectLst/>
                        <a:latin typeface="Arial Black"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o-RO"/>
                    </a:p>
                  </a:txBody>
                  <a:tcPr/>
                </a:tc>
                <a:tc gridSpan="2">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100" b="1" i="0" u="none" strike="noStrike" cap="none" normalizeH="0" baseline="0" dirty="0" smtClean="0">
                          <a:ln>
                            <a:noFill/>
                          </a:ln>
                          <a:solidFill>
                            <a:srgbClr val="0070C0"/>
                          </a:solidFill>
                          <a:effectLst/>
                          <a:latin typeface="Arial Black" pitchFamily="34" charset="0"/>
                          <a:cs typeface="Times New Roman" pitchFamily="18" charset="0"/>
                        </a:rPr>
                        <a:t>CLUBURI SPORTIVE</a:t>
                      </a:r>
                      <a:endParaRPr kumimoji="0" lang="ro-RO" sz="2200" b="0" i="0" u="none" strike="noStrike" cap="none" normalizeH="0" baseline="0" dirty="0" smtClean="0">
                        <a:ln>
                          <a:noFill/>
                        </a:ln>
                        <a:solidFill>
                          <a:srgbClr val="0070C0"/>
                        </a:solidFill>
                        <a:effectLst/>
                        <a:latin typeface="Arial Black"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o-RO"/>
                    </a:p>
                  </a:txBody>
                  <a:tcPr/>
                </a:tc>
                <a:tc rowSpan="2">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100" b="1" i="0" u="none" strike="noStrike" cap="none" normalizeH="0" baseline="0" dirty="0" smtClean="0">
                          <a:ln>
                            <a:noFill/>
                          </a:ln>
                          <a:solidFill>
                            <a:srgbClr val="FF0000"/>
                          </a:solidFill>
                          <a:effectLst/>
                          <a:latin typeface="Arial Black" pitchFamily="34" charset="0"/>
                          <a:cs typeface="Times New Roman" pitchFamily="18" charset="0"/>
                        </a:rPr>
                        <a:t>PALATE,</a:t>
                      </a:r>
                      <a:endParaRPr kumimoji="0" lang="ro-RO" sz="1100" b="0" i="0" u="none" strike="noStrike" cap="none" normalizeH="0" baseline="0" dirty="0" smtClean="0">
                        <a:ln>
                          <a:noFill/>
                        </a:ln>
                        <a:solidFill>
                          <a:srgbClr val="FF0000"/>
                        </a:solidFill>
                        <a:effectLst/>
                        <a:latin typeface="Arial Black"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100" b="1" i="0" u="none" strike="noStrike" cap="none" normalizeH="0" baseline="0" dirty="0" smtClean="0">
                          <a:ln>
                            <a:noFill/>
                          </a:ln>
                          <a:solidFill>
                            <a:srgbClr val="FF0000"/>
                          </a:solidFill>
                          <a:effectLst/>
                          <a:latin typeface="Arial Black" pitchFamily="34" charset="0"/>
                          <a:cs typeface="Times New Roman" pitchFamily="18" charset="0"/>
                        </a:rPr>
                        <a:t>CLUBURI ALE COPIILOR / FILIALE </a:t>
                      </a:r>
                      <a:endParaRPr kumimoji="0" lang="ro-RO" sz="1100" b="0" i="0" u="none" strike="noStrike" cap="none" normalizeH="0" baseline="0" dirty="0" smtClean="0">
                        <a:ln>
                          <a:noFill/>
                        </a:ln>
                        <a:solidFill>
                          <a:srgbClr val="FF0000"/>
                        </a:solidFill>
                        <a:effectLst/>
                        <a:latin typeface="Arial Black" pitchFamily="34" charset="0"/>
                      </a:endParaRPr>
                    </a:p>
                  </a:txBody>
                  <a:tcPr vert="vert27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36015">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100" b="0" i="0" u="none" strike="noStrike" cap="none" normalizeH="0" baseline="0" dirty="0" smtClean="0">
                          <a:ln>
                            <a:noFill/>
                          </a:ln>
                          <a:solidFill>
                            <a:srgbClr val="FF0000"/>
                          </a:solidFill>
                          <a:effectLst/>
                          <a:latin typeface="Arial Black" pitchFamily="34" charset="0"/>
                          <a:cs typeface="Times New Roman" pitchFamily="18" charset="0"/>
                        </a:rPr>
                        <a:t>PJ</a:t>
                      </a:r>
                      <a:endParaRPr kumimoji="0" lang="ro-RO" sz="1100" b="0" i="0" u="none" strike="noStrike" cap="none" normalizeH="0" baseline="0" dirty="0" smtClean="0">
                        <a:ln>
                          <a:noFill/>
                        </a:ln>
                        <a:solidFill>
                          <a:srgbClr val="FF0000"/>
                        </a:solidFill>
                        <a:effectLst/>
                        <a:latin typeface="Arial Black" pitchFamily="34" charset="0"/>
                      </a:endParaRPr>
                    </a:p>
                  </a:txBody>
                  <a:tcPr vert="vert27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100" b="0" i="0" u="none" strike="noStrike" cap="none" normalizeH="0" baseline="0" dirty="0" smtClean="0">
                          <a:ln>
                            <a:noFill/>
                          </a:ln>
                          <a:solidFill>
                            <a:srgbClr val="FF0000"/>
                          </a:solidFill>
                          <a:effectLst/>
                          <a:latin typeface="Arial Black" pitchFamily="34" charset="0"/>
                          <a:cs typeface="Times New Roman" pitchFamily="18" charset="0"/>
                        </a:rPr>
                        <a:t>STRUCTURI</a:t>
                      </a:r>
                      <a:endParaRPr kumimoji="0" lang="ro-RO" sz="1100" b="0" i="0" u="none" strike="noStrike" cap="none" normalizeH="0" baseline="0" dirty="0" smtClean="0">
                        <a:ln>
                          <a:noFill/>
                        </a:ln>
                        <a:solidFill>
                          <a:srgbClr val="FF0000"/>
                        </a:solidFill>
                        <a:effectLst/>
                        <a:latin typeface="Arial Black" pitchFamily="34" charset="0"/>
                      </a:endParaRPr>
                    </a:p>
                  </a:txBody>
                  <a:tcPr vert="vert27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100" b="0" i="0" u="none" strike="noStrike" cap="none" normalizeH="0" baseline="0" dirty="0" smtClean="0">
                          <a:ln>
                            <a:noFill/>
                          </a:ln>
                          <a:solidFill>
                            <a:srgbClr val="FF0000"/>
                          </a:solidFill>
                          <a:effectLst/>
                          <a:latin typeface="Arial Black" pitchFamily="34" charset="0"/>
                          <a:cs typeface="Times New Roman" pitchFamily="18" charset="0"/>
                        </a:rPr>
                        <a:t>PJ</a:t>
                      </a:r>
                      <a:endParaRPr kumimoji="0" lang="ro-RO" sz="1100" b="0" i="0" u="none" strike="noStrike" cap="none" normalizeH="0" baseline="0" dirty="0" smtClean="0">
                        <a:ln>
                          <a:noFill/>
                        </a:ln>
                        <a:solidFill>
                          <a:srgbClr val="FF0000"/>
                        </a:solidFill>
                        <a:effectLst/>
                        <a:latin typeface="Arial Black" pitchFamily="34" charset="0"/>
                      </a:endParaRPr>
                    </a:p>
                  </a:txBody>
                  <a:tcPr vert="vert27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100" b="0" i="0" u="none" strike="noStrike" cap="none" normalizeH="0" baseline="0" dirty="0" smtClean="0">
                          <a:ln>
                            <a:noFill/>
                          </a:ln>
                          <a:solidFill>
                            <a:srgbClr val="FF0000"/>
                          </a:solidFill>
                          <a:effectLst/>
                          <a:latin typeface="Arial Black" pitchFamily="34" charset="0"/>
                          <a:cs typeface="Times New Roman" pitchFamily="18" charset="0"/>
                        </a:rPr>
                        <a:t>STRUCTURI</a:t>
                      </a:r>
                      <a:endParaRPr kumimoji="0" lang="ro-RO" sz="1100" b="0" i="0" u="none" strike="noStrike" cap="none" normalizeH="0" baseline="0" dirty="0" smtClean="0">
                        <a:ln>
                          <a:noFill/>
                        </a:ln>
                        <a:solidFill>
                          <a:srgbClr val="FF0000"/>
                        </a:solidFill>
                        <a:effectLst/>
                        <a:latin typeface="Arial Black" pitchFamily="34" charset="0"/>
                      </a:endParaRPr>
                    </a:p>
                  </a:txBody>
                  <a:tcPr vert="vert27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100" b="0" i="0" u="none" strike="noStrike" cap="none" normalizeH="0" baseline="0" dirty="0" smtClean="0">
                          <a:ln>
                            <a:noFill/>
                          </a:ln>
                          <a:solidFill>
                            <a:srgbClr val="FF0000"/>
                          </a:solidFill>
                          <a:effectLst/>
                          <a:latin typeface="Arial Black" pitchFamily="34" charset="0"/>
                          <a:cs typeface="Times New Roman" pitchFamily="18" charset="0"/>
                        </a:rPr>
                        <a:t>PJ</a:t>
                      </a:r>
                      <a:endParaRPr kumimoji="0" lang="ro-RO" sz="1100" b="0" i="0" u="none" strike="noStrike" cap="none" normalizeH="0" baseline="0" dirty="0" smtClean="0">
                        <a:ln>
                          <a:noFill/>
                        </a:ln>
                        <a:solidFill>
                          <a:srgbClr val="FF0000"/>
                        </a:solidFill>
                        <a:effectLst/>
                        <a:latin typeface="Arial Black" pitchFamily="34" charset="0"/>
                      </a:endParaRPr>
                    </a:p>
                  </a:txBody>
                  <a:tcPr vert="vert27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100" b="0" i="0" u="none" strike="noStrike" cap="none" normalizeH="0" baseline="0" dirty="0" smtClean="0">
                          <a:ln>
                            <a:noFill/>
                          </a:ln>
                          <a:solidFill>
                            <a:srgbClr val="FF0000"/>
                          </a:solidFill>
                          <a:effectLst/>
                          <a:latin typeface="Arial Black" pitchFamily="34" charset="0"/>
                          <a:cs typeface="Times New Roman" pitchFamily="18" charset="0"/>
                        </a:rPr>
                        <a:t>STRUCTURI</a:t>
                      </a:r>
                      <a:endParaRPr kumimoji="0" lang="ro-RO" sz="1100" b="0" i="0" u="none" strike="noStrike" cap="none" normalizeH="0" baseline="0" dirty="0" smtClean="0">
                        <a:ln>
                          <a:noFill/>
                        </a:ln>
                        <a:solidFill>
                          <a:srgbClr val="FF0000"/>
                        </a:solidFill>
                        <a:effectLst/>
                        <a:latin typeface="Arial Black" pitchFamily="34" charset="0"/>
                      </a:endParaRPr>
                    </a:p>
                  </a:txBody>
                  <a:tcPr vert="vert27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100" b="0" i="0" u="none" strike="noStrike" cap="none" normalizeH="0" baseline="0" dirty="0" smtClean="0">
                          <a:ln>
                            <a:noFill/>
                          </a:ln>
                          <a:solidFill>
                            <a:srgbClr val="FF0000"/>
                          </a:solidFill>
                          <a:effectLst/>
                          <a:latin typeface="Arial Black" pitchFamily="34" charset="0"/>
                          <a:cs typeface="Times New Roman" pitchFamily="18" charset="0"/>
                        </a:rPr>
                        <a:t>ŞCOLI</a:t>
                      </a:r>
                      <a:endParaRPr kumimoji="0" lang="ro-RO" sz="1100" b="0" i="0" u="none" strike="noStrike" cap="none" normalizeH="0" baseline="0" dirty="0" smtClean="0">
                        <a:ln>
                          <a:noFill/>
                        </a:ln>
                        <a:solidFill>
                          <a:srgbClr val="FF0000"/>
                        </a:solidFill>
                        <a:effectLst/>
                        <a:latin typeface="Arial Black" pitchFamily="34" charset="0"/>
                      </a:endParaRPr>
                    </a:p>
                  </a:txBody>
                  <a:tcPr vert="vert27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100" b="0" i="0" u="none" strike="noStrike" cap="none" normalizeH="0" baseline="0" dirty="0" smtClean="0">
                          <a:ln>
                            <a:noFill/>
                          </a:ln>
                          <a:solidFill>
                            <a:srgbClr val="FF0000"/>
                          </a:solidFill>
                          <a:effectLst/>
                          <a:latin typeface="Arial Black" pitchFamily="34" charset="0"/>
                          <a:cs typeface="Times New Roman" pitchFamily="18" charset="0"/>
                        </a:rPr>
                        <a:t>GRĂDINIŢE</a:t>
                      </a:r>
                      <a:endParaRPr kumimoji="0" lang="ro-RO" sz="1100" b="0" i="0" u="none" strike="noStrike" cap="none" normalizeH="0" baseline="0" dirty="0" smtClean="0">
                        <a:ln>
                          <a:noFill/>
                        </a:ln>
                        <a:solidFill>
                          <a:srgbClr val="FF0000"/>
                        </a:solidFill>
                        <a:effectLst/>
                        <a:latin typeface="Arial Black" pitchFamily="34" charset="0"/>
                      </a:endParaRPr>
                    </a:p>
                  </a:txBody>
                  <a:tcPr vert="vert27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100" b="0" i="0" u="none" strike="noStrike" cap="none" normalizeH="0" baseline="0" dirty="0" smtClean="0">
                          <a:ln>
                            <a:noFill/>
                          </a:ln>
                          <a:solidFill>
                            <a:srgbClr val="FF0000"/>
                          </a:solidFill>
                          <a:effectLst/>
                          <a:latin typeface="Arial Black" pitchFamily="34" charset="0"/>
                          <a:cs typeface="Times New Roman" pitchFamily="18" charset="0"/>
                        </a:rPr>
                        <a:t>PJ</a:t>
                      </a:r>
                      <a:endParaRPr kumimoji="0" lang="ro-RO" sz="1100" b="0" i="0" u="none" strike="noStrike" cap="none" normalizeH="0" baseline="0" dirty="0" smtClean="0">
                        <a:ln>
                          <a:noFill/>
                        </a:ln>
                        <a:solidFill>
                          <a:srgbClr val="FF0000"/>
                        </a:solidFill>
                        <a:effectLst/>
                        <a:latin typeface="Arial Black" pitchFamily="34" charset="0"/>
                      </a:endParaRPr>
                    </a:p>
                  </a:txBody>
                  <a:tcPr vert="vert27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100" b="0" i="0" u="none" strike="noStrike" cap="none" normalizeH="0" baseline="0" dirty="0" smtClean="0">
                          <a:ln>
                            <a:noFill/>
                          </a:ln>
                          <a:solidFill>
                            <a:srgbClr val="FF0000"/>
                          </a:solidFill>
                          <a:effectLst/>
                          <a:latin typeface="Arial Black" pitchFamily="34" charset="0"/>
                          <a:cs typeface="Times New Roman" pitchFamily="18" charset="0"/>
                        </a:rPr>
                        <a:t>SECŢII</a:t>
                      </a:r>
                      <a:endParaRPr kumimoji="0" lang="ro-RO" sz="1100" b="0" i="0" u="none" strike="noStrike" cap="none" normalizeH="0" baseline="0" dirty="0" smtClean="0">
                        <a:ln>
                          <a:noFill/>
                        </a:ln>
                        <a:solidFill>
                          <a:srgbClr val="FF0000"/>
                        </a:solidFill>
                        <a:effectLst/>
                        <a:latin typeface="Arial Black" pitchFamily="34" charset="0"/>
                      </a:endParaRPr>
                    </a:p>
                  </a:txBody>
                  <a:tcPr vert="vert27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val="10001"/>
                  </a:ext>
                </a:extLst>
              </a:tr>
              <a:tr h="434340">
                <a:tc>
                  <a:txBody>
                    <a:bodyPr/>
                    <a:lstStyle/>
                    <a:p>
                      <a:pPr marL="0" marR="0" lvl="0" indent="0" algn="l" defTabSz="914400" rtl="0" eaLnBrk="0" fontAlgn="base" latinLnBrk="0" hangingPunct="0">
                        <a:lnSpc>
                          <a:spcPct val="100000"/>
                        </a:lnSpc>
                        <a:spcBef>
                          <a:spcPct val="0"/>
                        </a:spcBef>
                        <a:spcAft>
                          <a:spcPct val="0"/>
                        </a:spcAft>
                        <a:buClr>
                          <a:srgbClr val="0BD0D9"/>
                        </a:buClr>
                        <a:buSzPct val="95000"/>
                        <a:buFontTx/>
                        <a:buNone/>
                        <a:tabLst/>
                      </a:pPr>
                      <a:r>
                        <a:rPr kumimoji="0" lang="ro-RO" sz="1200" b="1" i="0" u="none" strike="noStrike" cap="none" normalizeH="0" baseline="0" dirty="0" smtClean="0">
                          <a:ln>
                            <a:noFill/>
                          </a:ln>
                          <a:solidFill>
                            <a:srgbClr val="0070C0"/>
                          </a:solidFill>
                          <a:effectLst/>
                          <a:latin typeface="Arial Black" pitchFamily="34" charset="0"/>
                          <a:cs typeface="Times New Roman" pitchFamily="18" charset="0"/>
                        </a:rPr>
                        <a:t>DROBETA TR. SEVERIN</a:t>
                      </a:r>
                      <a:endParaRPr kumimoji="0" lang="ro-RO" sz="1200" b="0" i="0" u="none" strike="noStrike" cap="none" normalizeH="0" baseline="0" dirty="0" smtClean="0">
                        <a:ln>
                          <a:noFill/>
                        </a:ln>
                        <a:solidFill>
                          <a:srgbClr val="0070C0"/>
                        </a:solidFill>
                        <a:effectLst/>
                        <a:latin typeface="Arial Black"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4340">
                <a:tc>
                  <a:txBody>
                    <a:bodyPr/>
                    <a:lstStyle/>
                    <a:p>
                      <a:pPr marL="0" marR="0" lvl="0" indent="0" algn="l" defTabSz="914400" rtl="0" eaLnBrk="0" fontAlgn="base" latinLnBrk="0" hangingPunct="0">
                        <a:lnSpc>
                          <a:spcPct val="100000"/>
                        </a:lnSpc>
                        <a:spcBef>
                          <a:spcPct val="0"/>
                        </a:spcBef>
                        <a:spcAft>
                          <a:spcPct val="0"/>
                        </a:spcAft>
                        <a:buClr>
                          <a:srgbClr val="0BD0D9"/>
                        </a:buClr>
                        <a:buSzPct val="95000"/>
                        <a:buFontTx/>
                        <a:buNone/>
                        <a:tabLst/>
                      </a:pPr>
                      <a:r>
                        <a:rPr kumimoji="0" lang="ro-RO" sz="1200" b="1" i="0" u="none" strike="noStrike" cap="none" normalizeH="0" baseline="0" dirty="0" smtClean="0">
                          <a:ln>
                            <a:noFill/>
                          </a:ln>
                          <a:solidFill>
                            <a:srgbClr val="FF0000"/>
                          </a:solidFill>
                          <a:effectLst/>
                          <a:latin typeface="Arial Black" pitchFamily="34" charset="0"/>
                          <a:cs typeface="Times New Roman" pitchFamily="18" charset="0"/>
                        </a:rPr>
                        <a:t>BAIA DE ARAMA</a:t>
                      </a:r>
                      <a:endParaRPr kumimoji="0" lang="ro-RO" sz="1200" b="0" i="0" u="none" strike="noStrike" cap="none" normalizeH="0" baseline="0" dirty="0" smtClean="0">
                        <a:ln>
                          <a:noFill/>
                        </a:ln>
                        <a:solidFill>
                          <a:srgbClr val="FF0000"/>
                        </a:solidFill>
                        <a:effectLst/>
                        <a:latin typeface="Arial Black"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7500">
                <a:tc>
                  <a:txBody>
                    <a:bodyPr/>
                    <a:lstStyle/>
                    <a:p>
                      <a:pPr marL="0" marR="0" lvl="0" indent="0" algn="l" defTabSz="914400" rtl="0" eaLnBrk="0" fontAlgn="base" latinLnBrk="0" hangingPunct="0">
                        <a:lnSpc>
                          <a:spcPct val="100000"/>
                        </a:lnSpc>
                        <a:spcBef>
                          <a:spcPct val="0"/>
                        </a:spcBef>
                        <a:spcAft>
                          <a:spcPct val="0"/>
                        </a:spcAft>
                        <a:buClr>
                          <a:srgbClr val="0BD0D9"/>
                        </a:buClr>
                        <a:buSzPct val="95000"/>
                        <a:buFontTx/>
                        <a:buNone/>
                        <a:tabLst/>
                      </a:pPr>
                      <a:r>
                        <a:rPr kumimoji="0" lang="ro-RO" sz="1200" b="1" i="0" u="none" strike="noStrike" cap="none" normalizeH="0" baseline="0" dirty="0" smtClean="0">
                          <a:ln>
                            <a:noFill/>
                          </a:ln>
                          <a:solidFill>
                            <a:srgbClr val="0070C0"/>
                          </a:solidFill>
                          <a:effectLst/>
                          <a:latin typeface="Arial Black" pitchFamily="34" charset="0"/>
                          <a:cs typeface="Times New Roman" pitchFamily="18" charset="0"/>
                        </a:rPr>
                        <a:t>ORSOVA</a:t>
                      </a:r>
                      <a:endParaRPr kumimoji="0" lang="ro-RO" sz="1200" b="0" i="0" u="none" strike="noStrike" cap="none" normalizeH="0" baseline="0" dirty="0" smtClean="0">
                        <a:ln>
                          <a:noFill/>
                        </a:ln>
                        <a:solidFill>
                          <a:srgbClr val="0070C0"/>
                        </a:solidFill>
                        <a:effectLst/>
                        <a:latin typeface="Arial Black"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1625">
                <a:tc>
                  <a:txBody>
                    <a:bodyPr/>
                    <a:lstStyle/>
                    <a:p>
                      <a:pPr marL="0" marR="0" lvl="0" indent="0" algn="l" defTabSz="914400" rtl="0" eaLnBrk="0" fontAlgn="base" latinLnBrk="0" hangingPunct="0">
                        <a:lnSpc>
                          <a:spcPct val="100000"/>
                        </a:lnSpc>
                        <a:spcBef>
                          <a:spcPct val="0"/>
                        </a:spcBef>
                        <a:spcAft>
                          <a:spcPct val="0"/>
                        </a:spcAft>
                        <a:buClr>
                          <a:srgbClr val="0BD0D9"/>
                        </a:buClr>
                        <a:buSzPct val="95000"/>
                        <a:buFontTx/>
                        <a:buNone/>
                        <a:tabLst/>
                      </a:pPr>
                      <a:r>
                        <a:rPr kumimoji="0" lang="ro-RO" sz="1200" b="1" i="0" u="none" strike="noStrike" cap="none" normalizeH="0" baseline="0" dirty="0" smtClean="0">
                          <a:ln>
                            <a:noFill/>
                          </a:ln>
                          <a:solidFill>
                            <a:srgbClr val="FF0000"/>
                          </a:solidFill>
                          <a:effectLst/>
                          <a:latin typeface="Arial Black" pitchFamily="34" charset="0"/>
                          <a:cs typeface="Times New Roman" pitchFamily="18" charset="0"/>
                        </a:rPr>
                        <a:t>STREHAIA</a:t>
                      </a:r>
                      <a:endParaRPr kumimoji="0" lang="ro-RO" sz="1200" b="0" i="0" u="none" strike="noStrike" cap="none" normalizeH="0" baseline="0" dirty="0" smtClean="0">
                        <a:ln>
                          <a:noFill/>
                        </a:ln>
                        <a:solidFill>
                          <a:srgbClr val="FF0000"/>
                        </a:solidFill>
                        <a:effectLst/>
                        <a:latin typeface="Arial Black"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79413">
                <a:tc>
                  <a:txBody>
                    <a:bodyPr/>
                    <a:lstStyle/>
                    <a:p>
                      <a:pPr marL="0" marR="0" lvl="0" indent="0" algn="l" defTabSz="914400" rtl="0" eaLnBrk="0" fontAlgn="base" latinLnBrk="0" hangingPunct="0">
                        <a:lnSpc>
                          <a:spcPct val="100000"/>
                        </a:lnSpc>
                        <a:spcBef>
                          <a:spcPct val="0"/>
                        </a:spcBef>
                        <a:spcAft>
                          <a:spcPct val="0"/>
                        </a:spcAft>
                        <a:buClr>
                          <a:srgbClr val="0BD0D9"/>
                        </a:buClr>
                        <a:buSzPct val="95000"/>
                        <a:buFontTx/>
                        <a:buNone/>
                        <a:tabLst/>
                      </a:pPr>
                      <a:r>
                        <a:rPr kumimoji="0" lang="ro-RO" sz="1200" b="1" i="0" u="none" strike="noStrike" cap="none" normalizeH="0" baseline="0" dirty="0" smtClean="0">
                          <a:ln>
                            <a:noFill/>
                          </a:ln>
                          <a:solidFill>
                            <a:srgbClr val="0070C0"/>
                          </a:solidFill>
                          <a:effectLst/>
                          <a:latin typeface="Arial Black" pitchFamily="34" charset="0"/>
                          <a:cs typeface="Times New Roman" pitchFamily="18" charset="0"/>
                        </a:rPr>
                        <a:t>VANJU MARE</a:t>
                      </a:r>
                      <a:endParaRPr kumimoji="0" lang="ro-RO" sz="1200" b="0" i="0" u="none" strike="noStrike" cap="none" normalizeH="0" baseline="0" dirty="0" smtClean="0">
                        <a:ln>
                          <a:noFill/>
                        </a:ln>
                        <a:solidFill>
                          <a:srgbClr val="0070C0"/>
                        </a:solidFill>
                        <a:effectLst/>
                        <a:latin typeface="Arial Black"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0070C0"/>
                          </a:solidFill>
                          <a:latin typeface="Arial Black" pitchFamily="34" charset="0"/>
                          <a:ea typeface="Times New Roman"/>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19088">
                <a:tc>
                  <a:txBody>
                    <a:bodyPr/>
                    <a:lstStyle/>
                    <a:p>
                      <a:pPr marL="0" marR="0" lvl="0" indent="0" algn="l" defTabSz="914400" rtl="0" eaLnBrk="0" fontAlgn="base" latinLnBrk="0" hangingPunct="0">
                        <a:lnSpc>
                          <a:spcPct val="100000"/>
                        </a:lnSpc>
                        <a:spcBef>
                          <a:spcPct val="0"/>
                        </a:spcBef>
                        <a:spcAft>
                          <a:spcPct val="0"/>
                        </a:spcAft>
                        <a:buClr>
                          <a:srgbClr val="0BD0D9"/>
                        </a:buClr>
                        <a:buSzPct val="95000"/>
                        <a:buFontTx/>
                        <a:buNone/>
                        <a:tabLst/>
                      </a:pPr>
                      <a:r>
                        <a:rPr kumimoji="0" lang="ro-RO" sz="1200" b="1" i="0" u="none" strike="noStrike" cap="none" normalizeH="0" baseline="0" dirty="0" smtClean="0">
                          <a:ln>
                            <a:noFill/>
                          </a:ln>
                          <a:solidFill>
                            <a:srgbClr val="FF0000"/>
                          </a:solidFill>
                          <a:effectLst/>
                          <a:latin typeface="Arial Black" pitchFamily="34" charset="0"/>
                          <a:cs typeface="Times New Roman" pitchFamily="18" charset="0"/>
                        </a:rPr>
                        <a:t>RURAL</a:t>
                      </a:r>
                      <a:endParaRPr kumimoji="0" lang="ro-RO" sz="1200" b="0" i="0" u="none" strike="noStrike" cap="none" normalizeH="0" baseline="0" dirty="0" smtClean="0">
                        <a:ln>
                          <a:noFill/>
                        </a:ln>
                        <a:solidFill>
                          <a:srgbClr val="FF0000"/>
                        </a:solidFill>
                        <a:effectLst/>
                        <a:latin typeface="Arial Black"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58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54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200" dirty="0">
                          <a:solidFill>
                            <a:srgbClr val="FF0000"/>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41313">
                <a:tc>
                  <a:txBody>
                    <a:bodyPr/>
                    <a:lstStyle/>
                    <a:p>
                      <a:pPr marL="0" marR="0" lvl="0" indent="0" algn="ctr" defTabSz="914400" rtl="0" eaLnBrk="0" fontAlgn="base" latinLnBrk="0" hangingPunct="0">
                        <a:lnSpc>
                          <a:spcPct val="100000"/>
                        </a:lnSpc>
                        <a:spcBef>
                          <a:spcPct val="0"/>
                        </a:spcBef>
                        <a:spcAft>
                          <a:spcPct val="0"/>
                        </a:spcAft>
                        <a:buClr>
                          <a:srgbClr val="0BD0D9"/>
                        </a:buClr>
                        <a:buSzPct val="95000"/>
                        <a:buFontTx/>
                        <a:buNone/>
                        <a:tabLst/>
                      </a:pPr>
                      <a:r>
                        <a:rPr kumimoji="0" lang="ro-RO" sz="1600" b="1" i="0" u="none" strike="noStrike" cap="none" normalizeH="0" baseline="0" dirty="0" smtClean="0">
                          <a:ln>
                            <a:noFill/>
                          </a:ln>
                          <a:solidFill>
                            <a:srgbClr val="2907B9"/>
                          </a:solidFill>
                          <a:effectLst/>
                          <a:latin typeface="Arial Black" pitchFamily="34" charset="0"/>
                          <a:cs typeface="Times New Roman" pitchFamily="18" charset="0"/>
                        </a:rPr>
                        <a:t>TOTAL</a:t>
                      </a:r>
                      <a:endParaRPr kumimoji="0" lang="ro-RO" sz="1600" b="0" i="0" u="none" strike="noStrike" cap="none" normalizeH="0" baseline="0" dirty="0" smtClean="0">
                        <a:ln>
                          <a:noFill/>
                        </a:ln>
                        <a:solidFill>
                          <a:srgbClr val="2907B9"/>
                        </a:solidFill>
                        <a:effectLst/>
                        <a:latin typeface="Arial Black"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600" dirty="0">
                          <a:solidFill>
                            <a:srgbClr val="2907B9"/>
                          </a:solidFill>
                          <a:latin typeface="Arial Black" pitchFamily="34" charset="0"/>
                          <a:ea typeface="Times New Roman"/>
                          <a:cs typeface="Times New Roman"/>
                        </a:rPr>
                        <a:t>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600" dirty="0">
                          <a:solidFill>
                            <a:srgbClr val="2907B9"/>
                          </a:solidFill>
                          <a:latin typeface="Arial Black" pitchFamily="34" charset="0"/>
                          <a:ea typeface="Times New Roman"/>
                          <a:cs typeface="Times New Roman"/>
                        </a:rPr>
                        <a:t>44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600" dirty="0">
                          <a:solidFill>
                            <a:srgbClr val="2907B9"/>
                          </a:solidFill>
                          <a:latin typeface="Arial Black" pitchFamily="34" charset="0"/>
                          <a:ea typeface="Times New Roman"/>
                          <a:cs typeface="Times New Roman"/>
                        </a:rPr>
                        <a:t>72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600" dirty="0">
                          <a:solidFill>
                            <a:srgbClr val="2907B9"/>
                          </a:solidFill>
                          <a:latin typeface="Arial Black" pitchFamily="34" charset="0"/>
                          <a:ea typeface="Times New Roman"/>
                          <a:cs typeface="Times New Roman"/>
                        </a:rPr>
                        <a:t>18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600" dirty="0">
                          <a:solidFill>
                            <a:srgbClr val="2907B9"/>
                          </a:solidFill>
                          <a:latin typeface="Arial Black" pitchFamily="34" charset="0"/>
                          <a:ea typeface="Times New Roman"/>
                          <a:cs typeface="Times New Roman"/>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600" dirty="0">
                          <a:solidFill>
                            <a:srgbClr val="2907B9"/>
                          </a:solidFill>
                          <a:latin typeface="Arial Black" pitchFamily="34" charset="0"/>
                          <a:ea typeface="Times New Roman"/>
                          <a:cs typeface="Times New Roman"/>
                        </a:rPr>
                        <a:t>58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600" dirty="0">
                          <a:solidFill>
                            <a:srgbClr val="2907B9"/>
                          </a:solidFill>
                          <a:latin typeface="Arial Black" pitchFamily="34" charset="0"/>
                          <a:ea typeface="Times New Roman"/>
                          <a:cs typeface="Times New Roman"/>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600" dirty="0">
                          <a:solidFill>
                            <a:srgbClr val="2907B9"/>
                          </a:solidFill>
                          <a:latin typeface="Arial Black" pitchFamily="34" charset="0"/>
                          <a:ea typeface="Times New Roman"/>
                          <a:cs typeface="Times New Roman"/>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600" dirty="0">
                          <a:solidFill>
                            <a:srgbClr val="2907B9"/>
                          </a:solidFill>
                          <a:latin typeface="Arial Black" pitchFamily="34" charset="0"/>
                          <a:ea typeface="Times New Roman"/>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600" dirty="0">
                          <a:solidFill>
                            <a:srgbClr val="2907B9"/>
                          </a:solidFill>
                          <a:latin typeface="Arial Black" pitchFamily="34" charset="0"/>
                          <a:ea typeface="Times New Roman"/>
                          <a:cs typeface="Times New Roman"/>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600" dirty="0">
                          <a:solidFill>
                            <a:srgbClr val="2907B9"/>
                          </a:solidFill>
                          <a:latin typeface="Arial Black" pitchFamily="34" charset="0"/>
                          <a:ea typeface="Times New Roman"/>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600" dirty="0">
                          <a:solidFill>
                            <a:srgbClr val="2907B9"/>
                          </a:solidFill>
                          <a:latin typeface="Arial Black" pitchFamily="34" charset="0"/>
                          <a:ea typeface="Times New Roman"/>
                          <a:cs typeface="Times New Roman"/>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600" dirty="0">
                          <a:solidFill>
                            <a:srgbClr val="2907B9"/>
                          </a:solidFill>
                          <a:latin typeface="Arial Black" pitchFamily="34" charset="0"/>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600" dirty="0">
                          <a:solidFill>
                            <a:srgbClr val="2907B9"/>
                          </a:solidFill>
                          <a:latin typeface="Arial Black" pitchFamily="34" charset="0"/>
                          <a:ea typeface="Times New Roman"/>
                          <a:cs typeface="Times New Roman"/>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2" name="Rectangle 1"/>
          <p:cNvSpPr/>
          <p:nvPr/>
        </p:nvSpPr>
        <p:spPr>
          <a:xfrm>
            <a:off x="1066800" y="533400"/>
            <a:ext cx="7010400" cy="553998"/>
          </a:xfrm>
          <a:prstGeom prst="rect">
            <a:avLst/>
          </a:prstGeom>
        </p:spPr>
        <p:txBody>
          <a:bodyPr wrap="square">
            <a:spAutoFit/>
          </a:bodyPr>
          <a:lstStyle/>
          <a:p>
            <a:pPr algn="ctr"/>
            <a:r>
              <a:rPr lang="en-US" sz="3000" b="1" dirty="0">
                <a:solidFill>
                  <a:srgbClr val="C00000"/>
                </a:solidFill>
                <a:latin typeface="Arial Black" pitchFamily="34" charset="0"/>
              </a:rPr>
              <a:t>REȚEA ȘCOLARĂ</a:t>
            </a:r>
            <a:endParaRPr lang="en-US" sz="3000" dirty="0"/>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p:nvPr>
        </p:nvSpPr>
        <p:spPr>
          <a:xfrm>
            <a:off x="457200" y="704850"/>
            <a:ext cx="8229600" cy="895350"/>
          </a:xfrm>
        </p:spPr>
        <p:txBody>
          <a:bodyPr/>
          <a:lstStyle/>
          <a:p>
            <a:pPr algn="ctr" eaLnBrk="1" fontAlgn="auto" hangingPunct="1">
              <a:spcAft>
                <a:spcPts val="0"/>
              </a:spcAft>
              <a:defRPr/>
            </a:pPr>
            <a:r>
              <a:rPr lang="ro-RO" dirty="0" smtClean="0">
                <a:solidFill>
                  <a:srgbClr val="C00000"/>
                </a:solidFill>
                <a:latin typeface="Arial Black" pitchFamily="34" charset="0"/>
              </a:rPr>
              <a:t>RESURSE UMANE</a:t>
            </a:r>
            <a:endParaRPr dirty="0" smtClean="0">
              <a:solidFill>
                <a:srgbClr val="C00000"/>
              </a:solidFill>
              <a:latin typeface="Arial Black"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083381065"/>
              </p:ext>
            </p:extLst>
          </p:nvPr>
        </p:nvGraphicFramePr>
        <p:xfrm>
          <a:off x="838200" y="2057400"/>
          <a:ext cx="7086600" cy="3436938"/>
        </p:xfrm>
        <a:graphic>
          <a:graphicData uri="http://schemas.openxmlformats.org/drawingml/2006/table">
            <a:tbl>
              <a:tblPr/>
              <a:tblGrid>
                <a:gridCol w="3742362">
                  <a:extLst>
                    <a:ext uri="{9D8B030D-6E8A-4147-A177-3AD203B41FA5}">
                      <a16:colId xmlns:a16="http://schemas.microsoft.com/office/drawing/2014/main" val="20000"/>
                    </a:ext>
                  </a:extLst>
                </a:gridCol>
                <a:gridCol w="3344238">
                  <a:extLst>
                    <a:ext uri="{9D8B030D-6E8A-4147-A177-3AD203B41FA5}">
                      <a16:colId xmlns:a16="http://schemas.microsoft.com/office/drawing/2014/main" val="20001"/>
                    </a:ext>
                  </a:extLst>
                </a:gridCol>
              </a:tblGrid>
              <a:tr h="1111250">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400" b="1" i="0" u="none" strike="noStrike" cap="none" normalizeH="0" baseline="0" dirty="0" smtClean="0">
                          <a:ln>
                            <a:noFill/>
                          </a:ln>
                          <a:solidFill>
                            <a:srgbClr val="FF0000"/>
                          </a:solidFill>
                          <a:effectLst/>
                          <a:latin typeface="Arial Black" pitchFamily="34" charset="0"/>
                          <a:cs typeface="Times New Roman" pitchFamily="18" charset="0"/>
                        </a:rPr>
                        <a:t>PERSONAL DIN ÎNVĂŢĂMÂNTUL PREUNIVERSITAR</a:t>
                      </a:r>
                      <a:endParaRPr kumimoji="0" lang="ro-RO" sz="1400" b="0" i="0" u="none" strike="noStrike" cap="none" normalizeH="0" baseline="0" dirty="0" smtClean="0">
                        <a:ln>
                          <a:noFill/>
                        </a:ln>
                        <a:solidFill>
                          <a:srgbClr val="FF0000"/>
                        </a:solidFill>
                        <a:effectLst/>
                        <a:latin typeface="Arial Black" pitchFamily="34" charset="0"/>
                        <a:cs typeface="Times New Roman" pitchFamily="18" charset="0"/>
                      </a:endParaRPr>
                    </a:p>
                  </a:txBody>
                  <a:tcPr marL="68580" marR="6858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800" b="1" i="0" u="none" strike="noStrike" cap="none" normalizeH="0" baseline="0" dirty="0" smtClean="0">
                          <a:ln>
                            <a:noFill/>
                          </a:ln>
                          <a:solidFill>
                            <a:srgbClr val="FF0000"/>
                          </a:solidFill>
                          <a:effectLst/>
                          <a:latin typeface="Arial Black" pitchFamily="34" charset="0"/>
                          <a:cs typeface="Times New Roman" pitchFamily="18" charset="0"/>
                        </a:rPr>
                        <a:t>2015-2016</a:t>
                      </a:r>
                      <a:endParaRPr kumimoji="0" lang="ro-RO" sz="1800" b="0" i="0" u="none" strike="noStrike" cap="none" normalizeH="0" baseline="0" dirty="0" smtClean="0">
                        <a:ln>
                          <a:noFill/>
                        </a:ln>
                        <a:solidFill>
                          <a:srgbClr val="FF0000"/>
                        </a:solidFill>
                        <a:effectLst/>
                        <a:latin typeface="Arial Black" pitchFamily="34" charset="0"/>
                        <a:cs typeface="Times New Roman" pitchFamily="18" charset="0"/>
                      </a:endParaRPr>
                    </a:p>
                  </a:txBody>
                  <a:tcPr marL="68580" marR="6858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0"/>
                  </a:ext>
                </a:extLst>
              </a:tr>
              <a:tr h="641350">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400" b="1" i="0" u="none" strike="noStrike" cap="none" normalizeH="0" baseline="0" dirty="0" smtClean="0">
                          <a:ln>
                            <a:noFill/>
                          </a:ln>
                          <a:solidFill>
                            <a:srgbClr val="2907B9"/>
                          </a:solidFill>
                          <a:effectLst/>
                          <a:latin typeface="Arial Black" pitchFamily="34" charset="0"/>
                          <a:cs typeface="Times New Roman" pitchFamily="18" charset="0"/>
                        </a:rPr>
                        <a:t>PERSONAL DIDACTIC</a:t>
                      </a:r>
                      <a:endParaRPr kumimoji="0" lang="ro-RO" sz="1400" b="0" i="0" u="none" strike="noStrike" cap="none" normalizeH="0" baseline="0" dirty="0" smtClean="0">
                        <a:ln>
                          <a:noFill/>
                        </a:ln>
                        <a:solidFill>
                          <a:srgbClr val="2907B9"/>
                        </a:solidFill>
                        <a:effectLst/>
                        <a:latin typeface="Arial Black" pitchFamily="34" charset="0"/>
                        <a:cs typeface="Times New Roman" pitchFamily="18" charset="0"/>
                      </a:endParaRPr>
                    </a:p>
                  </a:txBody>
                  <a:tcPr marL="68580" marR="6858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400" kern="1200" dirty="0" smtClean="0">
                          <a:solidFill>
                            <a:srgbClr val="2907B9"/>
                          </a:solidFill>
                          <a:latin typeface="Arial Black" pitchFamily="34" charset="0"/>
                          <a:ea typeface="+mn-ea"/>
                          <a:cs typeface="+mn-cs"/>
                        </a:rPr>
                        <a:t>3322</a:t>
                      </a:r>
                      <a:endParaRPr kumimoji="0" lang="ro-RO" sz="1400" b="0" i="0" u="none" strike="noStrike" cap="none" normalizeH="0" baseline="0" dirty="0" smtClean="0">
                        <a:ln>
                          <a:noFill/>
                        </a:ln>
                        <a:solidFill>
                          <a:srgbClr val="2907B9"/>
                        </a:solidFill>
                        <a:effectLst/>
                        <a:latin typeface="Arial Black" pitchFamily="34" charset="0"/>
                        <a:cs typeface="Times New Roman" pitchFamily="18" charset="0"/>
                      </a:endParaRPr>
                    </a:p>
                  </a:txBody>
                  <a:tcPr marL="68580" marR="6858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7308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400" b="1" i="0" u="none" strike="noStrike" cap="none" normalizeH="0" baseline="0" dirty="0" smtClean="0">
                          <a:ln>
                            <a:noFill/>
                          </a:ln>
                          <a:solidFill>
                            <a:srgbClr val="FF0000"/>
                          </a:solidFill>
                          <a:effectLst/>
                          <a:latin typeface="Arial Black" pitchFamily="34" charset="0"/>
                          <a:cs typeface="Times New Roman" pitchFamily="18" charset="0"/>
                        </a:rPr>
                        <a:t>PERSONAL DIDACTIC AUXILIAR</a:t>
                      </a:r>
                      <a:endParaRPr kumimoji="0" lang="ro-RO" sz="1400" b="0" i="0" u="none" strike="noStrike" cap="none" normalizeH="0" baseline="0" dirty="0" smtClean="0">
                        <a:ln>
                          <a:noFill/>
                        </a:ln>
                        <a:solidFill>
                          <a:srgbClr val="FF0000"/>
                        </a:solidFill>
                        <a:effectLst/>
                        <a:latin typeface="Arial Black" pitchFamily="34" charset="0"/>
                        <a:cs typeface="Times New Roman" pitchFamily="18" charset="0"/>
                      </a:endParaRPr>
                    </a:p>
                  </a:txBody>
                  <a:tcPr marL="68580" marR="6858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ct val="150000"/>
                        </a:lnSpc>
                        <a:spcAft>
                          <a:spcPts val="0"/>
                        </a:spcAft>
                      </a:pPr>
                      <a:r>
                        <a:rPr lang="ro-RO" sz="1400" dirty="0">
                          <a:solidFill>
                            <a:srgbClr val="FF0000"/>
                          </a:solidFill>
                          <a:latin typeface="Arial Black" pitchFamily="34" charset="0"/>
                          <a:ea typeface="Times New Roman"/>
                        </a:rPr>
                        <a:t>372</a:t>
                      </a: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55625">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400" b="1" i="0" u="none" strike="noStrike" cap="none" normalizeH="0" baseline="0" dirty="0" smtClean="0">
                          <a:ln>
                            <a:noFill/>
                          </a:ln>
                          <a:solidFill>
                            <a:srgbClr val="2907B9"/>
                          </a:solidFill>
                          <a:effectLst/>
                          <a:latin typeface="Arial Black" pitchFamily="34" charset="0"/>
                          <a:cs typeface="Times New Roman" pitchFamily="18" charset="0"/>
                        </a:rPr>
                        <a:t>PERSONAL NEDIDACTIC</a:t>
                      </a:r>
                      <a:endParaRPr kumimoji="0" lang="ro-RO" sz="1400" b="0" i="0" u="none" strike="noStrike" cap="none" normalizeH="0" baseline="0" dirty="0" smtClean="0">
                        <a:ln>
                          <a:noFill/>
                        </a:ln>
                        <a:solidFill>
                          <a:srgbClr val="2907B9"/>
                        </a:solidFill>
                        <a:effectLst/>
                        <a:latin typeface="Arial Black" pitchFamily="34" charset="0"/>
                        <a:cs typeface="Times New Roman" pitchFamily="18" charset="0"/>
                      </a:endParaRPr>
                    </a:p>
                  </a:txBody>
                  <a:tcPr marL="68580" marR="6858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ct val="150000"/>
                        </a:lnSpc>
                        <a:spcAft>
                          <a:spcPts val="0"/>
                        </a:spcAft>
                      </a:pPr>
                      <a:r>
                        <a:rPr lang="ro-RO" sz="1400" dirty="0">
                          <a:solidFill>
                            <a:srgbClr val="2907B9"/>
                          </a:solidFill>
                          <a:latin typeface="Arial Black" pitchFamily="34" charset="0"/>
                          <a:ea typeface="Times New Roman"/>
                        </a:rPr>
                        <a:t>681</a:t>
                      </a: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55625">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800" b="1" i="0" u="none" strike="noStrike" cap="none" normalizeH="0" baseline="0" dirty="0" smtClean="0">
                          <a:ln>
                            <a:noFill/>
                          </a:ln>
                          <a:solidFill>
                            <a:srgbClr val="C00000"/>
                          </a:solidFill>
                          <a:effectLst/>
                          <a:latin typeface="Arial Black" pitchFamily="34" charset="0"/>
                          <a:cs typeface="Times New Roman" pitchFamily="18" charset="0"/>
                        </a:rPr>
                        <a:t>TOTAL</a:t>
                      </a:r>
                      <a:endParaRPr kumimoji="0" lang="ro-RO" sz="1800" b="0" i="0" u="none" strike="noStrike" cap="none" normalizeH="0" baseline="0" dirty="0" smtClean="0">
                        <a:ln>
                          <a:noFill/>
                        </a:ln>
                        <a:solidFill>
                          <a:srgbClr val="C00000"/>
                        </a:solidFill>
                        <a:effectLst/>
                        <a:latin typeface="Arial Black" pitchFamily="34" charset="0"/>
                        <a:cs typeface="Times New Roman" pitchFamily="18" charset="0"/>
                      </a:endParaRPr>
                    </a:p>
                  </a:txBody>
                  <a:tcPr marL="68580" marR="6858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ct val="150000"/>
                        </a:lnSpc>
                        <a:spcAft>
                          <a:spcPts val="0"/>
                        </a:spcAft>
                      </a:pPr>
                      <a:r>
                        <a:rPr lang="ro-RO" sz="1800" b="1" dirty="0">
                          <a:solidFill>
                            <a:srgbClr val="C00000"/>
                          </a:solidFill>
                          <a:latin typeface="Arial Black" pitchFamily="34" charset="0"/>
                          <a:ea typeface="Times New Roman"/>
                        </a:rPr>
                        <a:t>4375</a:t>
                      </a:r>
                      <a:endParaRPr lang="ro-RO" sz="1800" dirty="0">
                        <a:solidFill>
                          <a:srgbClr val="C00000"/>
                        </a:solidFill>
                        <a:latin typeface="Arial Black" pitchFamily="34" charset="0"/>
                        <a:ea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760716718"/>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0" y="338208"/>
            <a:ext cx="9144000" cy="707886"/>
          </a:xfrm>
          <a:prstGeom prst="rect">
            <a:avLst/>
          </a:prstGeom>
          <a:noFill/>
          <a:ln w="9525" algn="ctr">
            <a:noFill/>
            <a:miter lim="800000"/>
            <a:headEnd/>
            <a:tailEnd/>
          </a:ln>
        </p:spPr>
        <p:txBody>
          <a:bodyPr anchor="ctr">
            <a:spAutoFit/>
          </a:bodyPr>
          <a:lstStyle/>
          <a:p>
            <a:pPr algn="ctr" eaLnBrk="0" hangingPunct="0"/>
            <a:r>
              <a:rPr lang="ro-RO" sz="1200" b="1" dirty="0">
                <a:cs typeface="Times New Roman" pitchFamily="18" charset="0"/>
              </a:rPr>
              <a:t>      </a:t>
            </a:r>
            <a:r>
              <a:rPr lang="ro-RO" sz="1600" b="1" dirty="0" smtClean="0">
                <a:solidFill>
                  <a:srgbClr val="C00000"/>
                </a:solidFill>
                <a:latin typeface="Arial Black" pitchFamily="34" charset="0"/>
                <a:cs typeface="Times New Roman" pitchFamily="18" charset="0"/>
              </a:rPr>
              <a:t>SITUAŢIA ÎNCADRĂRII </a:t>
            </a:r>
          </a:p>
          <a:p>
            <a:pPr algn="ctr" eaLnBrk="0" hangingPunct="0"/>
            <a:r>
              <a:rPr lang="ro-RO" sz="1200" b="1" dirty="0" smtClean="0">
                <a:solidFill>
                  <a:srgbClr val="C00000"/>
                </a:solidFill>
                <a:latin typeface="Arial Black" pitchFamily="34" charset="0"/>
                <a:cs typeface="Times New Roman" pitchFamily="18" charset="0"/>
              </a:rPr>
              <a:t>PE NORME/POSTURI DIDACTICE PE TIPURI DE POSTURI</a:t>
            </a:r>
          </a:p>
          <a:p>
            <a:pPr algn="ctr" eaLnBrk="0" hangingPunct="0"/>
            <a:r>
              <a:rPr lang="ro-RO" sz="1200" b="1" dirty="0" smtClean="0">
                <a:solidFill>
                  <a:srgbClr val="C00000"/>
                </a:solidFill>
                <a:latin typeface="Arial Black" pitchFamily="34" charset="0"/>
                <a:cs typeface="Times New Roman" pitchFamily="18" charset="0"/>
              </a:rPr>
              <a:t> ŞI MEDII DE REZIDENŢĂ - ÎNVĂŢĂMÂNT DE MASĂ :</a:t>
            </a:r>
            <a:endParaRPr lang="ro-RO" sz="2400" dirty="0">
              <a:solidFill>
                <a:srgbClr val="C00000"/>
              </a:solidFill>
              <a:latin typeface="Arial Black" pitchFamily="34" charset="0"/>
            </a:endParaRPr>
          </a:p>
        </p:txBody>
      </p:sp>
      <p:sp>
        <p:nvSpPr>
          <p:cNvPr id="25603" name="Rectangle 3"/>
          <p:cNvSpPr>
            <a:spLocks noChangeArrowheads="1"/>
          </p:cNvSpPr>
          <p:nvPr/>
        </p:nvSpPr>
        <p:spPr bwMode="auto">
          <a:xfrm>
            <a:off x="533400" y="3136970"/>
            <a:ext cx="8077200" cy="707886"/>
          </a:xfrm>
          <a:prstGeom prst="rect">
            <a:avLst/>
          </a:prstGeom>
          <a:noFill/>
          <a:ln w="9525" algn="ctr">
            <a:noFill/>
            <a:miter lim="800000"/>
            <a:headEnd/>
            <a:tailEnd/>
          </a:ln>
        </p:spPr>
        <p:txBody>
          <a:bodyPr anchor="ctr">
            <a:spAutoFit/>
          </a:bodyPr>
          <a:lstStyle/>
          <a:p>
            <a:pPr algn="ctr" eaLnBrk="0" hangingPunct="0"/>
            <a:r>
              <a:rPr lang="ro-RO" sz="1600" b="1" dirty="0" smtClean="0">
                <a:solidFill>
                  <a:srgbClr val="C00000"/>
                </a:solidFill>
                <a:latin typeface="Arial Black" pitchFamily="34" charset="0"/>
                <a:cs typeface="Times New Roman" pitchFamily="18" charset="0"/>
              </a:rPr>
              <a:t>SITUAŢIA ÎNCADRĂRII </a:t>
            </a:r>
          </a:p>
          <a:p>
            <a:pPr algn="ctr" eaLnBrk="0" hangingPunct="0"/>
            <a:r>
              <a:rPr lang="ro-RO" sz="1200" b="1" dirty="0" smtClean="0">
                <a:solidFill>
                  <a:srgbClr val="C00000"/>
                </a:solidFill>
                <a:latin typeface="Arial Black" pitchFamily="34" charset="0"/>
                <a:cs typeface="Times New Roman" pitchFamily="18" charset="0"/>
              </a:rPr>
              <a:t>PE NORME/POSTURI DIDACTICE PE TIPURI DE POSTURI </a:t>
            </a:r>
          </a:p>
          <a:p>
            <a:pPr algn="ctr" eaLnBrk="0" hangingPunct="0"/>
            <a:r>
              <a:rPr lang="ro-RO" sz="1200" b="1" dirty="0" smtClean="0">
                <a:solidFill>
                  <a:srgbClr val="C00000"/>
                </a:solidFill>
                <a:latin typeface="Arial Black" pitchFamily="34" charset="0"/>
                <a:cs typeface="Times New Roman" pitchFamily="18" charset="0"/>
              </a:rPr>
              <a:t>ŞI MEDII DE REZIDENŢĂ-ÎNVĂŢĂMÂNT SPECIAL:</a:t>
            </a:r>
            <a:endParaRPr lang="ro-RO" sz="2400" dirty="0">
              <a:solidFill>
                <a:srgbClr val="C00000"/>
              </a:solidFill>
              <a:latin typeface="Arial Black" pitchFamily="34" charset="0"/>
            </a:endParaRPr>
          </a:p>
        </p:txBody>
      </p:sp>
      <p:graphicFrame>
        <p:nvGraphicFramePr>
          <p:cNvPr id="7" name="Table Placeholder 6"/>
          <p:cNvGraphicFramePr>
            <a:graphicFrameLocks noGrp="1"/>
          </p:cNvGraphicFramePr>
          <p:nvPr>
            <p:ph type="tbl" idx="1"/>
            <p:extLst>
              <p:ext uri="{D42A27DB-BD31-4B8C-83A1-F6EECF244321}">
                <p14:modId xmlns:p14="http://schemas.microsoft.com/office/powerpoint/2010/main" val="3656180454"/>
              </p:ext>
            </p:extLst>
          </p:nvPr>
        </p:nvGraphicFramePr>
        <p:xfrm>
          <a:off x="228600" y="1082254"/>
          <a:ext cx="8229600" cy="1554480"/>
        </p:xfrm>
        <a:graphic>
          <a:graphicData uri="http://schemas.openxmlformats.org/drawingml/2006/table">
            <a:tbl>
              <a:tblPr/>
              <a:tblGrid>
                <a:gridCol w="681767">
                  <a:extLst>
                    <a:ext uri="{9D8B030D-6E8A-4147-A177-3AD203B41FA5}">
                      <a16:colId xmlns:a16="http://schemas.microsoft.com/office/drawing/2014/main" val="20000"/>
                    </a:ext>
                  </a:extLst>
                </a:gridCol>
                <a:gridCol w="688022">
                  <a:extLst>
                    <a:ext uri="{9D8B030D-6E8A-4147-A177-3AD203B41FA5}">
                      <a16:colId xmlns:a16="http://schemas.microsoft.com/office/drawing/2014/main" val="20001"/>
                    </a:ext>
                  </a:extLst>
                </a:gridCol>
                <a:gridCol w="665798">
                  <a:extLst>
                    <a:ext uri="{9D8B030D-6E8A-4147-A177-3AD203B41FA5}">
                      <a16:colId xmlns:a16="http://schemas.microsoft.com/office/drawing/2014/main" val="20002"/>
                    </a:ext>
                  </a:extLst>
                </a:gridCol>
                <a:gridCol w="654985">
                  <a:extLst>
                    <a:ext uri="{9D8B030D-6E8A-4147-A177-3AD203B41FA5}">
                      <a16:colId xmlns:a16="http://schemas.microsoft.com/office/drawing/2014/main" val="20003"/>
                    </a:ext>
                  </a:extLst>
                </a:gridCol>
                <a:gridCol w="688022">
                  <a:extLst>
                    <a:ext uri="{9D8B030D-6E8A-4147-A177-3AD203B41FA5}">
                      <a16:colId xmlns:a16="http://schemas.microsoft.com/office/drawing/2014/main" val="20004"/>
                    </a:ext>
                  </a:extLst>
                </a:gridCol>
                <a:gridCol w="683278">
                  <a:extLst>
                    <a:ext uri="{9D8B030D-6E8A-4147-A177-3AD203B41FA5}">
                      <a16:colId xmlns:a16="http://schemas.microsoft.com/office/drawing/2014/main" val="20005"/>
                    </a:ext>
                  </a:extLst>
                </a:gridCol>
                <a:gridCol w="662528">
                  <a:extLst>
                    <a:ext uri="{9D8B030D-6E8A-4147-A177-3AD203B41FA5}">
                      <a16:colId xmlns:a16="http://schemas.microsoft.com/office/drawing/2014/main" val="20006"/>
                    </a:ext>
                  </a:extLst>
                </a:gridCol>
                <a:gridCol w="685800">
                  <a:extLst>
                    <a:ext uri="{9D8B030D-6E8A-4147-A177-3AD203B41FA5}">
                      <a16:colId xmlns:a16="http://schemas.microsoft.com/office/drawing/2014/main" val="20007"/>
                    </a:ext>
                  </a:extLst>
                </a:gridCol>
                <a:gridCol w="685800">
                  <a:extLst>
                    <a:ext uri="{9D8B030D-6E8A-4147-A177-3AD203B41FA5}">
                      <a16:colId xmlns:a16="http://schemas.microsoft.com/office/drawing/2014/main" val="20008"/>
                    </a:ext>
                  </a:extLst>
                </a:gridCol>
                <a:gridCol w="685800">
                  <a:extLst>
                    <a:ext uri="{9D8B030D-6E8A-4147-A177-3AD203B41FA5}">
                      <a16:colId xmlns:a16="http://schemas.microsoft.com/office/drawing/2014/main" val="20009"/>
                    </a:ext>
                  </a:extLst>
                </a:gridCol>
                <a:gridCol w="762000">
                  <a:extLst>
                    <a:ext uri="{9D8B030D-6E8A-4147-A177-3AD203B41FA5}">
                      <a16:colId xmlns:a16="http://schemas.microsoft.com/office/drawing/2014/main" val="20010"/>
                    </a:ext>
                  </a:extLst>
                </a:gridCol>
                <a:gridCol w="685800">
                  <a:extLst>
                    <a:ext uri="{9D8B030D-6E8A-4147-A177-3AD203B41FA5}">
                      <a16:colId xmlns:a16="http://schemas.microsoft.com/office/drawing/2014/main" val="20011"/>
                    </a:ext>
                  </a:extLst>
                </a:gridCol>
              </a:tblGrid>
              <a:tr h="647700">
                <a:tc gridSpan="3">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200" b="1" i="0" u="none" strike="noStrike" cap="none" normalizeH="0" baseline="0" dirty="0" smtClean="0">
                          <a:ln>
                            <a:noFill/>
                          </a:ln>
                          <a:solidFill>
                            <a:srgbClr val="2907B9"/>
                          </a:solidFill>
                          <a:effectLst/>
                          <a:latin typeface="Arial Black" pitchFamily="34" charset="0"/>
                          <a:cs typeface="Times New Roman" pitchFamily="18" charset="0"/>
                        </a:rPr>
                        <a:t>TITULARI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hMerge="1">
                  <a:txBody>
                    <a:bodyPr/>
                    <a:lstStyle/>
                    <a:p>
                      <a:endParaRPr lang="ro-RO"/>
                    </a:p>
                  </a:txBody>
                  <a:tcPr/>
                </a:tc>
                <a:tc hMerge="1">
                  <a:txBody>
                    <a:bodyPr/>
                    <a:lstStyle/>
                    <a:p>
                      <a:endParaRPr lang="ro-RO"/>
                    </a:p>
                  </a:txBody>
                  <a:tcPr/>
                </a:tc>
                <a:tc gridSpan="3">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200" b="1" i="0" u="none" strike="noStrike" cap="none" normalizeH="0" baseline="0" dirty="0" smtClean="0">
                          <a:ln>
                            <a:noFill/>
                          </a:ln>
                          <a:solidFill>
                            <a:srgbClr val="2907B9"/>
                          </a:solidFill>
                          <a:effectLst/>
                          <a:latin typeface="Arial Black" pitchFamily="34" charset="0"/>
                          <a:cs typeface="Times New Roman" pitchFamily="18" charset="0"/>
                        </a:rPr>
                        <a:t>TITULARI </a:t>
                      </a:r>
                    </a:p>
                    <a:p>
                      <a:pPr marL="0" marR="0" lvl="0" indent="0" algn="ctr" defTabSz="914400" rtl="0" eaLnBrk="1" fontAlgn="base" latinLnBrk="0" hangingPunct="1">
                        <a:lnSpc>
                          <a:spcPct val="150000"/>
                        </a:lnSpc>
                        <a:spcBef>
                          <a:spcPct val="0"/>
                        </a:spcBef>
                        <a:spcAft>
                          <a:spcPct val="0"/>
                        </a:spcAft>
                        <a:buClrTx/>
                        <a:buSzTx/>
                        <a:buFontTx/>
                        <a:buNone/>
                        <a:tabLst/>
                      </a:pPr>
                      <a:r>
                        <a:rPr kumimoji="0" lang="ro-RO" sz="1200" b="1" i="0" u="none" strike="noStrike" cap="none" normalizeH="0" baseline="0" dirty="0" smtClean="0">
                          <a:ln>
                            <a:noFill/>
                          </a:ln>
                          <a:solidFill>
                            <a:srgbClr val="2907B9"/>
                          </a:solidFill>
                          <a:effectLst/>
                          <a:latin typeface="Arial Black" pitchFamily="34" charset="0"/>
                          <a:cs typeface="Times New Roman" pitchFamily="18" charset="0"/>
                        </a:rPr>
                        <a:t>(PLATA CU ORA SAU CUMUL)</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hMerge="1">
                  <a:txBody>
                    <a:bodyPr/>
                    <a:lstStyle/>
                    <a:p>
                      <a:endParaRPr lang="ro-RO"/>
                    </a:p>
                  </a:txBody>
                  <a:tcPr/>
                </a:tc>
                <a:tc hMerge="1">
                  <a:txBody>
                    <a:bodyPr/>
                    <a:lstStyle/>
                    <a:p>
                      <a:endParaRPr lang="ro-RO"/>
                    </a:p>
                  </a:txBody>
                  <a:tcPr/>
                </a:tc>
                <a:tc gridSpan="3">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200" b="1" i="0" u="none" strike="noStrike" cap="none" normalizeH="0" baseline="0" dirty="0" smtClean="0">
                          <a:ln>
                            <a:noFill/>
                          </a:ln>
                          <a:solidFill>
                            <a:srgbClr val="2907B9"/>
                          </a:solidFill>
                          <a:effectLst/>
                          <a:latin typeface="Arial Black" pitchFamily="34" charset="0"/>
                          <a:cs typeface="Times New Roman" pitchFamily="18" charset="0"/>
                        </a:rPr>
                        <a:t>SUPLINITORI CALIFICATI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hMerge="1">
                  <a:txBody>
                    <a:bodyPr/>
                    <a:lstStyle/>
                    <a:p>
                      <a:endParaRPr lang="ro-RO"/>
                    </a:p>
                  </a:txBody>
                  <a:tcPr/>
                </a:tc>
                <a:tc hMerge="1">
                  <a:txBody>
                    <a:bodyPr/>
                    <a:lstStyle/>
                    <a:p>
                      <a:endParaRPr lang="ro-RO"/>
                    </a:p>
                  </a:txBody>
                  <a:tcPr/>
                </a:tc>
                <a:tc gridSpan="3">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200" b="1" i="0" u="none" strike="noStrike" cap="none" normalizeH="0" baseline="0" dirty="0" smtClean="0">
                          <a:ln>
                            <a:noFill/>
                          </a:ln>
                          <a:solidFill>
                            <a:srgbClr val="2907B9"/>
                          </a:solidFill>
                          <a:effectLst/>
                          <a:latin typeface="Arial Black" pitchFamily="34" charset="0"/>
                          <a:cs typeface="Times New Roman" pitchFamily="18" charset="0"/>
                        </a:rPr>
                        <a:t>SUPLINITORI Necalificaţi / în curs de calificare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hMerge="1">
                  <a:txBody>
                    <a:bodyPr/>
                    <a:lstStyle/>
                    <a:p>
                      <a:endParaRPr lang="ro-RO"/>
                    </a:p>
                  </a:txBody>
                  <a:tcPr/>
                </a:tc>
                <a:tc hMerge="1">
                  <a:txBody>
                    <a:bodyPr/>
                    <a:lstStyle/>
                    <a:p>
                      <a:endParaRPr lang="ro-RO"/>
                    </a:p>
                  </a:txBody>
                  <a:tcPr/>
                </a:tc>
                <a:extLst>
                  <a:ext uri="{0D108BD9-81ED-4DB2-BD59-A6C34878D82A}">
                    <a16:rowId xmlns:a16="http://schemas.microsoft.com/office/drawing/2014/main" val="10000"/>
                  </a:ext>
                </a:extLst>
              </a:tr>
              <a:tr h="215900">
                <a:tc rowSpan="2">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FF0000"/>
                          </a:solidFill>
                          <a:effectLst/>
                          <a:latin typeface="Arial Black" pitchFamily="34" charset="0"/>
                          <a:cs typeface="Times New Roman" pitchFamily="18" charset="0"/>
                        </a:rPr>
                        <a:t>TOTAL</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0070C0"/>
                          </a:solidFill>
                          <a:effectLst/>
                          <a:latin typeface="Arial Black" pitchFamily="34" charset="0"/>
                          <a:cs typeface="Times New Roman" pitchFamily="18" charset="0"/>
                        </a:rPr>
                        <a:t>Din care: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o-RO"/>
                    </a:p>
                  </a:txBody>
                  <a:tcPr/>
                </a:tc>
                <a:tc rowSpan="2">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FF0000"/>
                          </a:solidFill>
                          <a:effectLst/>
                          <a:latin typeface="Arial Black" pitchFamily="34" charset="0"/>
                          <a:cs typeface="Times New Roman" pitchFamily="18" charset="0"/>
                        </a:rPr>
                        <a:t>TOTAL</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0070C0"/>
                          </a:solidFill>
                          <a:effectLst/>
                          <a:latin typeface="Arial Black" pitchFamily="34" charset="0"/>
                          <a:cs typeface="Times New Roman" pitchFamily="18" charset="0"/>
                        </a:rPr>
                        <a:t>Din care: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o-RO"/>
                    </a:p>
                  </a:txBody>
                  <a:tcPr/>
                </a:tc>
                <a:tc rowSpan="2">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FF0000"/>
                          </a:solidFill>
                          <a:effectLst/>
                          <a:latin typeface="Arial Black" pitchFamily="34" charset="0"/>
                          <a:cs typeface="Times New Roman" pitchFamily="18" charset="0"/>
                        </a:rPr>
                        <a:t>TOTAL</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0070C0"/>
                          </a:solidFill>
                          <a:effectLst/>
                          <a:latin typeface="Arial Black" pitchFamily="34" charset="0"/>
                          <a:cs typeface="Times New Roman" pitchFamily="18" charset="0"/>
                        </a:rPr>
                        <a:t>Din care: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o-RO"/>
                    </a:p>
                  </a:txBody>
                  <a:tcPr/>
                </a:tc>
                <a:tc rowSpan="2">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FF0000"/>
                          </a:solidFill>
                          <a:effectLst/>
                          <a:latin typeface="Arial Black" pitchFamily="34" charset="0"/>
                          <a:cs typeface="Times New Roman" pitchFamily="18" charset="0"/>
                        </a:rPr>
                        <a:t>TOTAL</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0070C0"/>
                          </a:solidFill>
                          <a:effectLst/>
                          <a:latin typeface="Arial Black" pitchFamily="34" charset="0"/>
                          <a:cs typeface="Times New Roman" pitchFamily="18" charset="0"/>
                        </a:rPr>
                        <a:t>Din care: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o-RO"/>
                    </a:p>
                  </a:txBody>
                  <a:tcPr/>
                </a:tc>
                <a:extLst>
                  <a:ext uri="{0D108BD9-81ED-4DB2-BD59-A6C34878D82A}">
                    <a16:rowId xmlns:a16="http://schemas.microsoft.com/office/drawing/2014/main" val="10001"/>
                  </a:ext>
                </a:extLst>
              </a:tr>
              <a:tr h="215900">
                <a:tc vMerge="1">
                  <a:txBody>
                    <a:bodyPr/>
                    <a:lstStyle/>
                    <a:p>
                      <a:endParaRPr lang="ro-RO"/>
                    </a:p>
                  </a:txBody>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FF0000"/>
                          </a:solidFill>
                          <a:effectLst/>
                          <a:latin typeface="Arial Black" pitchFamily="34" charset="0"/>
                          <a:cs typeface="Times New Roman" pitchFamily="18" charset="0"/>
                        </a:rPr>
                        <a:t>URBAN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FF0000"/>
                          </a:solidFill>
                          <a:effectLst/>
                          <a:latin typeface="Arial Black" pitchFamily="34" charset="0"/>
                          <a:cs typeface="Times New Roman" pitchFamily="18" charset="0"/>
                        </a:rPr>
                        <a:t>RURAL</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ro-RO"/>
                    </a:p>
                  </a:txBody>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FF0000"/>
                          </a:solidFill>
                          <a:effectLst/>
                          <a:latin typeface="Arial Black" pitchFamily="34" charset="0"/>
                          <a:cs typeface="Times New Roman" pitchFamily="18" charset="0"/>
                        </a:rPr>
                        <a:t>URBAN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FF0000"/>
                          </a:solidFill>
                          <a:effectLst/>
                          <a:latin typeface="Arial Black" pitchFamily="34" charset="0"/>
                          <a:cs typeface="Times New Roman" pitchFamily="18" charset="0"/>
                        </a:rPr>
                        <a:t>RURAL</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ro-RO"/>
                    </a:p>
                  </a:txBody>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FF0000"/>
                          </a:solidFill>
                          <a:effectLst/>
                          <a:latin typeface="Arial Black" pitchFamily="34" charset="0"/>
                          <a:cs typeface="Times New Roman" pitchFamily="18" charset="0"/>
                        </a:rPr>
                        <a:t>URBAN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FF0000"/>
                          </a:solidFill>
                          <a:effectLst/>
                          <a:latin typeface="Arial Black" pitchFamily="34" charset="0"/>
                          <a:cs typeface="Times New Roman" pitchFamily="18" charset="0"/>
                        </a:rPr>
                        <a:t>RURAL</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ro-RO"/>
                    </a:p>
                  </a:txBody>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FF0000"/>
                          </a:solidFill>
                          <a:effectLst/>
                          <a:latin typeface="Arial Black" pitchFamily="34" charset="0"/>
                          <a:cs typeface="Times New Roman" pitchFamily="18" charset="0"/>
                        </a:rPr>
                        <a:t>URBAN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FF0000"/>
                          </a:solidFill>
                          <a:effectLst/>
                          <a:latin typeface="Arial Black" pitchFamily="34" charset="0"/>
                          <a:cs typeface="Times New Roman" pitchFamily="18" charset="0"/>
                        </a:rPr>
                        <a:t>RURAL</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15900">
                <a:tc>
                  <a:txBody>
                    <a:bodyPr/>
                    <a:lstStyle/>
                    <a:p>
                      <a:pPr>
                        <a:lnSpc>
                          <a:spcPct val="150000"/>
                        </a:lnSpc>
                        <a:spcAft>
                          <a:spcPts val="0"/>
                        </a:spcAft>
                      </a:pPr>
                      <a:r>
                        <a:rPr lang="ro-RO" sz="1200" b="1" dirty="0">
                          <a:solidFill>
                            <a:srgbClr val="2907B9"/>
                          </a:solidFill>
                          <a:latin typeface="Arial Black" pitchFamily="34" charset="0"/>
                          <a:ea typeface="Times New Roman"/>
                        </a:rPr>
                        <a:t>2458</a:t>
                      </a:r>
                      <a:endParaRPr lang="ro-RO" sz="12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3F3"/>
                    </a:solidFill>
                  </a:tcPr>
                </a:tc>
                <a:tc>
                  <a:txBody>
                    <a:bodyPr/>
                    <a:lstStyle/>
                    <a:p>
                      <a:pPr>
                        <a:lnSpc>
                          <a:spcPct val="150000"/>
                        </a:lnSpc>
                        <a:spcAft>
                          <a:spcPts val="0"/>
                        </a:spcAft>
                      </a:pPr>
                      <a:r>
                        <a:rPr lang="ro-RO" sz="1200" b="1" dirty="0">
                          <a:solidFill>
                            <a:srgbClr val="2907B9"/>
                          </a:solidFill>
                          <a:latin typeface="Arial Black" pitchFamily="34" charset="0"/>
                          <a:ea typeface="Times New Roman"/>
                        </a:rPr>
                        <a:t>1322</a:t>
                      </a:r>
                      <a:endParaRPr lang="ro-RO" sz="12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3F3"/>
                    </a:solidFill>
                  </a:tcPr>
                </a:tc>
                <a:tc>
                  <a:txBody>
                    <a:bodyPr/>
                    <a:lstStyle/>
                    <a:p>
                      <a:pPr>
                        <a:lnSpc>
                          <a:spcPct val="150000"/>
                        </a:lnSpc>
                        <a:spcAft>
                          <a:spcPts val="0"/>
                        </a:spcAft>
                      </a:pPr>
                      <a:r>
                        <a:rPr lang="ro-RO" sz="1200" b="1" dirty="0">
                          <a:solidFill>
                            <a:srgbClr val="2907B9"/>
                          </a:solidFill>
                          <a:latin typeface="Arial Black" pitchFamily="34" charset="0"/>
                          <a:ea typeface="Times New Roman"/>
                        </a:rPr>
                        <a:t>1136</a:t>
                      </a:r>
                      <a:endParaRPr lang="ro-RO" sz="12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3F3"/>
                    </a:solidFill>
                  </a:tcPr>
                </a:tc>
                <a:tc>
                  <a:txBody>
                    <a:bodyPr/>
                    <a:lstStyle/>
                    <a:p>
                      <a:pPr>
                        <a:lnSpc>
                          <a:spcPct val="150000"/>
                        </a:lnSpc>
                        <a:spcAft>
                          <a:spcPts val="0"/>
                        </a:spcAft>
                      </a:pPr>
                      <a:r>
                        <a:rPr lang="ro-RO" sz="1200" b="1" dirty="0">
                          <a:solidFill>
                            <a:srgbClr val="2907B9"/>
                          </a:solidFill>
                          <a:latin typeface="Arial Black" pitchFamily="34" charset="0"/>
                          <a:ea typeface="Times New Roman"/>
                        </a:rPr>
                        <a:t>321</a:t>
                      </a:r>
                      <a:endParaRPr lang="ro-RO" sz="12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3F3"/>
                    </a:solidFill>
                  </a:tcPr>
                </a:tc>
                <a:tc>
                  <a:txBody>
                    <a:bodyPr/>
                    <a:lstStyle/>
                    <a:p>
                      <a:pPr>
                        <a:lnSpc>
                          <a:spcPct val="150000"/>
                        </a:lnSpc>
                        <a:spcAft>
                          <a:spcPts val="0"/>
                        </a:spcAft>
                      </a:pPr>
                      <a:r>
                        <a:rPr lang="ro-RO" sz="1200" b="1" dirty="0">
                          <a:solidFill>
                            <a:srgbClr val="2907B9"/>
                          </a:solidFill>
                          <a:latin typeface="Arial Black" pitchFamily="34" charset="0"/>
                          <a:ea typeface="Times New Roman"/>
                        </a:rPr>
                        <a:t>122</a:t>
                      </a:r>
                      <a:endParaRPr lang="ro-RO" sz="12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3F3"/>
                    </a:solidFill>
                  </a:tcPr>
                </a:tc>
                <a:tc>
                  <a:txBody>
                    <a:bodyPr/>
                    <a:lstStyle/>
                    <a:p>
                      <a:pPr>
                        <a:lnSpc>
                          <a:spcPct val="150000"/>
                        </a:lnSpc>
                        <a:spcAft>
                          <a:spcPts val="0"/>
                        </a:spcAft>
                      </a:pPr>
                      <a:r>
                        <a:rPr lang="ro-RO" sz="1200" b="1" dirty="0">
                          <a:solidFill>
                            <a:srgbClr val="2907B9"/>
                          </a:solidFill>
                          <a:latin typeface="Arial Black" pitchFamily="34" charset="0"/>
                          <a:ea typeface="Times New Roman"/>
                        </a:rPr>
                        <a:t>199</a:t>
                      </a:r>
                      <a:endParaRPr lang="ro-RO" sz="12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3F3"/>
                    </a:solidFill>
                  </a:tcPr>
                </a:tc>
                <a:tc>
                  <a:txBody>
                    <a:bodyPr/>
                    <a:lstStyle/>
                    <a:p>
                      <a:pPr>
                        <a:lnSpc>
                          <a:spcPct val="150000"/>
                        </a:lnSpc>
                        <a:spcAft>
                          <a:spcPts val="0"/>
                        </a:spcAft>
                      </a:pPr>
                      <a:r>
                        <a:rPr lang="ro-RO" sz="1200" b="1" dirty="0">
                          <a:solidFill>
                            <a:srgbClr val="2907B9"/>
                          </a:solidFill>
                          <a:latin typeface="Arial Black" pitchFamily="34" charset="0"/>
                          <a:ea typeface="Times New Roman"/>
                        </a:rPr>
                        <a:t>699</a:t>
                      </a:r>
                      <a:endParaRPr lang="ro-RO" sz="12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3F3"/>
                    </a:solidFill>
                  </a:tcPr>
                </a:tc>
                <a:tc>
                  <a:txBody>
                    <a:bodyPr/>
                    <a:lstStyle/>
                    <a:p>
                      <a:pPr>
                        <a:lnSpc>
                          <a:spcPct val="150000"/>
                        </a:lnSpc>
                        <a:spcAft>
                          <a:spcPts val="0"/>
                        </a:spcAft>
                      </a:pPr>
                      <a:r>
                        <a:rPr lang="ro-RO" sz="1200" b="1" dirty="0">
                          <a:solidFill>
                            <a:srgbClr val="2907B9"/>
                          </a:solidFill>
                          <a:latin typeface="Arial Black" pitchFamily="34" charset="0"/>
                          <a:ea typeface="Times New Roman"/>
                        </a:rPr>
                        <a:t>201</a:t>
                      </a:r>
                      <a:endParaRPr lang="ro-RO" sz="12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3F3"/>
                    </a:solidFill>
                  </a:tcPr>
                </a:tc>
                <a:tc>
                  <a:txBody>
                    <a:bodyPr/>
                    <a:lstStyle/>
                    <a:p>
                      <a:pPr>
                        <a:lnSpc>
                          <a:spcPct val="150000"/>
                        </a:lnSpc>
                        <a:spcAft>
                          <a:spcPts val="0"/>
                        </a:spcAft>
                      </a:pPr>
                      <a:r>
                        <a:rPr lang="ro-RO" sz="1200" b="1" dirty="0">
                          <a:solidFill>
                            <a:srgbClr val="2907B9"/>
                          </a:solidFill>
                          <a:latin typeface="Arial Black" pitchFamily="34" charset="0"/>
                          <a:ea typeface="Times New Roman"/>
                        </a:rPr>
                        <a:t>498</a:t>
                      </a:r>
                      <a:endParaRPr lang="ro-RO" sz="12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3F3"/>
                    </a:solidFill>
                  </a:tcPr>
                </a:tc>
                <a:tc>
                  <a:txBody>
                    <a:bodyPr/>
                    <a:lstStyle/>
                    <a:p>
                      <a:pPr>
                        <a:lnSpc>
                          <a:spcPct val="150000"/>
                        </a:lnSpc>
                        <a:spcAft>
                          <a:spcPts val="0"/>
                        </a:spcAft>
                      </a:pPr>
                      <a:r>
                        <a:rPr lang="ro-RO" sz="1200" b="1" dirty="0">
                          <a:solidFill>
                            <a:srgbClr val="2907B9"/>
                          </a:solidFill>
                          <a:latin typeface="Arial Black" pitchFamily="34" charset="0"/>
                          <a:ea typeface="Times New Roman"/>
                        </a:rPr>
                        <a:t>54</a:t>
                      </a:r>
                      <a:endParaRPr lang="ro-RO" sz="12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3F3"/>
                    </a:solidFill>
                  </a:tcPr>
                </a:tc>
                <a:tc>
                  <a:txBody>
                    <a:bodyPr/>
                    <a:lstStyle/>
                    <a:p>
                      <a:pPr>
                        <a:lnSpc>
                          <a:spcPct val="150000"/>
                        </a:lnSpc>
                        <a:spcAft>
                          <a:spcPts val="0"/>
                        </a:spcAft>
                      </a:pPr>
                      <a:r>
                        <a:rPr lang="ro-RO" sz="1200" b="1" dirty="0">
                          <a:solidFill>
                            <a:srgbClr val="2907B9"/>
                          </a:solidFill>
                          <a:latin typeface="Arial Black" pitchFamily="34" charset="0"/>
                          <a:ea typeface="Times New Roman"/>
                        </a:rPr>
                        <a:t>13</a:t>
                      </a:r>
                      <a:endParaRPr lang="ro-RO" sz="12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3F3"/>
                    </a:solidFill>
                  </a:tcPr>
                </a:tc>
                <a:tc>
                  <a:txBody>
                    <a:bodyPr/>
                    <a:lstStyle/>
                    <a:p>
                      <a:pPr>
                        <a:lnSpc>
                          <a:spcPct val="150000"/>
                        </a:lnSpc>
                        <a:spcAft>
                          <a:spcPts val="0"/>
                        </a:spcAft>
                      </a:pPr>
                      <a:r>
                        <a:rPr lang="ro-RO" sz="1200" b="1" dirty="0">
                          <a:solidFill>
                            <a:srgbClr val="2907B9"/>
                          </a:solidFill>
                          <a:latin typeface="Arial Black" pitchFamily="34" charset="0"/>
                          <a:ea typeface="Times New Roman"/>
                        </a:rPr>
                        <a:t>41</a:t>
                      </a:r>
                      <a:endParaRPr lang="ro-RO" sz="12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3F3"/>
                    </a:solidFill>
                  </a:tcPr>
                </a:tc>
                <a:extLst>
                  <a:ext uri="{0D108BD9-81ED-4DB2-BD59-A6C34878D82A}">
                    <a16:rowId xmlns:a16="http://schemas.microsoft.com/office/drawing/2014/main" val="10003"/>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868214421"/>
              </p:ext>
            </p:extLst>
          </p:nvPr>
        </p:nvGraphicFramePr>
        <p:xfrm>
          <a:off x="342900" y="4114800"/>
          <a:ext cx="8572500" cy="1554480"/>
        </p:xfrm>
        <a:graphic>
          <a:graphicData uri="http://schemas.openxmlformats.org/drawingml/2006/table">
            <a:tbl>
              <a:tblPr/>
              <a:tblGrid>
                <a:gridCol w="653098">
                  <a:extLst>
                    <a:ext uri="{9D8B030D-6E8A-4147-A177-3AD203B41FA5}">
                      <a16:colId xmlns:a16="http://schemas.microsoft.com/office/drawing/2014/main" val="20000"/>
                    </a:ext>
                  </a:extLst>
                </a:gridCol>
                <a:gridCol w="688022">
                  <a:extLst>
                    <a:ext uri="{9D8B030D-6E8A-4147-A177-3AD203B41FA5}">
                      <a16:colId xmlns:a16="http://schemas.microsoft.com/office/drawing/2014/main" val="20001"/>
                    </a:ext>
                  </a:extLst>
                </a:gridCol>
                <a:gridCol w="665798">
                  <a:extLst>
                    <a:ext uri="{9D8B030D-6E8A-4147-A177-3AD203B41FA5}">
                      <a16:colId xmlns:a16="http://schemas.microsoft.com/office/drawing/2014/main" val="20002"/>
                    </a:ext>
                  </a:extLst>
                </a:gridCol>
                <a:gridCol w="736282">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685800">
                  <a:extLst>
                    <a:ext uri="{9D8B030D-6E8A-4147-A177-3AD203B41FA5}">
                      <a16:colId xmlns:a16="http://schemas.microsoft.com/office/drawing/2014/main" val="20005"/>
                    </a:ext>
                  </a:extLst>
                </a:gridCol>
                <a:gridCol w="685800">
                  <a:extLst>
                    <a:ext uri="{9D8B030D-6E8A-4147-A177-3AD203B41FA5}">
                      <a16:colId xmlns:a16="http://schemas.microsoft.com/office/drawing/2014/main" val="20006"/>
                    </a:ext>
                  </a:extLst>
                </a:gridCol>
                <a:gridCol w="762000">
                  <a:extLst>
                    <a:ext uri="{9D8B030D-6E8A-4147-A177-3AD203B41FA5}">
                      <a16:colId xmlns:a16="http://schemas.microsoft.com/office/drawing/2014/main" val="20007"/>
                    </a:ext>
                  </a:extLst>
                </a:gridCol>
                <a:gridCol w="685800">
                  <a:extLst>
                    <a:ext uri="{9D8B030D-6E8A-4147-A177-3AD203B41FA5}">
                      <a16:colId xmlns:a16="http://schemas.microsoft.com/office/drawing/2014/main" val="20008"/>
                    </a:ext>
                  </a:extLst>
                </a:gridCol>
                <a:gridCol w="762000">
                  <a:extLst>
                    <a:ext uri="{9D8B030D-6E8A-4147-A177-3AD203B41FA5}">
                      <a16:colId xmlns:a16="http://schemas.microsoft.com/office/drawing/2014/main" val="20009"/>
                    </a:ext>
                  </a:extLst>
                </a:gridCol>
                <a:gridCol w="762000">
                  <a:extLst>
                    <a:ext uri="{9D8B030D-6E8A-4147-A177-3AD203B41FA5}">
                      <a16:colId xmlns:a16="http://schemas.microsoft.com/office/drawing/2014/main" val="20010"/>
                    </a:ext>
                  </a:extLst>
                </a:gridCol>
                <a:gridCol w="723900">
                  <a:extLst>
                    <a:ext uri="{9D8B030D-6E8A-4147-A177-3AD203B41FA5}">
                      <a16:colId xmlns:a16="http://schemas.microsoft.com/office/drawing/2014/main" val="20011"/>
                    </a:ext>
                  </a:extLst>
                </a:gridCol>
              </a:tblGrid>
              <a:tr h="784225">
                <a:tc gridSpan="3">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200" b="1" i="0" u="none" strike="noStrike" cap="none" normalizeH="0" baseline="0" dirty="0" smtClean="0">
                          <a:ln>
                            <a:noFill/>
                          </a:ln>
                          <a:solidFill>
                            <a:srgbClr val="2907B9"/>
                          </a:solidFill>
                          <a:effectLst/>
                          <a:latin typeface="Arial Black" pitchFamily="34" charset="0"/>
                          <a:cs typeface="Times New Roman" pitchFamily="18" charset="0"/>
                        </a:rPr>
                        <a:t>TITULARI</a:t>
                      </a:r>
                      <a:endParaRPr kumimoji="0" lang="ro-RO" sz="1200" b="0" i="0" u="none" strike="noStrike" cap="none" normalizeH="0" baseline="0" dirty="0" smtClean="0">
                        <a:ln>
                          <a:noFill/>
                        </a:ln>
                        <a:solidFill>
                          <a:srgbClr val="2907B9"/>
                        </a:solidFill>
                        <a:effectLst/>
                        <a:latin typeface="Arial Black"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hMerge="1">
                  <a:txBody>
                    <a:bodyPr/>
                    <a:lstStyle/>
                    <a:p>
                      <a:endParaRPr lang="ro-RO"/>
                    </a:p>
                  </a:txBody>
                  <a:tcPr/>
                </a:tc>
                <a:tc hMerge="1">
                  <a:txBody>
                    <a:bodyPr/>
                    <a:lstStyle/>
                    <a:p>
                      <a:endParaRPr lang="ro-RO"/>
                    </a:p>
                  </a:txBody>
                  <a:tcPr/>
                </a:tc>
                <a:tc gridSpan="3">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200" b="1" i="0" u="none" strike="noStrike" cap="none" normalizeH="0" baseline="0" dirty="0" smtClean="0">
                          <a:ln>
                            <a:noFill/>
                          </a:ln>
                          <a:solidFill>
                            <a:srgbClr val="2907B9"/>
                          </a:solidFill>
                          <a:effectLst/>
                          <a:latin typeface="Arial Black" pitchFamily="34" charset="0"/>
                          <a:cs typeface="Times New Roman" pitchFamily="18" charset="0"/>
                        </a:rPr>
                        <a:t>TITULARI </a:t>
                      </a:r>
                      <a:endParaRPr kumimoji="0" lang="ro-RO" sz="1200" b="0" i="0" u="none" strike="noStrike" cap="none" normalizeH="0" baseline="0" dirty="0" smtClean="0">
                        <a:ln>
                          <a:noFill/>
                        </a:ln>
                        <a:solidFill>
                          <a:srgbClr val="2907B9"/>
                        </a:solidFill>
                        <a:effectLst/>
                        <a:latin typeface="Arial Black" pitchFamily="34" charset="0"/>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ro-RO" sz="1200" b="1" i="0" u="none" strike="noStrike" cap="none" normalizeH="0" baseline="0" dirty="0" smtClean="0">
                          <a:ln>
                            <a:noFill/>
                          </a:ln>
                          <a:solidFill>
                            <a:srgbClr val="2907B9"/>
                          </a:solidFill>
                          <a:effectLst/>
                          <a:latin typeface="Arial Black" pitchFamily="34" charset="0"/>
                          <a:cs typeface="Times New Roman" pitchFamily="18" charset="0"/>
                        </a:rPr>
                        <a:t>(PLATA CU ORA SAU CUMUL)</a:t>
                      </a:r>
                      <a:endParaRPr kumimoji="0" lang="ro-RO" sz="1200" b="0" i="0" u="none" strike="noStrike" cap="none" normalizeH="0" baseline="0" dirty="0" smtClean="0">
                        <a:ln>
                          <a:noFill/>
                        </a:ln>
                        <a:solidFill>
                          <a:srgbClr val="2907B9"/>
                        </a:solidFill>
                        <a:effectLst/>
                        <a:latin typeface="Arial Black"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hMerge="1">
                  <a:txBody>
                    <a:bodyPr/>
                    <a:lstStyle/>
                    <a:p>
                      <a:endParaRPr lang="ro-RO"/>
                    </a:p>
                  </a:txBody>
                  <a:tcPr/>
                </a:tc>
                <a:tc hMerge="1">
                  <a:txBody>
                    <a:bodyPr/>
                    <a:lstStyle/>
                    <a:p>
                      <a:endParaRPr lang="ro-RO"/>
                    </a:p>
                  </a:txBody>
                  <a:tcPr/>
                </a:tc>
                <a:tc gridSpan="3">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200" b="1" i="0" u="none" strike="noStrike" cap="none" normalizeH="0" baseline="0" dirty="0" smtClean="0">
                          <a:ln>
                            <a:noFill/>
                          </a:ln>
                          <a:solidFill>
                            <a:srgbClr val="2907B9"/>
                          </a:solidFill>
                          <a:effectLst/>
                          <a:latin typeface="Arial Black" pitchFamily="34" charset="0"/>
                          <a:cs typeface="Times New Roman" pitchFamily="18" charset="0"/>
                        </a:rPr>
                        <a:t>SUPLINITORI CALIFICATI </a:t>
                      </a:r>
                      <a:endParaRPr kumimoji="0" lang="ro-RO" sz="1200" b="0" i="0" u="none" strike="noStrike" cap="none" normalizeH="0" baseline="0" dirty="0" smtClean="0">
                        <a:ln>
                          <a:noFill/>
                        </a:ln>
                        <a:solidFill>
                          <a:srgbClr val="2907B9"/>
                        </a:solidFill>
                        <a:effectLst/>
                        <a:latin typeface="Arial Black"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hMerge="1">
                  <a:txBody>
                    <a:bodyPr/>
                    <a:lstStyle/>
                    <a:p>
                      <a:endParaRPr lang="ro-RO"/>
                    </a:p>
                  </a:txBody>
                  <a:tcPr/>
                </a:tc>
                <a:tc hMerge="1">
                  <a:txBody>
                    <a:bodyPr/>
                    <a:lstStyle/>
                    <a:p>
                      <a:endParaRPr lang="ro-RO"/>
                    </a:p>
                  </a:txBody>
                  <a:tcPr/>
                </a:tc>
                <a:tc gridSpan="3">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200" b="1" i="0" u="none" strike="noStrike" cap="none" normalizeH="0" baseline="0" dirty="0" smtClean="0">
                          <a:ln>
                            <a:noFill/>
                          </a:ln>
                          <a:solidFill>
                            <a:srgbClr val="2907B9"/>
                          </a:solidFill>
                          <a:effectLst/>
                          <a:latin typeface="Arial Black" pitchFamily="34" charset="0"/>
                          <a:cs typeface="Times New Roman" pitchFamily="18" charset="0"/>
                        </a:rPr>
                        <a:t>SUPLINITORI  necalificaţi / în curs de calificare</a:t>
                      </a:r>
                      <a:endParaRPr kumimoji="0" lang="ro-RO" sz="1200" b="0" i="0" u="none" strike="noStrike" cap="none" normalizeH="0" baseline="0" dirty="0" smtClean="0">
                        <a:ln>
                          <a:noFill/>
                        </a:ln>
                        <a:solidFill>
                          <a:srgbClr val="2907B9"/>
                        </a:solidFill>
                        <a:effectLst/>
                        <a:latin typeface="Arial Black"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hMerge="1">
                  <a:txBody>
                    <a:bodyPr/>
                    <a:lstStyle/>
                    <a:p>
                      <a:endParaRPr lang="ro-RO"/>
                    </a:p>
                  </a:txBody>
                  <a:tcPr/>
                </a:tc>
                <a:tc hMerge="1">
                  <a:txBody>
                    <a:bodyPr/>
                    <a:lstStyle/>
                    <a:p>
                      <a:endParaRPr lang="ro-RO"/>
                    </a:p>
                  </a:txBody>
                  <a:tcPr/>
                </a:tc>
                <a:extLst>
                  <a:ext uri="{0D108BD9-81ED-4DB2-BD59-A6C34878D82A}">
                    <a16:rowId xmlns:a16="http://schemas.microsoft.com/office/drawing/2014/main" val="10000"/>
                  </a:ext>
                </a:extLst>
              </a:tr>
              <a:tr h="195263">
                <a:tc rowSpan="2">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FF0000"/>
                          </a:solidFill>
                          <a:effectLst/>
                          <a:latin typeface="Arial Black" pitchFamily="34" charset="0"/>
                          <a:cs typeface="Times New Roman" pitchFamily="18" charset="0"/>
                        </a:rPr>
                        <a:t>TOTAL</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2907B9"/>
                          </a:solidFill>
                          <a:effectLst/>
                          <a:latin typeface="Arial Black" pitchFamily="34" charset="0"/>
                          <a:cs typeface="Times New Roman" pitchFamily="18" charset="0"/>
                        </a:rPr>
                        <a:t>Din care: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o-RO"/>
                    </a:p>
                  </a:txBody>
                  <a:tcPr/>
                </a:tc>
                <a:tc rowSpan="2">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FF0000"/>
                          </a:solidFill>
                          <a:effectLst/>
                          <a:latin typeface="Arial Black" pitchFamily="34" charset="0"/>
                          <a:cs typeface="Times New Roman" pitchFamily="18" charset="0"/>
                        </a:rPr>
                        <a:t>TOTAL</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2907B9"/>
                          </a:solidFill>
                          <a:effectLst/>
                          <a:latin typeface="Arial Black" pitchFamily="34" charset="0"/>
                          <a:cs typeface="Times New Roman" pitchFamily="18" charset="0"/>
                        </a:rPr>
                        <a:t>Din care: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o-RO"/>
                    </a:p>
                  </a:txBody>
                  <a:tcPr/>
                </a:tc>
                <a:tc rowSpan="2">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FF0000"/>
                          </a:solidFill>
                          <a:effectLst/>
                          <a:latin typeface="Arial Black" pitchFamily="34" charset="0"/>
                          <a:cs typeface="Times New Roman" pitchFamily="18" charset="0"/>
                        </a:rPr>
                        <a:t>TOTAL</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2907B9"/>
                          </a:solidFill>
                          <a:effectLst/>
                          <a:latin typeface="Arial Black" pitchFamily="34" charset="0"/>
                          <a:cs typeface="Times New Roman" pitchFamily="18" charset="0"/>
                        </a:rPr>
                        <a:t>Din care: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o-RO"/>
                    </a:p>
                  </a:txBody>
                  <a:tcPr/>
                </a:tc>
                <a:tc rowSpan="2">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FF0000"/>
                          </a:solidFill>
                          <a:effectLst/>
                          <a:latin typeface="Arial Black" pitchFamily="34" charset="0"/>
                          <a:cs typeface="Times New Roman" pitchFamily="18" charset="0"/>
                        </a:rPr>
                        <a:t>TOTAL</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2907B9"/>
                          </a:solidFill>
                          <a:effectLst/>
                          <a:latin typeface="Arial Black" pitchFamily="34" charset="0"/>
                          <a:cs typeface="Times New Roman" pitchFamily="18" charset="0"/>
                        </a:rPr>
                        <a:t>Din care: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o-RO"/>
                    </a:p>
                  </a:txBody>
                  <a:tcPr/>
                </a:tc>
                <a:extLst>
                  <a:ext uri="{0D108BD9-81ED-4DB2-BD59-A6C34878D82A}">
                    <a16:rowId xmlns:a16="http://schemas.microsoft.com/office/drawing/2014/main" val="10001"/>
                  </a:ext>
                </a:extLst>
              </a:tr>
              <a:tr h="195263">
                <a:tc vMerge="1">
                  <a:txBody>
                    <a:bodyPr/>
                    <a:lstStyle/>
                    <a:p>
                      <a:endParaRPr lang="ro-RO"/>
                    </a:p>
                  </a:txBody>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FF0000"/>
                          </a:solidFill>
                          <a:effectLst/>
                          <a:latin typeface="Arial Black" pitchFamily="34" charset="0"/>
                          <a:cs typeface="Times New Roman" pitchFamily="18" charset="0"/>
                        </a:rPr>
                        <a:t>URBAN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FF0000"/>
                          </a:solidFill>
                          <a:effectLst/>
                          <a:latin typeface="Arial Black" pitchFamily="34" charset="0"/>
                          <a:cs typeface="Times New Roman" pitchFamily="18" charset="0"/>
                        </a:rPr>
                        <a:t>RURAL</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ro-RO"/>
                    </a:p>
                  </a:txBody>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FF0000"/>
                          </a:solidFill>
                          <a:effectLst/>
                          <a:latin typeface="Arial Black" pitchFamily="34" charset="0"/>
                          <a:cs typeface="Times New Roman" pitchFamily="18" charset="0"/>
                        </a:rPr>
                        <a:t>URBAN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FF0000"/>
                          </a:solidFill>
                          <a:effectLst/>
                          <a:latin typeface="Arial Black" pitchFamily="34" charset="0"/>
                          <a:cs typeface="Times New Roman" pitchFamily="18" charset="0"/>
                        </a:rPr>
                        <a:t>RURAL</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ro-RO"/>
                    </a:p>
                  </a:txBody>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FF0000"/>
                          </a:solidFill>
                          <a:effectLst/>
                          <a:latin typeface="Arial Black" pitchFamily="34" charset="0"/>
                          <a:cs typeface="Times New Roman" pitchFamily="18" charset="0"/>
                        </a:rPr>
                        <a:t>URBAN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FF0000"/>
                          </a:solidFill>
                          <a:effectLst/>
                          <a:latin typeface="Arial Black" pitchFamily="34" charset="0"/>
                          <a:cs typeface="Times New Roman" pitchFamily="18" charset="0"/>
                        </a:rPr>
                        <a:t>RURAL</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ro-RO"/>
                    </a:p>
                  </a:txBody>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FF0000"/>
                          </a:solidFill>
                          <a:effectLst/>
                          <a:latin typeface="Arial Black" pitchFamily="34" charset="0"/>
                          <a:cs typeface="Times New Roman" pitchFamily="18" charset="0"/>
                        </a:rPr>
                        <a:t>URBAN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o-RO" sz="1000" b="0" i="0" u="none" strike="noStrike" cap="none" normalizeH="0" baseline="0" dirty="0" smtClean="0">
                          <a:ln>
                            <a:noFill/>
                          </a:ln>
                          <a:solidFill>
                            <a:srgbClr val="FF0000"/>
                          </a:solidFill>
                          <a:effectLst/>
                          <a:latin typeface="Arial Black" pitchFamily="34" charset="0"/>
                          <a:cs typeface="Times New Roman" pitchFamily="18" charset="0"/>
                        </a:rPr>
                        <a:t>RURAL</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5263">
                <a:tc>
                  <a:txBody>
                    <a:bodyPr/>
                    <a:lstStyle/>
                    <a:p>
                      <a:pPr algn="ctr">
                        <a:lnSpc>
                          <a:spcPct val="150000"/>
                        </a:lnSpc>
                        <a:spcAft>
                          <a:spcPts val="0"/>
                        </a:spcAft>
                      </a:pPr>
                      <a:r>
                        <a:rPr lang="ro-RO" sz="1200" b="1" dirty="0">
                          <a:solidFill>
                            <a:srgbClr val="2907B9"/>
                          </a:solidFill>
                          <a:latin typeface="Arial Black" pitchFamily="34" charset="0"/>
                          <a:ea typeface="Times New Roman"/>
                        </a:rPr>
                        <a:t>75</a:t>
                      </a:r>
                      <a:endParaRPr lang="ro-RO" sz="12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3F3"/>
                    </a:solidFill>
                  </a:tcPr>
                </a:tc>
                <a:tc>
                  <a:txBody>
                    <a:bodyPr/>
                    <a:lstStyle/>
                    <a:p>
                      <a:pPr algn="ctr">
                        <a:lnSpc>
                          <a:spcPct val="150000"/>
                        </a:lnSpc>
                        <a:spcAft>
                          <a:spcPts val="0"/>
                        </a:spcAft>
                      </a:pPr>
                      <a:r>
                        <a:rPr lang="ro-RO" sz="1200" b="1" dirty="0">
                          <a:solidFill>
                            <a:srgbClr val="2907B9"/>
                          </a:solidFill>
                          <a:latin typeface="Arial Black" pitchFamily="34" charset="0"/>
                          <a:ea typeface="Times New Roman"/>
                        </a:rPr>
                        <a:t>75</a:t>
                      </a:r>
                      <a:endParaRPr lang="ro-RO" sz="12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3F3"/>
                    </a:solidFill>
                  </a:tcPr>
                </a:tc>
                <a:tc>
                  <a:txBody>
                    <a:bodyPr/>
                    <a:lstStyle/>
                    <a:p>
                      <a:pPr algn="ctr">
                        <a:lnSpc>
                          <a:spcPct val="150000"/>
                        </a:lnSpc>
                        <a:spcAft>
                          <a:spcPts val="0"/>
                        </a:spcAft>
                      </a:pPr>
                      <a:r>
                        <a:rPr lang="ro-RO" sz="1200" b="1" dirty="0">
                          <a:solidFill>
                            <a:srgbClr val="2907B9"/>
                          </a:solidFill>
                          <a:latin typeface="Arial Black" pitchFamily="34" charset="0"/>
                          <a:ea typeface="Times New Roman"/>
                        </a:rPr>
                        <a:t>0</a:t>
                      </a:r>
                      <a:endParaRPr lang="ro-RO" sz="12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3F3"/>
                    </a:solidFill>
                  </a:tcPr>
                </a:tc>
                <a:tc>
                  <a:txBody>
                    <a:bodyPr/>
                    <a:lstStyle/>
                    <a:p>
                      <a:pPr algn="ctr">
                        <a:lnSpc>
                          <a:spcPct val="150000"/>
                        </a:lnSpc>
                        <a:spcAft>
                          <a:spcPts val="0"/>
                        </a:spcAft>
                      </a:pPr>
                      <a:r>
                        <a:rPr lang="ro-RO" sz="1200" b="1" dirty="0">
                          <a:solidFill>
                            <a:srgbClr val="2907B9"/>
                          </a:solidFill>
                          <a:latin typeface="Arial Black" pitchFamily="34" charset="0"/>
                          <a:ea typeface="Times New Roman"/>
                        </a:rPr>
                        <a:t>5</a:t>
                      </a:r>
                      <a:endParaRPr lang="ro-RO" sz="12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3F3"/>
                    </a:solidFill>
                  </a:tcPr>
                </a:tc>
                <a:tc>
                  <a:txBody>
                    <a:bodyPr/>
                    <a:lstStyle/>
                    <a:p>
                      <a:pPr algn="ctr">
                        <a:lnSpc>
                          <a:spcPct val="150000"/>
                        </a:lnSpc>
                        <a:spcAft>
                          <a:spcPts val="0"/>
                        </a:spcAft>
                      </a:pPr>
                      <a:r>
                        <a:rPr lang="ro-RO" sz="1200" b="1" dirty="0">
                          <a:solidFill>
                            <a:srgbClr val="2907B9"/>
                          </a:solidFill>
                          <a:latin typeface="Arial Black" pitchFamily="34" charset="0"/>
                          <a:ea typeface="Times New Roman"/>
                        </a:rPr>
                        <a:t>5</a:t>
                      </a:r>
                      <a:endParaRPr lang="ro-RO" sz="12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3F3"/>
                    </a:solidFill>
                  </a:tcPr>
                </a:tc>
                <a:tc>
                  <a:txBody>
                    <a:bodyPr/>
                    <a:lstStyle/>
                    <a:p>
                      <a:pPr algn="ctr">
                        <a:lnSpc>
                          <a:spcPct val="150000"/>
                        </a:lnSpc>
                        <a:spcAft>
                          <a:spcPts val="0"/>
                        </a:spcAft>
                      </a:pPr>
                      <a:r>
                        <a:rPr lang="ro-RO" sz="1200" b="1" dirty="0">
                          <a:solidFill>
                            <a:srgbClr val="2907B9"/>
                          </a:solidFill>
                          <a:latin typeface="Arial Black" pitchFamily="34" charset="0"/>
                          <a:ea typeface="Times New Roman"/>
                        </a:rPr>
                        <a:t>0</a:t>
                      </a:r>
                      <a:endParaRPr lang="ro-RO" sz="12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3F3"/>
                    </a:solidFill>
                  </a:tcPr>
                </a:tc>
                <a:tc>
                  <a:txBody>
                    <a:bodyPr/>
                    <a:lstStyle/>
                    <a:p>
                      <a:pPr algn="ctr">
                        <a:lnSpc>
                          <a:spcPct val="150000"/>
                        </a:lnSpc>
                        <a:spcAft>
                          <a:spcPts val="0"/>
                        </a:spcAft>
                      </a:pPr>
                      <a:r>
                        <a:rPr lang="ro-RO" sz="1200" b="1" dirty="0">
                          <a:solidFill>
                            <a:srgbClr val="2907B9"/>
                          </a:solidFill>
                          <a:latin typeface="Arial Black" pitchFamily="34" charset="0"/>
                          <a:ea typeface="Times New Roman"/>
                        </a:rPr>
                        <a:t>30</a:t>
                      </a:r>
                      <a:endParaRPr lang="ro-RO" sz="12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3F3"/>
                    </a:solidFill>
                  </a:tcPr>
                </a:tc>
                <a:tc>
                  <a:txBody>
                    <a:bodyPr/>
                    <a:lstStyle/>
                    <a:p>
                      <a:pPr algn="ctr">
                        <a:lnSpc>
                          <a:spcPct val="150000"/>
                        </a:lnSpc>
                        <a:spcAft>
                          <a:spcPts val="0"/>
                        </a:spcAft>
                      </a:pPr>
                      <a:r>
                        <a:rPr lang="ro-RO" sz="1200" b="1" dirty="0">
                          <a:solidFill>
                            <a:srgbClr val="2907B9"/>
                          </a:solidFill>
                          <a:latin typeface="Arial Black" pitchFamily="34" charset="0"/>
                          <a:ea typeface="Times New Roman"/>
                        </a:rPr>
                        <a:t>30</a:t>
                      </a:r>
                      <a:endParaRPr lang="ro-RO" sz="12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3F3"/>
                    </a:solidFill>
                  </a:tcPr>
                </a:tc>
                <a:tc>
                  <a:txBody>
                    <a:bodyPr/>
                    <a:lstStyle/>
                    <a:p>
                      <a:pPr algn="ctr">
                        <a:lnSpc>
                          <a:spcPct val="150000"/>
                        </a:lnSpc>
                        <a:spcAft>
                          <a:spcPts val="0"/>
                        </a:spcAft>
                      </a:pPr>
                      <a:r>
                        <a:rPr lang="ro-RO" sz="1200" b="1" dirty="0">
                          <a:solidFill>
                            <a:srgbClr val="2907B9"/>
                          </a:solidFill>
                          <a:latin typeface="Arial Black" pitchFamily="34" charset="0"/>
                          <a:ea typeface="Times New Roman"/>
                        </a:rPr>
                        <a:t>0</a:t>
                      </a:r>
                      <a:endParaRPr lang="ro-RO" sz="12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3F3"/>
                    </a:solidFill>
                  </a:tcPr>
                </a:tc>
                <a:tc>
                  <a:txBody>
                    <a:bodyPr/>
                    <a:lstStyle/>
                    <a:p>
                      <a:pPr algn="ctr">
                        <a:lnSpc>
                          <a:spcPct val="150000"/>
                        </a:lnSpc>
                        <a:spcAft>
                          <a:spcPts val="0"/>
                        </a:spcAft>
                      </a:pPr>
                      <a:r>
                        <a:rPr lang="ro-RO" sz="1200" b="1" dirty="0">
                          <a:solidFill>
                            <a:srgbClr val="2907B9"/>
                          </a:solidFill>
                          <a:latin typeface="Arial Black" pitchFamily="34" charset="0"/>
                          <a:ea typeface="Times New Roman"/>
                        </a:rPr>
                        <a:t>2</a:t>
                      </a:r>
                      <a:endParaRPr lang="ro-RO" sz="12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3F3"/>
                    </a:solidFill>
                  </a:tcPr>
                </a:tc>
                <a:tc>
                  <a:txBody>
                    <a:bodyPr/>
                    <a:lstStyle/>
                    <a:p>
                      <a:pPr algn="ctr">
                        <a:lnSpc>
                          <a:spcPct val="150000"/>
                        </a:lnSpc>
                        <a:spcAft>
                          <a:spcPts val="0"/>
                        </a:spcAft>
                      </a:pPr>
                      <a:r>
                        <a:rPr lang="ro-RO" sz="1200" b="1" dirty="0">
                          <a:solidFill>
                            <a:srgbClr val="2907B9"/>
                          </a:solidFill>
                          <a:latin typeface="Arial Black" pitchFamily="34" charset="0"/>
                          <a:ea typeface="Times New Roman"/>
                        </a:rPr>
                        <a:t>2</a:t>
                      </a:r>
                      <a:endParaRPr lang="ro-RO" sz="12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3F3"/>
                    </a:solidFill>
                  </a:tcPr>
                </a:tc>
                <a:tc>
                  <a:txBody>
                    <a:bodyPr/>
                    <a:lstStyle/>
                    <a:p>
                      <a:pPr algn="ctr">
                        <a:lnSpc>
                          <a:spcPct val="150000"/>
                        </a:lnSpc>
                        <a:spcAft>
                          <a:spcPts val="0"/>
                        </a:spcAft>
                      </a:pPr>
                      <a:r>
                        <a:rPr lang="ro-RO" sz="1200" b="1" dirty="0">
                          <a:solidFill>
                            <a:srgbClr val="2907B9"/>
                          </a:solidFill>
                          <a:latin typeface="Arial Black" pitchFamily="34" charset="0"/>
                          <a:ea typeface="Times New Roman"/>
                        </a:rPr>
                        <a:t>0</a:t>
                      </a:r>
                      <a:endParaRPr lang="ro-RO" sz="12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3F3"/>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702795424"/>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1148671196"/>
              </p:ext>
            </p:extLst>
          </p:nvPr>
        </p:nvGraphicFramePr>
        <p:xfrm>
          <a:off x="457200" y="1447800"/>
          <a:ext cx="7924800" cy="480060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1066800" y="533400"/>
            <a:ext cx="6553200" cy="523220"/>
          </a:xfrm>
          <a:prstGeom prst="rect">
            <a:avLst/>
          </a:prstGeom>
        </p:spPr>
        <p:txBody>
          <a:bodyPr wrap="square">
            <a:spAutoFit/>
          </a:bodyPr>
          <a:lstStyle/>
          <a:p>
            <a:pPr algn="ctr"/>
            <a:r>
              <a:rPr lang="ro-RO" sz="2800" b="1" dirty="0">
                <a:latin typeface="Arial Black" pitchFamily="34" charset="0"/>
                <a:cs typeface="Times New Roman" pitchFamily="18" charset="0"/>
              </a:rPr>
              <a:t> </a:t>
            </a:r>
            <a:r>
              <a:rPr lang="ro-RO" sz="2800" b="1" dirty="0">
                <a:solidFill>
                  <a:srgbClr val="C00000"/>
                </a:solidFill>
                <a:latin typeface="Arial Black" pitchFamily="34" charset="0"/>
                <a:cs typeface="Times New Roman" pitchFamily="18" charset="0"/>
              </a:rPr>
              <a:t>SITUAŢIA ÎNCADRĂRII </a:t>
            </a:r>
            <a:endParaRPr lang="en-US" sz="2800" dirty="0">
              <a:latin typeface="Arial Black" pitchFamily="34" charset="0"/>
            </a:endParaRPr>
          </a:p>
        </p:txBody>
      </p:sp>
    </p:spTree>
    <p:extLst>
      <p:ext uri="{BB962C8B-B14F-4D97-AF65-F5344CB8AC3E}">
        <p14:creationId xmlns:p14="http://schemas.microsoft.com/office/powerpoint/2010/main" val="2333045756"/>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
          <p:cNvSpPr>
            <a:spLocks noChangeArrowheads="1"/>
          </p:cNvSpPr>
          <p:nvPr/>
        </p:nvSpPr>
        <p:spPr bwMode="auto">
          <a:xfrm>
            <a:off x="838200" y="609600"/>
            <a:ext cx="7467600" cy="523220"/>
          </a:xfrm>
          <a:prstGeom prst="rect">
            <a:avLst/>
          </a:prstGeom>
          <a:noFill/>
          <a:ln w="9525">
            <a:noFill/>
            <a:miter lim="800000"/>
            <a:headEnd/>
            <a:tailEnd/>
          </a:ln>
        </p:spPr>
        <p:txBody>
          <a:bodyPr>
            <a:spAutoFit/>
          </a:bodyPr>
          <a:lstStyle/>
          <a:p>
            <a:pPr algn="ctr"/>
            <a:r>
              <a:rPr lang="ro-RO" sz="2800" dirty="0" smtClean="0">
                <a:solidFill>
                  <a:srgbClr val="C00000"/>
                </a:solidFill>
                <a:latin typeface="Arial Black" pitchFamily="34" charset="0"/>
              </a:rPr>
              <a:t>DEFINITIVAT ŞI GRADE DIDACTICE</a:t>
            </a:r>
            <a:endParaRPr lang="ro-RO" sz="2800" dirty="0">
              <a:solidFill>
                <a:srgbClr val="C00000"/>
              </a:solidFill>
              <a:latin typeface="Arial Black"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18585779"/>
              </p:ext>
            </p:extLst>
          </p:nvPr>
        </p:nvGraphicFramePr>
        <p:xfrm>
          <a:off x="838200" y="1524000"/>
          <a:ext cx="7315202" cy="3630828"/>
        </p:xfrm>
        <a:graphic>
          <a:graphicData uri="http://schemas.openxmlformats.org/drawingml/2006/table">
            <a:tbl>
              <a:tblPr/>
              <a:tblGrid>
                <a:gridCol w="1706943">
                  <a:extLst>
                    <a:ext uri="{9D8B030D-6E8A-4147-A177-3AD203B41FA5}">
                      <a16:colId xmlns:a16="http://schemas.microsoft.com/office/drawing/2014/main" val="20000"/>
                    </a:ext>
                  </a:extLst>
                </a:gridCol>
                <a:gridCol w="1194860">
                  <a:extLst>
                    <a:ext uri="{9D8B030D-6E8A-4147-A177-3AD203B41FA5}">
                      <a16:colId xmlns:a16="http://schemas.microsoft.com/office/drawing/2014/main" val="20001"/>
                    </a:ext>
                  </a:extLst>
                </a:gridCol>
                <a:gridCol w="875283">
                  <a:extLst>
                    <a:ext uri="{9D8B030D-6E8A-4147-A177-3AD203B41FA5}">
                      <a16:colId xmlns:a16="http://schemas.microsoft.com/office/drawing/2014/main" val="20002"/>
                    </a:ext>
                  </a:extLst>
                </a:gridCol>
                <a:gridCol w="875283">
                  <a:extLst>
                    <a:ext uri="{9D8B030D-6E8A-4147-A177-3AD203B41FA5}">
                      <a16:colId xmlns:a16="http://schemas.microsoft.com/office/drawing/2014/main" val="20003"/>
                    </a:ext>
                  </a:extLst>
                </a:gridCol>
                <a:gridCol w="875283">
                  <a:extLst>
                    <a:ext uri="{9D8B030D-6E8A-4147-A177-3AD203B41FA5}">
                      <a16:colId xmlns:a16="http://schemas.microsoft.com/office/drawing/2014/main" val="20004"/>
                    </a:ext>
                  </a:extLst>
                </a:gridCol>
                <a:gridCol w="875283">
                  <a:extLst>
                    <a:ext uri="{9D8B030D-6E8A-4147-A177-3AD203B41FA5}">
                      <a16:colId xmlns:a16="http://schemas.microsoft.com/office/drawing/2014/main" val="20005"/>
                    </a:ext>
                  </a:extLst>
                </a:gridCol>
                <a:gridCol w="912267">
                  <a:extLst>
                    <a:ext uri="{9D8B030D-6E8A-4147-A177-3AD203B41FA5}">
                      <a16:colId xmlns:a16="http://schemas.microsoft.com/office/drawing/2014/main" val="20006"/>
                    </a:ext>
                  </a:extLst>
                </a:gridCol>
              </a:tblGrid>
              <a:tr h="2209800">
                <a:tc>
                  <a:txBody>
                    <a:bodyPr/>
                    <a:lstStyle/>
                    <a:p>
                      <a:pPr algn="ctr">
                        <a:spcAft>
                          <a:spcPts val="0"/>
                        </a:spcAft>
                      </a:pPr>
                      <a:r>
                        <a:rPr lang="ro-RO" sz="1400" b="1" dirty="0" smtClean="0">
                          <a:solidFill>
                            <a:srgbClr val="006600"/>
                          </a:solidFill>
                          <a:latin typeface="Arial Black" pitchFamily="34" charset="0"/>
                          <a:ea typeface="Times New Roman"/>
                          <a:cs typeface="Times New Roman"/>
                        </a:rPr>
                        <a:t>GRADUL DIDACTIC</a:t>
                      </a:r>
                      <a:endParaRPr lang="ro-RO" sz="1400" b="1" dirty="0">
                        <a:solidFill>
                          <a:srgbClr val="006600"/>
                        </a:solidFill>
                        <a:latin typeface="Arial Black" pitchFamily="34" charset="0"/>
                        <a:ea typeface="Times New Roman"/>
                        <a:cs typeface="Times New Roman"/>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2880" algn="l">
                        <a:lnSpc>
                          <a:spcPct val="115000"/>
                        </a:lnSpc>
                        <a:spcAft>
                          <a:spcPts val="0"/>
                        </a:spcAft>
                      </a:pPr>
                      <a:r>
                        <a:rPr lang="ro-RO" sz="1400" b="1" dirty="0" smtClean="0">
                          <a:solidFill>
                            <a:srgbClr val="006600"/>
                          </a:solidFill>
                          <a:latin typeface="Arial Black" pitchFamily="34" charset="0"/>
                          <a:ea typeface="Times New Roman"/>
                          <a:cs typeface="Times New Roman"/>
                        </a:rPr>
                        <a:t>DEFINITIVAT  2016</a:t>
                      </a:r>
                      <a:endParaRPr lang="ro-RO" sz="1400" b="1" dirty="0">
                        <a:solidFill>
                          <a:srgbClr val="006600"/>
                        </a:solidFill>
                        <a:latin typeface="Arial Black" pitchFamily="34" charset="0"/>
                        <a:ea typeface="Times New Roman"/>
                        <a:cs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marL="182880" algn="l">
                        <a:lnSpc>
                          <a:spcPct val="115000"/>
                        </a:lnSpc>
                        <a:spcAft>
                          <a:spcPts val="0"/>
                        </a:spcAft>
                      </a:pPr>
                      <a:r>
                        <a:rPr lang="ro-RO" sz="1400" b="1" dirty="0" smtClean="0">
                          <a:solidFill>
                            <a:srgbClr val="006600"/>
                          </a:solidFill>
                          <a:latin typeface="Arial Black" pitchFamily="34" charset="0"/>
                          <a:ea typeface="Times New Roman"/>
                          <a:cs typeface="Times New Roman"/>
                        </a:rPr>
                        <a:t>GR. II 2015</a:t>
                      </a:r>
                      <a:r>
                        <a:rPr lang="en-US" sz="1400" b="1" dirty="0" smtClean="0">
                          <a:solidFill>
                            <a:srgbClr val="006600"/>
                          </a:solidFill>
                          <a:latin typeface="Arial Black" pitchFamily="34" charset="0"/>
                          <a:ea typeface="Times New Roman"/>
                          <a:cs typeface="Times New Roman"/>
                        </a:rPr>
                        <a:t>-</a:t>
                      </a:r>
                      <a:r>
                        <a:rPr lang="ro-RO" sz="1400" b="1" dirty="0" smtClean="0">
                          <a:solidFill>
                            <a:srgbClr val="006600"/>
                          </a:solidFill>
                          <a:latin typeface="Arial Black" pitchFamily="34" charset="0"/>
                          <a:ea typeface="Times New Roman"/>
                          <a:cs typeface="Times New Roman"/>
                        </a:rPr>
                        <a:t>2017</a:t>
                      </a:r>
                      <a:endParaRPr lang="ro-RO" sz="1400" b="1" dirty="0">
                        <a:solidFill>
                          <a:srgbClr val="006600"/>
                        </a:solidFill>
                        <a:latin typeface="Arial Black" pitchFamily="34" charset="0"/>
                        <a:ea typeface="Times New Roman"/>
                        <a:cs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182880" algn="l">
                        <a:lnSpc>
                          <a:spcPct val="115000"/>
                        </a:lnSpc>
                        <a:spcAft>
                          <a:spcPts val="0"/>
                        </a:spcAft>
                      </a:pPr>
                      <a:r>
                        <a:rPr lang="ro-RO" sz="1400" b="1" dirty="0" smtClean="0">
                          <a:solidFill>
                            <a:srgbClr val="006600"/>
                          </a:solidFill>
                          <a:latin typeface="Arial Black" pitchFamily="34" charset="0"/>
                          <a:ea typeface="Times New Roman"/>
                          <a:cs typeface="Times New Roman"/>
                        </a:rPr>
                        <a:t>GR. II   IC1</a:t>
                      </a:r>
                      <a:endParaRPr lang="ro-RO" sz="1400" b="1" dirty="0">
                        <a:solidFill>
                          <a:srgbClr val="006600"/>
                        </a:solidFill>
                        <a:latin typeface="Arial Black" pitchFamily="34" charset="0"/>
                        <a:ea typeface="Times New Roman"/>
                        <a:cs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182880" algn="l">
                        <a:lnSpc>
                          <a:spcPct val="115000"/>
                        </a:lnSpc>
                        <a:spcAft>
                          <a:spcPts val="0"/>
                        </a:spcAft>
                      </a:pPr>
                      <a:r>
                        <a:rPr lang="ro-RO" sz="1400" b="1" dirty="0" smtClean="0">
                          <a:solidFill>
                            <a:srgbClr val="006600"/>
                          </a:solidFill>
                          <a:latin typeface="Arial Black" pitchFamily="34" charset="0"/>
                          <a:ea typeface="Times New Roman"/>
                          <a:cs typeface="Times New Roman"/>
                        </a:rPr>
                        <a:t>GR. I   IC1</a:t>
                      </a:r>
                      <a:endParaRPr lang="ro-RO" sz="1400" b="1" dirty="0">
                        <a:solidFill>
                          <a:srgbClr val="006600"/>
                        </a:solidFill>
                        <a:latin typeface="Arial Black" pitchFamily="34" charset="0"/>
                        <a:ea typeface="Times New Roman"/>
                        <a:cs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marL="182880" algn="l">
                        <a:lnSpc>
                          <a:spcPct val="115000"/>
                        </a:lnSpc>
                        <a:spcAft>
                          <a:spcPts val="0"/>
                        </a:spcAft>
                      </a:pPr>
                      <a:r>
                        <a:rPr lang="ro-RO" sz="1400" b="1" dirty="0" smtClean="0">
                          <a:solidFill>
                            <a:srgbClr val="006600"/>
                          </a:solidFill>
                          <a:latin typeface="Arial Black" pitchFamily="34" charset="0"/>
                          <a:ea typeface="Times New Roman"/>
                          <a:cs typeface="Times New Roman"/>
                        </a:rPr>
                        <a:t>GR. I   2016-2018</a:t>
                      </a:r>
                      <a:endParaRPr lang="ro-RO" sz="1400" b="1" dirty="0">
                        <a:solidFill>
                          <a:srgbClr val="006600"/>
                        </a:solidFill>
                        <a:latin typeface="Arial Black" pitchFamily="34" charset="0"/>
                        <a:ea typeface="Times New Roman"/>
                        <a:cs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indent="-48895" algn="ctr">
                        <a:lnSpc>
                          <a:spcPct val="115000"/>
                        </a:lnSpc>
                        <a:spcAft>
                          <a:spcPts val="0"/>
                        </a:spcAft>
                      </a:pPr>
                      <a:r>
                        <a:rPr lang="ro-RO" sz="1600" b="1" dirty="0" smtClean="0">
                          <a:solidFill>
                            <a:srgbClr val="C00000"/>
                          </a:solidFill>
                          <a:latin typeface="Arial Black" pitchFamily="34" charset="0"/>
                          <a:ea typeface="Times New Roman"/>
                          <a:cs typeface="Times New Roman"/>
                        </a:rPr>
                        <a:t>TOTAL</a:t>
                      </a:r>
                      <a:endParaRPr lang="ro-RO" sz="1600" b="1" dirty="0">
                        <a:solidFill>
                          <a:srgbClr val="C00000"/>
                        </a:solidFill>
                        <a:latin typeface="Arial Black" pitchFamily="34" charset="0"/>
                        <a:ea typeface="Times New Roman"/>
                        <a:cs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421028">
                <a:tc>
                  <a:txBody>
                    <a:bodyPr/>
                    <a:lstStyle/>
                    <a:p>
                      <a:pPr algn="ctr">
                        <a:spcAft>
                          <a:spcPts val="0"/>
                        </a:spcAft>
                      </a:pPr>
                      <a:r>
                        <a:rPr lang="ro-RO" sz="1400" dirty="0" smtClean="0">
                          <a:solidFill>
                            <a:srgbClr val="C00000"/>
                          </a:solidFill>
                          <a:latin typeface="Arial Black" pitchFamily="34" charset="0"/>
                          <a:ea typeface="Times New Roman"/>
                          <a:cs typeface="Times New Roman"/>
                        </a:rPr>
                        <a:t>NUMĂR CADRE DIDACTICE ÎNSCRISE</a:t>
                      </a:r>
                      <a:endParaRPr lang="ro-RO" sz="1400" dirty="0">
                        <a:solidFill>
                          <a:srgbClr val="C00000"/>
                        </a:solidFill>
                        <a:latin typeface="Arial Black" pitchFamily="34" charset="0"/>
                        <a:ea typeface="Times New Roman"/>
                        <a:cs typeface="Times New Roman"/>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600" dirty="0" smtClean="0">
                          <a:solidFill>
                            <a:srgbClr val="C00000"/>
                          </a:solidFill>
                          <a:latin typeface="Arial Black" pitchFamily="34" charset="0"/>
                          <a:ea typeface="Times New Roman"/>
                          <a:cs typeface="Times New Roman"/>
                        </a:rPr>
                        <a:t>129</a:t>
                      </a:r>
                      <a:endParaRPr lang="ro-RO" sz="1600" dirty="0">
                        <a:solidFill>
                          <a:srgbClr val="C00000"/>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600" dirty="0" smtClean="0">
                          <a:solidFill>
                            <a:srgbClr val="C00000"/>
                          </a:solidFill>
                          <a:latin typeface="Arial Black" pitchFamily="34" charset="0"/>
                          <a:ea typeface="Times New Roman"/>
                          <a:cs typeface="Times New Roman"/>
                        </a:rPr>
                        <a:t>51</a:t>
                      </a:r>
                      <a:endParaRPr lang="ro-RO" sz="1600" dirty="0">
                        <a:solidFill>
                          <a:srgbClr val="C00000"/>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600" dirty="0" smtClean="0">
                          <a:solidFill>
                            <a:srgbClr val="C00000"/>
                          </a:solidFill>
                          <a:latin typeface="Arial Black" pitchFamily="34" charset="0"/>
                          <a:ea typeface="Times New Roman"/>
                          <a:cs typeface="Times New Roman"/>
                        </a:rPr>
                        <a:t>74</a:t>
                      </a:r>
                      <a:endParaRPr lang="ro-RO" sz="1600" dirty="0">
                        <a:solidFill>
                          <a:srgbClr val="C00000"/>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600" dirty="0" smtClean="0">
                          <a:solidFill>
                            <a:srgbClr val="C00000"/>
                          </a:solidFill>
                          <a:latin typeface="Arial Black" pitchFamily="34" charset="0"/>
                          <a:ea typeface="Times New Roman"/>
                          <a:cs typeface="Times New Roman"/>
                        </a:rPr>
                        <a:t>91</a:t>
                      </a:r>
                      <a:endParaRPr lang="ro-RO" sz="1600" dirty="0">
                        <a:solidFill>
                          <a:srgbClr val="C00000"/>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600" dirty="0" smtClean="0">
                          <a:solidFill>
                            <a:srgbClr val="C00000"/>
                          </a:solidFill>
                          <a:latin typeface="Arial Black" pitchFamily="34" charset="0"/>
                          <a:ea typeface="Times New Roman"/>
                          <a:cs typeface="Times New Roman"/>
                        </a:rPr>
                        <a:t>85</a:t>
                      </a:r>
                      <a:endParaRPr lang="ro-RO" sz="1600" dirty="0">
                        <a:solidFill>
                          <a:srgbClr val="C00000"/>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600" dirty="0" smtClean="0">
                          <a:solidFill>
                            <a:srgbClr val="C00000"/>
                          </a:solidFill>
                          <a:latin typeface="Arial Black" pitchFamily="34" charset="0"/>
                          <a:ea typeface="Times New Roman"/>
                          <a:cs typeface="Times New Roman"/>
                        </a:rPr>
                        <a:t>430</a:t>
                      </a:r>
                      <a:endParaRPr lang="ro-RO" sz="1600" dirty="0">
                        <a:solidFill>
                          <a:srgbClr val="C00000"/>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381000"/>
            <a:ext cx="8229600" cy="838200"/>
          </a:xfrm>
        </p:spPr>
        <p:txBody>
          <a:bodyPr>
            <a:normAutofit/>
          </a:bodyPr>
          <a:lstStyle/>
          <a:p>
            <a:pPr algn="ctr">
              <a:defRPr/>
            </a:pPr>
            <a:r>
              <a:rPr lang="ro-RO" sz="4900" b="1" dirty="0" smtClean="0">
                <a:solidFill>
                  <a:srgbClr val="C00000"/>
                </a:solidFill>
              </a:rPr>
              <a:t>DEFINITIVAT 2016</a:t>
            </a:r>
            <a:endParaRPr lang="ro-RO" dirty="0">
              <a:solidFill>
                <a:srgbClr val="C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039569804"/>
              </p:ext>
            </p:extLst>
          </p:nvPr>
        </p:nvGraphicFramePr>
        <p:xfrm>
          <a:off x="381000" y="1676400"/>
          <a:ext cx="7865263" cy="982980"/>
        </p:xfrm>
        <a:graphic>
          <a:graphicData uri="http://schemas.openxmlformats.org/drawingml/2006/table">
            <a:tbl>
              <a:tblPr/>
              <a:tblGrid>
                <a:gridCol w="834793">
                  <a:extLst>
                    <a:ext uri="{9D8B030D-6E8A-4147-A177-3AD203B41FA5}">
                      <a16:colId xmlns:a16="http://schemas.microsoft.com/office/drawing/2014/main" val="20000"/>
                    </a:ext>
                  </a:extLst>
                </a:gridCol>
                <a:gridCol w="917343">
                  <a:extLst>
                    <a:ext uri="{9D8B030D-6E8A-4147-A177-3AD203B41FA5}">
                      <a16:colId xmlns:a16="http://schemas.microsoft.com/office/drawing/2014/main" val="20001"/>
                    </a:ext>
                  </a:extLst>
                </a:gridCol>
                <a:gridCol w="826856">
                  <a:extLst>
                    <a:ext uri="{9D8B030D-6E8A-4147-A177-3AD203B41FA5}">
                      <a16:colId xmlns:a16="http://schemas.microsoft.com/office/drawing/2014/main" val="20002"/>
                    </a:ext>
                  </a:extLst>
                </a:gridCol>
                <a:gridCol w="913635">
                  <a:extLst>
                    <a:ext uri="{9D8B030D-6E8A-4147-A177-3AD203B41FA5}">
                      <a16:colId xmlns:a16="http://schemas.microsoft.com/office/drawing/2014/main" val="20003"/>
                    </a:ext>
                  </a:extLst>
                </a:gridCol>
                <a:gridCol w="818919">
                  <a:extLst>
                    <a:ext uri="{9D8B030D-6E8A-4147-A177-3AD203B41FA5}">
                      <a16:colId xmlns:a16="http://schemas.microsoft.com/office/drawing/2014/main" val="20004"/>
                    </a:ext>
                  </a:extLst>
                </a:gridCol>
                <a:gridCol w="1069743">
                  <a:extLst>
                    <a:ext uri="{9D8B030D-6E8A-4147-A177-3AD203B41FA5}">
                      <a16:colId xmlns:a16="http://schemas.microsoft.com/office/drawing/2014/main" val="20005"/>
                    </a:ext>
                  </a:extLst>
                </a:gridCol>
                <a:gridCol w="872893">
                  <a:extLst>
                    <a:ext uri="{9D8B030D-6E8A-4147-A177-3AD203B41FA5}">
                      <a16:colId xmlns:a16="http://schemas.microsoft.com/office/drawing/2014/main" val="20006"/>
                    </a:ext>
                  </a:extLst>
                </a:gridCol>
                <a:gridCol w="1611081">
                  <a:extLst>
                    <a:ext uri="{9D8B030D-6E8A-4147-A177-3AD203B41FA5}">
                      <a16:colId xmlns:a16="http://schemas.microsoft.com/office/drawing/2014/main" val="20007"/>
                    </a:ext>
                  </a:extLst>
                </a:gridCol>
              </a:tblGrid>
              <a:tr h="434340">
                <a:tc>
                  <a:txBody>
                    <a:bodyPr/>
                    <a:lstStyle/>
                    <a:p>
                      <a:pPr algn="ctr">
                        <a:spcAft>
                          <a:spcPts val="0"/>
                        </a:spcAft>
                      </a:pPr>
                      <a:r>
                        <a:rPr lang="ro-RO" sz="1050" b="1" dirty="0" smtClean="0">
                          <a:solidFill>
                            <a:srgbClr val="2907B9"/>
                          </a:solidFill>
                          <a:latin typeface="Arial Black" pitchFamily="34" charset="0"/>
                          <a:ea typeface="Times New Roman"/>
                        </a:rPr>
                        <a:t>INSCRISI</a:t>
                      </a:r>
                      <a:endParaRPr lang="ro-RO" sz="1050" dirty="0">
                        <a:solidFill>
                          <a:srgbClr val="2907B9"/>
                        </a:solidFill>
                        <a:latin typeface="Arial Black" pitchFamily="34" charset="0"/>
                        <a:ea typeface="Times New Roman"/>
                      </a:endParaRPr>
                    </a:p>
                  </a:txBody>
                  <a:tcPr marL="61003" marR="610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050" b="1" dirty="0" smtClean="0">
                          <a:solidFill>
                            <a:srgbClr val="2907B9"/>
                          </a:solidFill>
                          <a:latin typeface="Arial Black" pitchFamily="34" charset="0"/>
                          <a:ea typeface="Times New Roman"/>
                        </a:rPr>
                        <a:t>PREZENTI</a:t>
                      </a:r>
                      <a:endParaRPr lang="ro-RO" sz="1050" dirty="0">
                        <a:solidFill>
                          <a:srgbClr val="2907B9"/>
                        </a:solidFill>
                        <a:latin typeface="Arial Black" pitchFamily="34" charset="0"/>
                        <a:ea typeface="Times New Roman"/>
                      </a:endParaRPr>
                    </a:p>
                  </a:txBody>
                  <a:tcPr marL="61003" marR="610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050" b="1" dirty="0" smtClean="0">
                          <a:solidFill>
                            <a:srgbClr val="2907B9"/>
                          </a:solidFill>
                          <a:latin typeface="Arial Black" pitchFamily="34" charset="0"/>
                          <a:ea typeface="Times New Roman"/>
                        </a:rPr>
                        <a:t>ABSENTI</a:t>
                      </a:r>
                      <a:endParaRPr lang="ro-RO" sz="1050" dirty="0">
                        <a:solidFill>
                          <a:srgbClr val="2907B9"/>
                        </a:solidFill>
                        <a:latin typeface="Arial Black" pitchFamily="34" charset="0"/>
                        <a:ea typeface="Times New Roman"/>
                      </a:endParaRPr>
                    </a:p>
                  </a:txBody>
                  <a:tcPr marL="61003" marR="610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050" b="1" dirty="0" smtClean="0">
                          <a:solidFill>
                            <a:srgbClr val="2907B9"/>
                          </a:solidFill>
                          <a:latin typeface="Arial Black" pitchFamily="34" charset="0"/>
                          <a:ea typeface="Times New Roman"/>
                        </a:rPr>
                        <a:t>ELIMINATI</a:t>
                      </a:r>
                      <a:endParaRPr lang="ro-RO" sz="1050" dirty="0">
                        <a:solidFill>
                          <a:srgbClr val="2907B9"/>
                        </a:solidFill>
                        <a:latin typeface="Arial Black" pitchFamily="34" charset="0"/>
                        <a:ea typeface="Times New Roman"/>
                      </a:endParaRPr>
                    </a:p>
                  </a:txBody>
                  <a:tcPr marL="61003" marR="610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050" b="1" dirty="0" smtClean="0">
                          <a:solidFill>
                            <a:srgbClr val="2907B9"/>
                          </a:solidFill>
                          <a:latin typeface="Arial Black" pitchFamily="34" charset="0"/>
                          <a:ea typeface="Times New Roman"/>
                        </a:rPr>
                        <a:t>RETRASI</a:t>
                      </a:r>
                      <a:endParaRPr lang="ro-RO" sz="1050" dirty="0">
                        <a:solidFill>
                          <a:srgbClr val="2907B9"/>
                        </a:solidFill>
                        <a:latin typeface="Arial Black" pitchFamily="34" charset="0"/>
                        <a:ea typeface="Times New Roman"/>
                      </a:endParaRPr>
                    </a:p>
                  </a:txBody>
                  <a:tcPr marL="61003" marR="610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050" b="1" dirty="0" smtClean="0">
                          <a:solidFill>
                            <a:srgbClr val="2907B9"/>
                          </a:solidFill>
                          <a:latin typeface="Arial Black" pitchFamily="34" charset="0"/>
                          <a:ea typeface="Times New Roman"/>
                        </a:rPr>
                        <a:t>PROMOVATI</a:t>
                      </a:r>
                      <a:endParaRPr lang="ro-RO" sz="1050" dirty="0">
                        <a:solidFill>
                          <a:srgbClr val="2907B9"/>
                        </a:solidFill>
                        <a:latin typeface="Arial Black" pitchFamily="34" charset="0"/>
                        <a:ea typeface="Times New Roman"/>
                      </a:endParaRPr>
                    </a:p>
                  </a:txBody>
                  <a:tcPr marL="61003" marR="610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050" b="1" dirty="0" smtClean="0">
                          <a:solidFill>
                            <a:srgbClr val="2907B9"/>
                          </a:solidFill>
                          <a:latin typeface="Arial Black" pitchFamily="34" charset="0"/>
                          <a:ea typeface="Times New Roman"/>
                        </a:rPr>
                        <a:t>RESPINSI</a:t>
                      </a:r>
                      <a:endParaRPr lang="ro-RO" sz="1050" dirty="0">
                        <a:solidFill>
                          <a:srgbClr val="2907B9"/>
                        </a:solidFill>
                        <a:latin typeface="Arial Black" pitchFamily="34" charset="0"/>
                        <a:ea typeface="Times New Roman"/>
                      </a:endParaRPr>
                    </a:p>
                  </a:txBody>
                  <a:tcPr marL="61003" marR="610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050" b="1" dirty="0" smtClean="0">
                          <a:solidFill>
                            <a:srgbClr val="2907B9"/>
                          </a:solidFill>
                          <a:latin typeface="Arial Black" pitchFamily="34" charset="0"/>
                          <a:ea typeface="Times New Roman"/>
                        </a:rPr>
                        <a:t>PROMOVABILITATE</a:t>
                      </a:r>
                      <a:endParaRPr lang="ro-RO" sz="1050" b="1" dirty="0">
                        <a:solidFill>
                          <a:srgbClr val="2907B9"/>
                        </a:solidFill>
                        <a:latin typeface="Arial Black" pitchFamily="34" charset="0"/>
                        <a:ea typeface="Times New Roman"/>
                      </a:endParaRPr>
                    </a:p>
                  </a:txBody>
                  <a:tcPr marL="61003" marR="610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48640">
                <a:tc>
                  <a:txBody>
                    <a:bodyPr/>
                    <a:lstStyle/>
                    <a:p>
                      <a:pPr algn="ctr">
                        <a:spcAft>
                          <a:spcPts val="0"/>
                        </a:spcAft>
                      </a:pPr>
                      <a:r>
                        <a:rPr lang="ro-RO" sz="1400" dirty="0">
                          <a:solidFill>
                            <a:srgbClr val="FF0000"/>
                          </a:solidFill>
                          <a:latin typeface="Arial Black" pitchFamily="34" charset="0"/>
                          <a:ea typeface="Times New Roman"/>
                          <a:cs typeface="Times New Roman"/>
                        </a:rPr>
                        <a:t>128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dirty="0">
                          <a:solidFill>
                            <a:srgbClr val="FF0000"/>
                          </a:solidFill>
                          <a:latin typeface="Arial Black" pitchFamily="34" charset="0"/>
                          <a:ea typeface="Times New Roman"/>
                          <a:cs typeface="Times New Roman"/>
                        </a:rPr>
                        <a:t>103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dirty="0">
                          <a:solidFill>
                            <a:srgbClr val="FF0000"/>
                          </a:solidFill>
                          <a:latin typeface="Arial Black" pitchFamily="34" charset="0"/>
                          <a:ea typeface="Times New Roman"/>
                          <a:cs typeface="Times New Roman"/>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dirty="0">
                          <a:solidFill>
                            <a:srgbClr val="FF0000"/>
                          </a:solidFill>
                          <a:latin typeface="Arial Black" pitchFamily="34" charset="0"/>
                          <a:ea typeface="Times New Roman"/>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dirty="0">
                          <a:solidFill>
                            <a:srgbClr val="FF0000"/>
                          </a:solidFill>
                          <a:latin typeface="Arial Black" pitchFamily="34" charset="0"/>
                          <a:ea typeface="Times New Roman"/>
                          <a:cs typeface="Times New Roman"/>
                        </a:rPr>
                        <a:t>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b="1" dirty="0">
                          <a:solidFill>
                            <a:srgbClr val="FF0000"/>
                          </a:solidFill>
                          <a:latin typeface="Arial Black" pitchFamily="34" charset="0"/>
                          <a:ea typeface="Times New Roman"/>
                          <a:cs typeface="Times New Roman"/>
                        </a:rPr>
                        <a:t>26</a:t>
                      </a:r>
                      <a:endParaRPr lang="ro-RO" sz="1400" dirty="0">
                        <a:solidFill>
                          <a:srgbClr val="FF0000"/>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dirty="0">
                          <a:solidFill>
                            <a:srgbClr val="FF0000"/>
                          </a:solidFill>
                          <a:latin typeface="Arial Black" pitchFamily="34" charset="0"/>
                          <a:ea typeface="Times New Roman"/>
                          <a:cs typeface="Times New Roman"/>
                        </a:rPr>
                        <a:t>28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kumimoji="0" lang="ro-RO" sz="1800" b="1" kern="1200" dirty="0" smtClean="0">
                          <a:solidFill>
                            <a:srgbClr val="FF0000"/>
                          </a:solidFill>
                          <a:latin typeface="Arial Black" pitchFamily="34" charset="0"/>
                          <a:ea typeface="+mn-ea"/>
                          <a:cs typeface="+mn-cs"/>
                        </a:rPr>
                        <a:t>48,15%</a:t>
                      </a:r>
                      <a:endParaRPr lang="ro-RO" sz="1400" b="1" dirty="0">
                        <a:solidFill>
                          <a:srgbClr val="FF0000"/>
                        </a:solidFill>
                        <a:latin typeface="Arial Black" pitchFamily="34" charset="0"/>
                        <a:ea typeface="Times New Roman"/>
                      </a:endParaRPr>
                    </a:p>
                  </a:txBody>
                  <a:tcPr marL="61003" marR="610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7" name="Chart 6"/>
          <p:cNvGraphicFramePr>
            <a:graphicFrameLocks/>
          </p:cNvGraphicFramePr>
          <p:nvPr>
            <p:extLst>
              <p:ext uri="{D42A27DB-BD31-4B8C-83A1-F6EECF244321}">
                <p14:modId xmlns:p14="http://schemas.microsoft.com/office/powerpoint/2010/main" val="2082271206"/>
              </p:ext>
            </p:extLst>
          </p:nvPr>
        </p:nvGraphicFramePr>
        <p:xfrm>
          <a:off x="1143000" y="2895600"/>
          <a:ext cx="6553200" cy="3276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defRPr/>
            </a:pPr>
            <a:r>
              <a:rPr lang="ro-RO" b="1" dirty="0" smtClean="0">
                <a:solidFill>
                  <a:srgbClr val="C00000"/>
                </a:solidFill>
                <a:latin typeface="Arial Black" pitchFamily="34" charset="0"/>
              </a:rPr>
              <a:t>TITULARIZARE 2016</a:t>
            </a:r>
            <a:endParaRPr lang="ro-RO" b="1" dirty="0">
              <a:solidFill>
                <a:srgbClr val="C00000"/>
              </a:solidFill>
              <a:latin typeface="Arial Black" pitchFamily="34" charset="0"/>
            </a:endParaRPr>
          </a:p>
        </p:txBody>
      </p:sp>
      <p:sp>
        <p:nvSpPr>
          <p:cNvPr id="35927" name="Rectangle 1"/>
          <p:cNvSpPr>
            <a:spLocks noChangeArrowheads="1"/>
          </p:cNvSpPr>
          <p:nvPr/>
        </p:nvSpPr>
        <p:spPr bwMode="auto">
          <a:xfrm>
            <a:off x="1" y="74712"/>
            <a:ext cx="184731" cy="307777"/>
          </a:xfrm>
          <a:prstGeom prst="rect">
            <a:avLst/>
          </a:prstGeom>
          <a:noFill/>
          <a:ln w="9525">
            <a:noFill/>
            <a:miter lim="800000"/>
            <a:headEnd/>
            <a:tailEnd/>
          </a:ln>
        </p:spPr>
        <p:txBody>
          <a:bodyPr wrap="none" anchor="ctr">
            <a:spAutoFit/>
          </a:bodyPr>
          <a:lstStyle/>
          <a:p>
            <a:pPr eaLnBrk="0" hangingPunct="0"/>
            <a:endParaRPr lang="ro-RO"/>
          </a:p>
        </p:txBody>
      </p:sp>
      <p:graphicFrame>
        <p:nvGraphicFramePr>
          <p:cNvPr id="6" name="Table 5"/>
          <p:cNvGraphicFramePr>
            <a:graphicFrameLocks noGrp="1"/>
          </p:cNvGraphicFramePr>
          <p:nvPr>
            <p:extLst>
              <p:ext uri="{D42A27DB-BD31-4B8C-83A1-F6EECF244321}">
                <p14:modId xmlns:p14="http://schemas.microsoft.com/office/powerpoint/2010/main" val="966806070"/>
              </p:ext>
            </p:extLst>
          </p:nvPr>
        </p:nvGraphicFramePr>
        <p:xfrm>
          <a:off x="381000" y="2057400"/>
          <a:ext cx="8001000" cy="2971800"/>
        </p:xfrm>
        <a:graphic>
          <a:graphicData uri="http://schemas.openxmlformats.org/drawingml/2006/table">
            <a:tbl>
              <a:tblPr/>
              <a:tblGrid>
                <a:gridCol w="932155">
                  <a:extLst>
                    <a:ext uri="{9D8B030D-6E8A-4147-A177-3AD203B41FA5}">
                      <a16:colId xmlns:a16="http://schemas.microsoft.com/office/drawing/2014/main" val="20000"/>
                    </a:ext>
                  </a:extLst>
                </a:gridCol>
                <a:gridCol w="1049045">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969796">
                  <a:extLst>
                    <a:ext uri="{9D8B030D-6E8A-4147-A177-3AD203B41FA5}">
                      <a16:colId xmlns:a16="http://schemas.microsoft.com/office/drawing/2014/main" val="20004"/>
                    </a:ext>
                  </a:extLst>
                </a:gridCol>
                <a:gridCol w="887858">
                  <a:extLst>
                    <a:ext uri="{9D8B030D-6E8A-4147-A177-3AD203B41FA5}">
                      <a16:colId xmlns:a16="http://schemas.microsoft.com/office/drawing/2014/main" val="20005"/>
                    </a:ext>
                  </a:extLst>
                </a:gridCol>
                <a:gridCol w="885546">
                  <a:extLst>
                    <a:ext uri="{9D8B030D-6E8A-4147-A177-3AD203B41FA5}">
                      <a16:colId xmlns:a16="http://schemas.microsoft.com/office/drawing/2014/main" val="20006"/>
                    </a:ext>
                  </a:extLst>
                </a:gridCol>
                <a:gridCol w="914400">
                  <a:extLst>
                    <a:ext uri="{9D8B030D-6E8A-4147-A177-3AD203B41FA5}">
                      <a16:colId xmlns:a16="http://schemas.microsoft.com/office/drawing/2014/main" val="20007"/>
                    </a:ext>
                  </a:extLst>
                </a:gridCol>
                <a:gridCol w="685800">
                  <a:extLst>
                    <a:ext uri="{9D8B030D-6E8A-4147-A177-3AD203B41FA5}">
                      <a16:colId xmlns:a16="http://schemas.microsoft.com/office/drawing/2014/main" val="20008"/>
                    </a:ext>
                  </a:extLst>
                </a:gridCol>
              </a:tblGrid>
              <a:tr h="1377401">
                <a:tc>
                  <a:txBody>
                    <a:bodyPr/>
                    <a:lstStyle/>
                    <a:p>
                      <a:pPr algn="ctr">
                        <a:spcAft>
                          <a:spcPts val="0"/>
                        </a:spcAft>
                      </a:pPr>
                      <a:r>
                        <a:rPr lang="ro-RO" sz="1200" b="1" dirty="0">
                          <a:solidFill>
                            <a:srgbClr val="FF0000"/>
                          </a:solidFill>
                          <a:latin typeface="Arial Black" pitchFamily="34" charset="0"/>
                          <a:ea typeface="Times New Roman"/>
                        </a:rPr>
                        <a:t>INSCRISI INITIAL </a:t>
                      </a:r>
                      <a:endParaRPr lang="ro-RO" sz="1200" dirty="0">
                        <a:solidFill>
                          <a:srgbClr val="FF0000"/>
                        </a:solidFill>
                        <a:latin typeface="Arial Black" pitchFamily="34" charset="0"/>
                        <a:ea typeface="Times New Roman"/>
                      </a:endParaRPr>
                    </a:p>
                  </a:txBody>
                  <a:tcPr marL="61011" marR="610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200" b="1" dirty="0" smtClean="0">
                          <a:solidFill>
                            <a:srgbClr val="FF0000"/>
                          </a:solidFill>
                          <a:latin typeface="Arial Black" pitchFamily="34" charset="0"/>
                          <a:ea typeface="Times New Roman"/>
                        </a:rPr>
                        <a:t>PREZENȚI</a:t>
                      </a:r>
                    </a:p>
                    <a:p>
                      <a:pPr algn="ctr">
                        <a:spcAft>
                          <a:spcPts val="0"/>
                        </a:spcAft>
                      </a:pPr>
                      <a:r>
                        <a:rPr lang="ro-RO" sz="1200" b="1" dirty="0" smtClean="0">
                          <a:solidFill>
                            <a:srgbClr val="FF0000"/>
                          </a:solidFill>
                          <a:latin typeface="Arial Black" pitchFamily="34" charset="0"/>
                          <a:ea typeface="Times New Roman"/>
                        </a:rPr>
                        <a:t>CONCURS</a:t>
                      </a:r>
                      <a:endParaRPr lang="ro-RO" sz="1200" dirty="0">
                        <a:solidFill>
                          <a:srgbClr val="FF0000"/>
                        </a:solidFill>
                        <a:latin typeface="Arial Black" pitchFamily="34" charset="0"/>
                        <a:ea typeface="Times New Roman"/>
                      </a:endParaRPr>
                    </a:p>
                  </a:txBody>
                  <a:tcPr marL="61011" marR="610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200" b="1" dirty="0">
                          <a:solidFill>
                            <a:srgbClr val="FF0000"/>
                          </a:solidFill>
                          <a:latin typeface="Arial Black" pitchFamily="34" charset="0"/>
                          <a:ea typeface="Times New Roman"/>
                        </a:rPr>
                        <a:t>ABS</a:t>
                      </a:r>
                      <a:endParaRPr lang="ro-RO" sz="1200" dirty="0">
                        <a:solidFill>
                          <a:srgbClr val="FF0000"/>
                        </a:solidFill>
                        <a:latin typeface="Arial Black" pitchFamily="34" charset="0"/>
                        <a:ea typeface="Times New Roman"/>
                      </a:endParaRPr>
                    </a:p>
                  </a:txBody>
                  <a:tcPr marL="61011" marR="610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200" b="1" dirty="0" smtClean="0">
                          <a:solidFill>
                            <a:srgbClr val="FF0000"/>
                          </a:solidFill>
                          <a:latin typeface="Arial Black" pitchFamily="34" charset="0"/>
                          <a:ea typeface="Times New Roman"/>
                        </a:rPr>
                        <a:t>ELIMINATI</a:t>
                      </a:r>
                      <a:endParaRPr lang="ro-RO" sz="1200" dirty="0">
                        <a:solidFill>
                          <a:srgbClr val="FF0000"/>
                        </a:solidFill>
                        <a:latin typeface="Arial Black" pitchFamily="34" charset="0"/>
                        <a:ea typeface="Times New Roman"/>
                      </a:endParaRPr>
                    </a:p>
                  </a:txBody>
                  <a:tcPr marL="61011" marR="610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200" b="1" dirty="0">
                          <a:solidFill>
                            <a:srgbClr val="FF0000"/>
                          </a:solidFill>
                          <a:latin typeface="Arial Black" pitchFamily="34" charset="0"/>
                          <a:ea typeface="Times New Roman"/>
                        </a:rPr>
                        <a:t>RETRASI</a:t>
                      </a:r>
                      <a:endParaRPr lang="ro-RO" sz="1200" dirty="0">
                        <a:solidFill>
                          <a:srgbClr val="FF0000"/>
                        </a:solidFill>
                        <a:latin typeface="Arial Black" pitchFamily="34" charset="0"/>
                        <a:ea typeface="Times New Roman"/>
                      </a:endParaRPr>
                    </a:p>
                  </a:txBody>
                  <a:tcPr marL="61011" marR="610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200" b="1" dirty="0">
                          <a:solidFill>
                            <a:srgbClr val="FF0000"/>
                          </a:solidFill>
                          <a:latin typeface="Arial Black" pitchFamily="34" charset="0"/>
                          <a:ea typeface="Times New Roman"/>
                        </a:rPr>
                        <a:t>NUMAR LUCRARI</a:t>
                      </a:r>
                      <a:endParaRPr lang="ro-RO" sz="1200" dirty="0">
                        <a:solidFill>
                          <a:srgbClr val="FF0000"/>
                        </a:solidFill>
                        <a:latin typeface="Arial Black" pitchFamily="34" charset="0"/>
                        <a:ea typeface="Times New Roman"/>
                      </a:endParaRPr>
                    </a:p>
                  </a:txBody>
                  <a:tcPr marL="61011" marR="610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b="1" dirty="0">
                          <a:solidFill>
                            <a:srgbClr val="FF0000"/>
                          </a:solidFill>
                          <a:latin typeface="Arial Black" pitchFamily="34" charset="0"/>
                          <a:ea typeface="Times New Roman"/>
                        </a:rPr>
                        <a:t>NOTE &gt;=5</a:t>
                      </a:r>
                      <a:endParaRPr lang="ro-RO" sz="1400" dirty="0">
                        <a:solidFill>
                          <a:srgbClr val="FF0000"/>
                        </a:solidFill>
                        <a:latin typeface="Arial Black" pitchFamily="34" charset="0"/>
                        <a:ea typeface="Times New Roman"/>
                      </a:endParaRPr>
                    </a:p>
                  </a:txBody>
                  <a:tcPr marL="61011" marR="610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b="1" dirty="0">
                          <a:solidFill>
                            <a:srgbClr val="FF0000"/>
                          </a:solidFill>
                          <a:latin typeface="Arial Black" pitchFamily="34" charset="0"/>
                          <a:ea typeface="Times New Roman"/>
                        </a:rPr>
                        <a:t>NOTE &gt;=7</a:t>
                      </a:r>
                      <a:endParaRPr lang="ro-RO" sz="1400" dirty="0">
                        <a:solidFill>
                          <a:srgbClr val="FF0000"/>
                        </a:solidFill>
                        <a:latin typeface="Arial Black" pitchFamily="34" charset="0"/>
                        <a:ea typeface="Times New Roman"/>
                      </a:endParaRPr>
                    </a:p>
                  </a:txBody>
                  <a:tcPr marL="61011" marR="610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b="1" dirty="0" smtClean="0">
                          <a:solidFill>
                            <a:srgbClr val="FF0000"/>
                          </a:solidFill>
                          <a:latin typeface="Arial Black" pitchFamily="34" charset="0"/>
                          <a:ea typeface="Times New Roman"/>
                        </a:rPr>
                        <a:t>NOTE &lt;</a:t>
                      </a:r>
                      <a:r>
                        <a:rPr lang="ro-RO" sz="1400" b="1" dirty="0">
                          <a:solidFill>
                            <a:srgbClr val="FF0000"/>
                          </a:solidFill>
                          <a:latin typeface="Arial Black" pitchFamily="34" charset="0"/>
                          <a:ea typeface="Times New Roman"/>
                        </a:rPr>
                        <a:t>5</a:t>
                      </a:r>
                      <a:endParaRPr lang="ro-RO" sz="1400" dirty="0">
                        <a:solidFill>
                          <a:srgbClr val="FF0000"/>
                        </a:solidFill>
                        <a:latin typeface="Arial Black" pitchFamily="34" charset="0"/>
                        <a:ea typeface="Times New Roman"/>
                      </a:endParaRPr>
                    </a:p>
                  </a:txBody>
                  <a:tcPr marL="61011" marR="610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825857">
                <a:tc>
                  <a:txBody>
                    <a:bodyPr/>
                    <a:lstStyle/>
                    <a:p>
                      <a:pPr algn="ctr">
                        <a:spcAft>
                          <a:spcPts val="0"/>
                        </a:spcAft>
                      </a:pPr>
                      <a:r>
                        <a:rPr lang="ro-RO" sz="1400" b="1" dirty="0">
                          <a:solidFill>
                            <a:srgbClr val="2907B9"/>
                          </a:solidFill>
                          <a:latin typeface="Arial Black" pitchFamily="34" charset="0"/>
                          <a:ea typeface="Times New Roman"/>
                          <a:cs typeface="Times New Roman"/>
                        </a:rPr>
                        <a:t>452</a:t>
                      </a:r>
                      <a:endParaRPr lang="ro-RO" sz="1400" dirty="0">
                        <a:solidFill>
                          <a:srgbClr val="2907B9"/>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b="1" dirty="0">
                          <a:solidFill>
                            <a:srgbClr val="2907B9"/>
                          </a:solidFill>
                          <a:latin typeface="Arial Black" pitchFamily="34" charset="0"/>
                          <a:ea typeface="Times New Roman"/>
                          <a:cs typeface="Times New Roman"/>
                        </a:rPr>
                        <a:t>445</a:t>
                      </a:r>
                      <a:endParaRPr lang="ro-RO" sz="1400" dirty="0">
                        <a:solidFill>
                          <a:srgbClr val="2907B9"/>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b="1" dirty="0">
                          <a:solidFill>
                            <a:srgbClr val="2907B9"/>
                          </a:solidFill>
                          <a:latin typeface="Arial Black" pitchFamily="34" charset="0"/>
                          <a:ea typeface="Times New Roman"/>
                          <a:cs typeface="Times New Roman"/>
                        </a:rPr>
                        <a:t>96</a:t>
                      </a:r>
                      <a:endParaRPr lang="ro-RO" sz="1400" dirty="0">
                        <a:solidFill>
                          <a:srgbClr val="2907B9"/>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b="1" dirty="0">
                          <a:solidFill>
                            <a:srgbClr val="2907B9"/>
                          </a:solidFill>
                          <a:latin typeface="Arial Black" pitchFamily="34" charset="0"/>
                          <a:ea typeface="Times New Roman"/>
                          <a:cs typeface="Times New Roman"/>
                        </a:rPr>
                        <a:t>0</a:t>
                      </a:r>
                      <a:endParaRPr lang="ro-RO" sz="1400" dirty="0">
                        <a:solidFill>
                          <a:srgbClr val="2907B9"/>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o-RO" sz="1400" b="1" dirty="0">
                          <a:solidFill>
                            <a:srgbClr val="2907B9"/>
                          </a:solidFill>
                          <a:latin typeface="Arial Black" pitchFamily="34" charset="0"/>
                          <a:ea typeface="Times New Roman"/>
                          <a:cs typeface="Times New Roman"/>
                        </a:rPr>
                        <a:t>93</a:t>
                      </a:r>
                      <a:endParaRPr lang="ro-RO" sz="1400" dirty="0">
                        <a:solidFill>
                          <a:srgbClr val="2907B9"/>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o-RO" sz="1400" b="1" dirty="0">
                          <a:solidFill>
                            <a:srgbClr val="2907B9"/>
                          </a:solidFill>
                          <a:latin typeface="Arial Black" pitchFamily="34" charset="0"/>
                          <a:ea typeface="Times New Roman"/>
                          <a:cs typeface="Times New Roman"/>
                        </a:rPr>
                        <a:t>256</a:t>
                      </a:r>
                      <a:endParaRPr lang="ro-RO" sz="1400" dirty="0">
                        <a:solidFill>
                          <a:srgbClr val="2907B9"/>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o-RO" sz="1400" b="1" dirty="0">
                          <a:solidFill>
                            <a:srgbClr val="2907B9"/>
                          </a:solidFill>
                          <a:latin typeface="Arial Black" pitchFamily="34" charset="0"/>
                          <a:ea typeface="Times New Roman"/>
                          <a:cs typeface="Times New Roman"/>
                        </a:rPr>
                        <a:t>2</a:t>
                      </a:r>
                      <a:endParaRPr lang="ro-RO" sz="1400" dirty="0">
                        <a:solidFill>
                          <a:srgbClr val="2907B9"/>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o-RO" sz="1400" b="1" dirty="0">
                          <a:solidFill>
                            <a:srgbClr val="2907B9"/>
                          </a:solidFill>
                          <a:latin typeface="Arial Black" pitchFamily="34" charset="0"/>
                          <a:ea typeface="Times New Roman"/>
                          <a:cs typeface="Times New Roman"/>
                        </a:rPr>
                        <a:t>254</a:t>
                      </a:r>
                      <a:endParaRPr lang="ro-RO" sz="1400" dirty="0">
                        <a:solidFill>
                          <a:srgbClr val="2907B9"/>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o-RO" sz="1400" b="1" dirty="0">
                          <a:solidFill>
                            <a:srgbClr val="2907B9"/>
                          </a:solidFill>
                          <a:latin typeface="Arial Black" pitchFamily="34" charset="0"/>
                          <a:ea typeface="Times New Roman"/>
                          <a:cs typeface="Times New Roman"/>
                        </a:rPr>
                        <a:t>181</a:t>
                      </a:r>
                      <a:endParaRPr lang="ro-RO" sz="1400" dirty="0">
                        <a:solidFill>
                          <a:srgbClr val="2907B9"/>
                        </a:solidFill>
                        <a:latin typeface="Arial Black"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68542">
                <a:tc>
                  <a:txBody>
                    <a:bodyPr/>
                    <a:lstStyle/>
                    <a:p>
                      <a:pPr algn="ctr"/>
                      <a:endParaRPr lang="ro-RO" sz="900" dirty="0">
                        <a:solidFill>
                          <a:schemeClr val="tx1"/>
                        </a:solidFill>
                        <a:latin typeface="Times New Roman"/>
                      </a:endParaRPr>
                    </a:p>
                  </a:txBody>
                  <a:tcPr marL="61011" marR="6101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endParaRPr lang="ro-RO" sz="900" dirty="0">
                        <a:solidFill>
                          <a:schemeClr val="tx1"/>
                        </a:solidFill>
                        <a:latin typeface="Times New Roman"/>
                      </a:endParaRPr>
                    </a:p>
                  </a:txBody>
                  <a:tcPr marL="61011" marR="6101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endParaRPr lang="ro-RO" sz="900" dirty="0">
                        <a:solidFill>
                          <a:schemeClr val="tx1"/>
                        </a:solidFill>
                        <a:latin typeface="Times New Roman"/>
                      </a:endParaRPr>
                    </a:p>
                  </a:txBody>
                  <a:tcPr marL="61011" marR="61011" marT="0" marB="0" anchor="ctr">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3">
                  <a:txBody>
                    <a:bodyPr/>
                    <a:lstStyle/>
                    <a:p>
                      <a:pPr algn="ctr"/>
                      <a:r>
                        <a:rPr lang="ro-RO" sz="1800" b="1" dirty="0" smtClean="0">
                          <a:solidFill>
                            <a:srgbClr val="FF0000"/>
                          </a:solidFill>
                          <a:latin typeface="Arial Black" pitchFamily="34" charset="0"/>
                        </a:rPr>
                        <a:t>PROCENT</a:t>
                      </a:r>
                      <a:endParaRPr lang="ro-RO" sz="1800" b="1" dirty="0">
                        <a:solidFill>
                          <a:srgbClr val="FF0000"/>
                        </a:solidFill>
                        <a:latin typeface="Arial Black" pitchFamily="34" charset="0"/>
                      </a:endParaRPr>
                    </a:p>
                  </a:txBody>
                  <a:tcPr marL="61011" marR="610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o-RO" sz="900" dirty="0">
                        <a:solidFill>
                          <a:schemeClr val="tx1"/>
                        </a:solidFill>
                        <a:latin typeface="Times New Roman"/>
                      </a:endParaRPr>
                    </a:p>
                  </a:txBody>
                  <a:tcPr marL="61011" marR="61011" marT="0"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ro-RO" sz="900" dirty="0">
                        <a:solidFill>
                          <a:schemeClr val="tx1"/>
                        </a:solidFill>
                        <a:latin typeface="Times New Roman"/>
                      </a:endParaRPr>
                    </a:p>
                  </a:txBody>
                  <a:tcPr marL="61011" marR="61011"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ro-RO" sz="1400" b="1" kern="1200" dirty="0" smtClean="0">
                          <a:solidFill>
                            <a:srgbClr val="FF0000"/>
                          </a:solidFill>
                          <a:latin typeface="Arial Black" pitchFamily="34" charset="0"/>
                          <a:ea typeface="+mn-ea"/>
                          <a:cs typeface="+mn-cs"/>
                        </a:rPr>
                        <a:t>71,26%</a:t>
                      </a:r>
                      <a:endParaRPr lang="ro-RO" sz="1400" b="1" dirty="0" smtClean="0">
                        <a:solidFill>
                          <a:srgbClr val="FF0000"/>
                        </a:solidFill>
                        <a:latin typeface="Arial Black" pitchFamily="34" charset="0"/>
                        <a:ea typeface="Times New Roman"/>
                      </a:endParaRPr>
                    </a:p>
                  </a:txBody>
                  <a:tcPr marL="61011" marR="610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ro-RO" sz="1400" b="1" kern="1200" dirty="0" smtClean="0">
                          <a:solidFill>
                            <a:srgbClr val="FF0000"/>
                          </a:solidFill>
                          <a:latin typeface="Arial Black" pitchFamily="34" charset="0"/>
                          <a:ea typeface="+mn-ea"/>
                          <a:cs typeface="+mn-cs"/>
                        </a:rPr>
                        <a:t>33,46%</a:t>
                      </a:r>
                      <a:endParaRPr lang="ro-RO" sz="1400" b="1" dirty="0" smtClean="0">
                        <a:solidFill>
                          <a:srgbClr val="FF0000"/>
                        </a:solidFill>
                        <a:latin typeface="Arial Black" pitchFamily="34" charset="0"/>
                        <a:ea typeface="Times New Roman"/>
                      </a:endParaRPr>
                    </a:p>
                  </a:txBody>
                  <a:tcPr marL="61011" marR="610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o-RO" sz="900" b="1" dirty="0">
                        <a:solidFill>
                          <a:schemeClr val="tx1"/>
                        </a:solidFill>
                        <a:latin typeface="Arial Black" pitchFamily="34" charset="0"/>
                      </a:endParaRPr>
                    </a:p>
                  </a:txBody>
                  <a:tcPr marL="61011" marR="61011" marT="0" marB="0" anchor="ctr">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2"/>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103249676"/>
              </p:ext>
            </p:extLst>
          </p:nvPr>
        </p:nvGraphicFramePr>
        <p:xfrm>
          <a:off x="457200" y="1828800"/>
          <a:ext cx="746760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2"/>
          <p:cNvSpPr>
            <a:spLocks noGrp="1"/>
          </p:cNvSpPr>
          <p:nvPr>
            <p:ph type="title"/>
          </p:nvPr>
        </p:nvSpPr>
        <p:spPr/>
        <p:txBody>
          <a:bodyPr/>
          <a:lstStyle/>
          <a:p>
            <a:pPr algn="ctr">
              <a:defRPr/>
            </a:pPr>
            <a:r>
              <a:rPr lang="ro-RO" b="1" dirty="0" smtClean="0">
                <a:solidFill>
                  <a:srgbClr val="C00000"/>
                </a:solidFill>
                <a:latin typeface="Arial Black" pitchFamily="34" charset="0"/>
              </a:rPr>
              <a:t>TITULARIZARE 2016</a:t>
            </a:r>
            <a:endParaRPr lang="ro-RO" b="1" dirty="0">
              <a:solidFill>
                <a:srgbClr val="C00000"/>
              </a:solidFill>
              <a:latin typeface="Arial Black" pitchFamily="34" charset="0"/>
            </a:endParaRPr>
          </a:p>
        </p:txBody>
      </p:sp>
    </p:spTree>
    <p:extLst>
      <p:ext uri="{BB962C8B-B14F-4D97-AF65-F5344CB8AC3E}">
        <p14:creationId xmlns:p14="http://schemas.microsoft.com/office/powerpoint/2010/main" val="3592624966"/>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p:txBody>
          <a:bodyPr/>
          <a:lstStyle/>
          <a:p>
            <a:pPr algn="ctr" eaLnBrk="1" fontAlgn="auto" hangingPunct="1">
              <a:spcAft>
                <a:spcPts val="0"/>
              </a:spcAft>
              <a:defRPr/>
            </a:pPr>
            <a:r>
              <a:rPr dirty="0" smtClean="0">
                <a:solidFill>
                  <a:srgbClr val="C00000"/>
                </a:solidFill>
                <a:latin typeface="Arial Black" pitchFamily="34" charset="0"/>
              </a:rPr>
              <a:t>EFECTIVE ELEVI</a:t>
            </a:r>
          </a:p>
        </p:txBody>
      </p:sp>
      <p:graphicFrame>
        <p:nvGraphicFramePr>
          <p:cNvPr id="1011842" name="Group 130"/>
          <p:cNvGraphicFramePr>
            <a:graphicFrameLocks noGrp="1"/>
          </p:cNvGraphicFramePr>
          <p:nvPr>
            <p:ph type="tbl" idx="1"/>
            <p:extLst>
              <p:ext uri="{D42A27DB-BD31-4B8C-83A1-F6EECF244321}">
                <p14:modId xmlns:p14="http://schemas.microsoft.com/office/powerpoint/2010/main" val="2367191438"/>
              </p:ext>
            </p:extLst>
          </p:nvPr>
        </p:nvGraphicFramePr>
        <p:xfrm>
          <a:off x="457201" y="1905000"/>
          <a:ext cx="8077201" cy="3581399"/>
        </p:xfrm>
        <a:graphic>
          <a:graphicData uri="http://schemas.openxmlformats.org/drawingml/2006/table">
            <a:tbl>
              <a:tblPr/>
              <a:tblGrid>
                <a:gridCol w="834493">
                  <a:extLst>
                    <a:ext uri="{9D8B030D-6E8A-4147-A177-3AD203B41FA5}">
                      <a16:colId xmlns:a16="http://schemas.microsoft.com/office/drawing/2014/main" val="20000"/>
                    </a:ext>
                  </a:extLst>
                </a:gridCol>
                <a:gridCol w="918106">
                  <a:extLst>
                    <a:ext uri="{9D8B030D-6E8A-4147-A177-3AD203B41FA5}">
                      <a16:colId xmlns:a16="http://schemas.microsoft.com/office/drawing/2014/main" val="20001"/>
                    </a:ext>
                  </a:extLst>
                </a:gridCol>
                <a:gridCol w="941575">
                  <a:extLst>
                    <a:ext uri="{9D8B030D-6E8A-4147-A177-3AD203B41FA5}">
                      <a16:colId xmlns:a16="http://schemas.microsoft.com/office/drawing/2014/main" val="20002"/>
                    </a:ext>
                  </a:extLst>
                </a:gridCol>
                <a:gridCol w="984441">
                  <a:extLst>
                    <a:ext uri="{9D8B030D-6E8A-4147-A177-3AD203B41FA5}">
                      <a16:colId xmlns:a16="http://schemas.microsoft.com/office/drawing/2014/main" val="20003"/>
                    </a:ext>
                  </a:extLst>
                </a:gridCol>
                <a:gridCol w="795376">
                  <a:extLst>
                    <a:ext uri="{9D8B030D-6E8A-4147-A177-3AD203B41FA5}">
                      <a16:colId xmlns:a16="http://schemas.microsoft.com/office/drawing/2014/main" val="20004"/>
                    </a:ext>
                  </a:extLst>
                </a:gridCol>
                <a:gridCol w="909681">
                  <a:extLst>
                    <a:ext uri="{9D8B030D-6E8A-4147-A177-3AD203B41FA5}">
                      <a16:colId xmlns:a16="http://schemas.microsoft.com/office/drawing/2014/main" val="20005"/>
                    </a:ext>
                  </a:extLst>
                </a:gridCol>
                <a:gridCol w="897843">
                  <a:extLst>
                    <a:ext uri="{9D8B030D-6E8A-4147-A177-3AD203B41FA5}">
                      <a16:colId xmlns:a16="http://schemas.microsoft.com/office/drawing/2014/main" val="20006"/>
                    </a:ext>
                  </a:extLst>
                </a:gridCol>
                <a:gridCol w="1033684">
                  <a:extLst>
                    <a:ext uri="{9D8B030D-6E8A-4147-A177-3AD203B41FA5}">
                      <a16:colId xmlns:a16="http://schemas.microsoft.com/office/drawing/2014/main" val="20007"/>
                    </a:ext>
                  </a:extLst>
                </a:gridCol>
                <a:gridCol w="762002">
                  <a:extLst>
                    <a:ext uri="{9D8B030D-6E8A-4147-A177-3AD203B41FA5}">
                      <a16:colId xmlns:a16="http://schemas.microsoft.com/office/drawing/2014/main" val="20008"/>
                    </a:ext>
                  </a:extLst>
                </a:gridCol>
              </a:tblGrid>
              <a:tr h="2369319">
                <a:tc>
                  <a:txBody>
                    <a:bodyPr/>
                    <a:lstStyle/>
                    <a:p>
                      <a:pPr algn="ctr">
                        <a:lnSpc>
                          <a:spcPct val="150000"/>
                        </a:lnSpc>
                        <a:spcAft>
                          <a:spcPts val="0"/>
                        </a:spcAft>
                      </a:pPr>
                      <a:r>
                        <a:rPr lang="ro-RO" sz="1400" b="1" dirty="0" smtClean="0">
                          <a:solidFill>
                            <a:srgbClr val="2907B9"/>
                          </a:solidFill>
                          <a:latin typeface="Arial Black" pitchFamily="34" charset="0"/>
                          <a:ea typeface="Times New Roman"/>
                          <a:cs typeface="Times New Roman"/>
                        </a:rPr>
                        <a:t>NR. TOTAL</a:t>
                      </a:r>
                    </a:p>
                    <a:p>
                      <a:pPr algn="ctr">
                        <a:lnSpc>
                          <a:spcPct val="150000"/>
                        </a:lnSpc>
                        <a:spcAft>
                          <a:spcPts val="0"/>
                        </a:spcAft>
                      </a:pPr>
                      <a:r>
                        <a:rPr lang="ro-RO" sz="1400" b="1" dirty="0" smtClean="0">
                          <a:solidFill>
                            <a:srgbClr val="2907B9"/>
                          </a:solidFill>
                          <a:latin typeface="Arial Black" pitchFamily="34" charset="0"/>
                          <a:ea typeface="Times New Roman"/>
                          <a:cs typeface="Times New Roman"/>
                        </a:rPr>
                        <a:t> ELEVI</a:t>
                      </a:r>
                      <a:endParaRPr lang="ro-RO" sz="1400" b="1" dirty="0">
                        <a:solidFill>
                          <a:srgbClr val="2907B9"/>
                        </a:solidFill>
                        <a:latin typeface="Arial Black" pitchFamily="34" charset="0"/>
                        <a:ea typeface="Times New Roman"/>
                        <a:cs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ct val="150000"/>
                        </a:lnSpc>
                        <a:spcAft>
                          <a:spcPts val="0"/>
                        </a:spcAft>
                      </a:pPr>
                      <a:r>
                        <a:rPr lang="ro-RO" sz="1400" b="1" dirty="0" smtClean="0">
                          <a:solidFill>
                            <a:srgbClr val="2907B9"/>
                          </a:solidFill>
                          <a:latin typeface="Arial Black" pitchFamily="34" charset="0"/>
                          <a:ea typeface="Times New Roman"/>
                          <a:cs typeface="Times New Roman"/>
                        </a:rPr>
                        <a:t>NR. TOTAL </a:t>
                      </a:r>
                    </a:p>
                    <a:p>
                      <a:pPr algn="ctr">
                        <a:lnSpc>
                          <a:spcPct val="150000"/>
                        </a:lnSpc>
                        <a:spcAft>
                          <a:spcPts val="0"/>
                        </a:spcAft>
                      </a:pPr>
                      <a:r>
                        <a:rPr lang="ro-RO" sz="1400" b="1" dirty="0" smtClean="0">
                          <a:solidFill>
                            <a:srgbClr val="2907B9"/>
                          </a:solidFill>
                          <a:latin typeface="Arial Black" pitchFamily="34" charset="0"/>
                          <a:ea typeface="Times New Roman"/>
                          <a:cs typeface="Times New Roman"/>
                        </a:rPr>
                        <a:t>PREŞCOLARI</a:t>
                      </a:r>
                      <a:endParaRPr lang="ro-RO" sz="1400" b="1" dirty="0">
                        <a:solidFill>
                          <a:srgbClr val="2907B9"/>
                        </a:solidFill>
                        <a:latin typeface="Arial Black" pitchFamily="34" charset="0"/>
                        <a:ea typeface="Times New Roman"/>
                        <a:cs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ct val="150000"/>
                        </a:lnSpc>
                        <a:spcAft>
                          <a:spcPts val="0"/>
                        </a:spcAft>
                      </a:pPr>
                      <a:r>
                        <a:rPr lang="ro-RO" sz="1400" b="1" dirty="0" smtClean="0">
                          <a:solidFill>
                            <a:srgbClr val="2907B9"/>
                          </a:solidFill>
                          <a:latin typeface="Arial Black" pitchFamily="34" charset="0"/>
                          <a:ea typeface="Times New Roman"/>
                          <a:cs typeface="Times New Roman"/>
                        </a:rPr>
                        <a:t>NR. ELEVI </a:t>
                      </a:r>
                    </a:p>
                    <a:p>
                      <a:pPr algn="ctr">
                        <a:lnSpc>
                          <a:spcPct val="150000"/>
                        </a:lnSpc>
                        <a:spcAft>
                          <a:spcPts val="0"/>
                        </a:spcAft>
                      </a:pPr>
                      <a:r>
                        <a:rPr lang="ro-RO" sz="1400" b="1" dirty="0" smtClean="0">
                          <a:solidFill>
                            <a:srgbClr val="2907B9"/>
                          </a:solidFill>
                          <a:latin typeface="Arial Black" pitchFamily="34" charset="0"/>
                          <a:ea typeface="Times New Roman"/>
                          <a:cs typeface="Times New Roman"/>
                        </a:rPr>
                        <a:t>ÎNV. PRIMAR</a:t>
                      </a:r>
                      <a:endParaRPr lang="ro-RO" sz="1400" b="1" dirty="0">
                        <a:solidFill>
                          <a:srgbClr val="2907B9"/>
                        </a:solidFill>
                        <a:latin typeface="Arial Black" pitchFamily="34" charset="0"/>
                        <a:ea typeface="Times New Roman"/>
                        <a:cs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ct val="150000"/>
                        </a:lnSpc>
                        <a:spcAft>
                          <a:spcPts val="0"/>
                        </a:spcAft>
                      </a:pPr>
                      <a:r>
                        <a:rPr lang="ro-RO" sz="1400" b="1" dirty="0" smtClean="0">
                          <a:solidFill>
                            <a:srgbClr val="2907B9"/>
                          </a:solidFill>
                          <a:latin typeface="Arial Black" pitchFamily="34" charset="0"/>
                          <a:ea typeface="Times New Roman"/>
                          <a:cs typeface="Times New Roman"/>
                        </a:rPr>
                        <a:t>NR. ELEVI</a:t>
                      </a:r>
                    </a:p>
                    <a:p>
                      <a:pPr algn="ctr">
                        <a:lnSpc>
                          <a:spcPct val="150000"/>
                        </a:lnSpc>
                        <a:spcAft>
                          <a:spcPts val="0"/>
                        </a:spcAft>
                      </a:pPr>
                      <a:r>
                        <a:rPr lang="ro-RO" sz="1400" b="1" dirty="0" smtClean="0">
                          <a:solidFill>
                            <a:srgbClr val="2907B9"/>
                          </a:solidFill>
                          <a:latin typeface="Arial Black" pitchFamily="34" charset="0"/>
                          <a:ea typeface="Times New Roman"/>
                          <a:cs typeface="Times New Roman"/>
                        </a:rPr>
                        <a:t> ÎNV. GIMNAZIAL</a:t>
                      </a:r>
                      <a:endParaRPr lang="ro-RO" sz="1400" b="1" dirty="0">
                        <a:solidFill>
                          <a:srgbClr val="2907B9"/>
                        </a:solidFill>
                        <a:latin typeface="Arial Black" pitchFamily="34" charset="0"/>
                        <a:ea typeface="Times New Roman"/>
                        <a:cs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ct val="150000"/>
                        </a:lnSpc>
                        <a:spcAft>
                          <a:spcPts val="0"/>
                        </a:spcAft>
                      </a:pPr>
                      <a:r>
                        <a:rPr lang="ro-RO" sz="1400" b="1" dirty="0" smtClean="0">
                          <a:solidFill>
                            <a:srgbClr val="2907B9"/>
                          </a:solidFill>
                          <a:latin typeface="Arial Black" pitchFamily="34" charset="0"/>
                          <a:ea typeface="Times New Roman"/>
                          <a:cs typeface="Times New Roman"/>
                        </a:rPr>
                        <a:t>NR. ELEVI </a:t>
                      </a:r>
                    </a:p>
                    <a:p>
                      <a:pPr algn="ctr">
                        <a:lnSpc>
                          <a:spcPct val="150000"/>
                        </a:lnSpc>
                        <a:spcAft>
                          <a:spcPts val="0"/>
                        </a:spcAft>
                      </a:pPr>
                      <a:r>
                        <a:rPr lang="ro-RO" sz="1400" b="1" dirty="0" smtClean="0">
                          <a:solidFill>
                            <a:srgbClr val="2907B9"/>
                          </a:solidFill>
                          <a:latin typeface="Arial Black" pitchFamily="34" charset="0"/>
                          <a:ea typeface="Times New Roman"/>
                          <a:cs typeface="Times New Roman"/>
                        </a:rPr>
                        <a:t>ÎNV. LICEAL</a:t>
                      </a:r>
                      <a:endParaRPr lang="ro-RO" sz="1400" b="1" dirty="0">
                        <a:solidFill>
                          <a:srgbClr val="2907B9"/>
                        </a:solidFill>
                        <a:latin typeface="Arial Black" pitchFamily="34" charset="0"/>
                        <a:ea typeface="Times New Roman"/>
                        <a:cs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ct val="150000"/>
                        </a:lnSpc>
                        <a:spcAft>
                          <a:spcPts val="0"/>
                        </a:spcAft>
                      </a:pPr>
                      <a:r>
                        <a:rPr lang="ro-RO" sz="1400" b="1" dirty="0" smtClean="0">
                          <a:solidFill>
                            <a:srgbClr val="2907B9"/>
                          </a:solidFill>
                          <a:latin typeface="Arial Black" pitchFamily="34" charset="0"/>
                          <a:ea typeface="Times New Roman"/>
                          <a:cs typeface="Times New Roman"/>
                        </a:rPr>
                        <a:t>NR. ELEVI </a:t>
                      </a:r>
                    </a:p>
                    <a:p>
                      <a:pPr algn="ctr">
                        <a:lnSpc>
                          <a:spcPct val="150000"/>
                        </a:lnSpc>
                        <a:spcAft>
                          <a:spcPts val="0"/>
                        </a:spcAft>
                      </a:pPr>
                      <a:r>
                        <a:rPr lang="ro-RO" sz="1400" b="1" dirty="0" smtClean="0">
                          <a:solidFill>
                            <a:srgbClr val="2907B9"/>
                          </a:solidFill>
                          <a:latin typeface="Arial Black" pitchFamily="34" charset="0"/>
                          <a:ea typeface="Times New Roman"/>
                          <a:cs typeface="Times New Roman"/>
                        </a:rPr>
                        <a:t>ÎNV. PROFESIONAL</a:t>
                      </a:r>
                      <a:endParaRPr lang="ro-RO" sz="1400" b="1" dirty="0">
                        <a:solidFill>
                          <a:srgbClr val="2907B9"/>
                        </a:solidFill>
                        <a:latin typeface="Arial Black" pitchFamily="34" charset="0"/>
                        <a:ea typeface="Times New Roman"/>
                        <a:cs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ct val="150000"/>
                        </a:lnSpc>
                        <a:spcAft>
                          <a:spcPts val="0"/>
                        </a:spcAft>
                      </a:pPr>
                      <a:r>
                        <a:rPr lang="ro-RO" sz="1400" b="1" dirty="0" smtClean="0">
                          <a:solidFill>
                            <a:srgbClr val="2907B9"/>
                          </a:solidFill>
                          <a:latin typeface="Arial Black" pitchFamily="34" charset="0"/>
                          <a:ea typeface="Times New Roman"/>
                          <a:cs typeface="Times New Roman"/>
                        </a:rPr>
                        <a:t>NR. ELEVI</a:t>
                      </a:r>
                    </a:p>
                    <a:p>
                      <a:pPr algn="ctr">
                        <a:lnSpc>
                          <a:spcPct val="150000"/>
                        </a:lnSpc>
                        <a:spcAft>
                          <a:spcPts val="0"/>
                        </a:spcAft>
                      </a:pPr>
                      <a:r>
                        <a:rPr lang="ro-RO" sz="1400" b="1" dirty="0" smtClean="0">
                          <a:solidFill>
                            <a:srgbClr val="2907B9"/>
                          </a:solidFill>
                          <a:latin typeface="Arial Black" pitchFamily="34" charset="0"/>
                          <a:ea typeface="Times New Roman"/>
                          <a:cs typeface="Times New Roman"/>
                        </a:rPr>
                        <a:t> ÎNV. SPECIAL</a:t>
                      </a:r>
                      <a:endParaRPr lang="ro-RO" sz="1400" b="1" dirty="0">
                        <a:solidFill>
                          <a:srgbClr val="2907B9"/>
                        </a:solidFill>
                        <a:latin typeface="Arial Black" pitchFamily="34" charset="0"/>
                        <a:ea typeface="Times New Roman"/>
                        <a:cs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ct val="150000"/>
                        </a:lnSpc>
                        <a:spcAft>
                          <a:spcPts val="0"/>
                        </a:spcAft>
                      </a:pPr>
                      <a:r>
                        <a:rPr lang="ro-RO" sz="1400" b="1" dirty="0" smtClean="0">
                          <a:solidFill>
                            <a:srgbClr val="2907B9"/>
                          </a:solidFill>
                          <a:latin typeface="Arial Black" pitchFamily="34" charset="0"/>
                          <a:ea typeface="Times New Roman"/>
                          <a:cs typeface="Times New Roman"/>
                        </a:rPr>
                        <a:t>NR. ELEVI</a:t>
                      </a:r>
                    </a:p>
                    <a:p>
                      <a:pPr algn="ctr">
                        <a:lnSpc>
                          <a:spcPct val="150000"/>
                        </a:lnSpc>
                        <a:spcAft>
                          <a:spcPts val="0"/>
                        </a:spcAft>
                      </a:pPr>
                      <a:r>
                        <a:rPr lang="ro-RO" sz="1400" b="1" dirty="0" smtClean="0">
                          <a:solidFill>
                            <a:srgbClr val="2907B9"/>
                          </a:solidFill>
                          <a:latin typeface="Arial Black" pitchFamily="34" charset="0"/>
                          <a:ea typeface="Times New Roman"/>
                          <a:cs typeface="Times New Roman"/>
                        </a:rPr>
                        <a:t> ÎNV. POSTLICEAL</a:t>
                      </a:r>
                      <a:endParaRPr lang="ro-RO" sz="1400" b="1" dirty="0">
                        <a:solidFill>
                          <a:srgbClr val="2907B9"/>
                        </a:solidFill>
                        <a:latin typeface="Arial Black" pitchFamily="34" charset="0"/>
                        <a:ea typeface="Times New Roman"/>
                        <a:cs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ct val="150000"/>
                        </a:lnSpc>
                        <a:spcAft>
                          <a:spcPts val="0"/>
                        </a:spcAft>
                      </a:pPr>
                      <a:r>
                        <a:rPr lang="ro-RO" sz="1400" b="1" dirty="0" smtClean="0">
                          <a:solidFill>
                            <a:srgbClr val="2907B9"/>
                          </a:solidFill>
                          <a:latin typeface="Arial Black" pitchFamily="34" charset="0"/>
                          <a:ea typeface="Times New Roman"/>
                          <a:cs typeface="Times New Roman"/>
                        </a:rPr>
                        <a:t>NR. ELEVI </a:t>
                      </a:r>
                    </a:p>
                    <a:p>
                      <a:pPr algn="ctr">
                        <a:lnSpc>
                          <a:spcPct val="150000"/>
                        </a:lnSpc>
                        <a:spcAft>
                          <a:spcPts val="0"/>
                        </a:spcAft>
                      </a:pPr>
                      <a:r>
                        <a:rPr lang="ro-RO" sz="1400" b="1" dirty="0" smtClean="0">
                          <a:solidFill>
                            <a:srgbClr val="2907B9"/>
                          </a:solidFill>
                          <a:latin typeface="Arial Black" pitchFamily="34" charset="0"/>
                          <a:ea typeface="Times New Roman"/>
                          <a:cs typeface="Times New Roman"/>
                        </a:rPr>
                        <a:t>ÎNV. PARTICULAR</a:t>
                      </a:r>
                      <a:endParaRPr lang="ro-RO" sz="1400" b="1" dirty="0">
                        <a:solidFill>
                          <a:srgbClr val="2907B9"/>
                        </a:solidFill>
                        <a:latin typeface="Arial Black" pitchFamily="34" charset="0"/>
                        <a:ea typeface="Times New Roman"/>
                        <a:cs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12080">
                <a:tc>
                  <a:txBody>
                    <a:bodyPr/>
                    <a:lstStyle/>
                    <a:p>
                      <a:pPr algn="ctr">
                        <a:spcAft>
                          <a:spcPts val="0"/>
                        </a:spcAft>
                      </a:pPr>
                      <a:r>
                        <a:rPr lang="ro-RO" sz="1600" b="1" dirty="0">
                          <a:solidFill>
                            <a:srgbClr val="FF0066"/>
                          </a:solidFill>
                          <a:latin typeface="Arial Black" pitchFamily="34" charset="0"/>
                          <a:ea typeface="Times New Roman"/>
                          <a:cs typeface="Times New Roman"/>
                        </a:rPr>
                        <a:t>39429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600" b="1" dirty="0">
                          <a:solidFill>
                            <a:srgbClr val="FF0066"/>
                          </a:solidFill>
                          <a:latin typeface="Arial Black" pitchFamily="34" charset="0"/>
                          <a:ea typeface="Times New Roman"/>
                          <a:cs typeface="Times New Roman"/>
                        </a:rPr>
                        <a:t>6167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600" b="1" dirty="0">
                          <a:solidFill>
                            <a:srgbClr val="FF0066"/>
                          </a:solidFill>
                          <a:latin typeface="Arial Black" pitchFamily="34" charset="0"/>
                          <a:ea typeface="Times New Roman"/>
                          <a:cs typeface="Times New Roman"/>
                        </a:rPr>
                        <a:t>10641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600" b="1" dirty="0">
                          <a:solidFill>
                            <a:srgbClr val="FF0066"/>
                          </a:solidFill>
                          <a:latin typeface="Arial Black" pitchFamily="34" charset="0"/>
                          <a:ea typeface="Times New Roman"/>
                          <a:cs typeface="Times New Roman"/>
                        </a:rPr>
                        <a:t>9548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600" b="1" dirty="0">
                          <a:solidFill>
                            <a:srgbClr val="FF0066"/>
                          </a:solidFill>
                          <a:latin typeface="Arial Black" pitchFamily="34" charset="0"/>
                          <a:ea typeface="Times New Roman"/>
                          <a:cs typeface="Times New Roman"/>
                        </a:rPr>
                        <a:t>9691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600" b="1" dirty="0">
                          <a:solidFill>
                            <a:srgbClr val="FF0066"/>
                          </a:solidFill>
                          <a:latin typeface="Arial Black" pitchFamily="34" charset="0"/>
                          <a:ea typeface="Times New Roman"/>
                          <a:cs typeface="Times New Roman"/>
                        </a:rPr>
                        <a:t>376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600" b="1" dirty="0">
                          <a:solidFill>
                            <a:srgbClr val="FF0066"/>
                          </a:solidFill>
                          <a:latin typeface="Arial Black" pitchFamily="34" charset="0"/>
                          <a:ea typeface="Times New Roman"/>
                          <a:cs typeface="Times New Roman"/>
                        </a:rPr>
                        <a:t>274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600" b="1" dirty="0">
                          <a:solidFill>
                            <a:srgbClr val="FF0066"/>
                          </a:solidFill>
                          <a:latin typeface="Arial Black" pitchFamily="34" charset="0"/>
                          <a:ea typeface="Times New Roman"/>
                          <a:cs typeface="Times New Roman"/>
                        </a:rPr>
                        <a:t>1577 buget</a:t>
                      </a:r>
                    </a:p>
                    <a:p>
                      <a:pPr algn="ctr">
                        <a:spcAft>
                          <a:spcPts val="0"/>
                        </a:spcAft>
                      </a:pPr>
                      <a:r>
                        <a:rPr lang="ro-RO" sz="1600" b="1" dirty="0">
                          <a:solidFill>
                            <a:srgbClr val="FF0066"/>
                          </a:solidFill>
                          <a:latin typeface="Arial Black" pitchFamily="34" charset="0"/>
                          <a:ea typeface="Times New Roman"/>
                          <a:cs typeface="Times New Roman"/>
                        </a:rPr>
                        <a:t>305 taxă</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ro-RO" sz="1600" b="1" dirty="0">
                          <a:solidFill>
                            <a:srgbClr val="FF0066"/>
                          </a:solidFill>
                          <a:latin typeface="Arial Black" pitchFamily="34" charset="0"/>
                          <a:ea typeface="Times New Roman"/>
                          <a:cs typeface="Times New Roman"/>
                        </a:rPr>
                        <a:t>850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sz="quarter" idx="1"/>
          </p:nvPr>
        </p:nvSpPr>
        <p:spPr>
          <a:xfrm>
            <a:off x="395288" y="333374"/>
            <a:ext cx="8443912" cy="6372225"/>
          </a:xfrm>
        </p:spPr>
        <p:txBody>
          <a:bodyPr>
            <a:normAutofit fontScale="92500" lnSpcReduction="10000"/>
          </a:bodyPr>
          <a:lstStyle/>
          <a:p>
            <a:pPr algn="ctr">
              <a:buFont typeface="Wingdings 2" pitchFamily="18" charset="2"/>
              <a:buNone/>
            </a:pPr>
            <a:r>
              <a:rPr lang="ro-RO" sz="3200" b="1" smtClean="0">
                <a:solidFill>
                  <a:srgbClr val="C00000"/>
                </a:solidFill>
                <a:latin typeface="Arial Black" pitchFamily="34" charset="0"/>
              </a:rPr>
              <a:t>OBIECTIVELE PRIORITARE </a:t>
            </a:r>
            <a:endParaRPr lang="en-US" sz="3200" b="1" smtClean="0">
              <a:solidFill>
                <a:srgbClr val="C00000"/>
              </a:solidFill>
              <a:latin typeface="Arial Black" pitchFamily="34" charset="0"/>
            </a:endParaRPr>
          </a:p>
          <a:p>
            <a:pPr algn="ctr">
              <a:buFont typeface="Wingdings 2" pitchFamily="18" charset="2"/>
              <a:buNone/>
            </a:pPr>
            <a:r>
              <a:rPr lang="ro-RO" sz="1900" b="1" smtClean="0">
                <a:solidFill>
                  <a:srgbClr val="C00000"/>
                </a:solidFill>
                <a:latin typeface="Arial Black" pitchFamily="34" charset="0"/>
              </a:rPr>
              <a:t>ale Inspectoratului Şcolar Judeţean Mehedinţi</a:t>
            </a:r>
          </a:p>
          <a:p>
            <a:pPr algn="ctr">
              <a:buFont typeface="Wingdings 2" pitchFamily="18" charset="2"/>
              <a:buNone/>
            </a:pPr>
            <a:r>
              <a:rPr lang="ro-RO" sz="1900" b="1" smtClean="0">
                <a:solidFill>
                  <a:srgbClr val="C00000"/>
                </a:solidFill>
                <a:latin typeface="Arial Black" pitchFamily="34" charset="0"/>
              </a:rPr>
              <a:t>ÎN ANUL ȘCOLAR 2015/2016</a:t>
            </a:r>
            <a:endParaRPr lang="en-US" sz="1900" b="1" smtClean="0">
              <a:solidFill>
                <a:srgbClr val="C00000"/>
              </a:solidFill>
              <a:latin typeface="Arial Black" pitchFamily="34" charset="0"/>
            </a:endParaRPr>
          </a:p>
          <a:p>
            <a:pPr algn="ctr">
              <a:buFont typeface="Wingdings 2" pitchFamily="18" charset="2"/>
              <a:buNone/>
            </a:pPr>
            <a:endParaRPr lang="ro-RO" sz="1900" b="1" smtClean="0">
              <a:solidFill>
                <a:srgbClr val="C00000"/>
              </a:solidFill>
              <a:latin typeface="Arial Black" pitchFamily="34" charset="0"/>
            </a:endParaRPr>
          </a:p>
          <a:p>
            <a:r>
              <a:rPr lang="ro-RO" b="1" smtClean="0">
                <a:solidFill>
                  <a:srgbClr val="2907B9"/>
                </a:solidFill>
              </a:rPr>
              <a:t>fundamentarea planului de şcolarizare şi redimensionarea reţelei de învăţământ;</a:t>
            </a:r>
            <a:endParaRPr lang="en-US" b="1" smtClean="0">
              <a:solidFill>
                <a:srgbClr val="2907B9"/>
              </a:solidFill>
            </a:endParaRPr>
          </a:p>
          <a:p>
            <a:endParaRPr lang="ro-RO" sz="1100" b="1" smtClean="0">
              <a:solidFill>
                <a:srgbClr val="002060"/>
              </a:solidFill>
            </a:endParaRPr>
          </a:p>
          <a:p>
            <a:r>
              <a:rPr lang="ro-RO" b="1" smtClean="0">
                <a:solidFill>
                  <a:srgbClr val="FF0000"/>
                </a:solidFill>
              </a:rPr>
              <a:t>dezvoltarea şcolilor de centru prin fuzionarea cu şcolile mici;</a:t>
            </a:r>
          </a:p>
          <a:p>
            <a:endParaRPr lang="en-US" sz="1100" b="1" smtClean="0">
              <a:solidFill>
                <a:srgbClr val="002060"/>
              </a:solidFill>
            </a:endParaRPr>
          </a:p>
          <a:p>
            <a:r>
              <a:rPr lang="ro-RO" b="1" smtClean="0">
                <a:solidFill>
                  <a:srgbClr val="B80819"/>
                </a:solidFill>
              </a:rPr>
              <a:t>asigurarea calităţii în educaţie prin încadrarea unităţilor şcolare cu personal didactic calificat;</a:t>
            </a:r>
          </a:p>
          <a:p>
            <a:endParaRPr lang="en-US" sz="1100" b="1" smtClean="0">
              <a:solidFill>
                <a:srgbClr val="002060"/>
              </a:solidFill>
            </a:endParaRPr>
          </a:p>
          <a:p>
            <a:r>
              <a:rPr lang="ro-RO" b="1" smtClean="0">
                <a:solidFill>
                  <a:srgbClr val="0070C0"/>
                </a:solidFill>
              </a:rPr>
              <a:t>cuprinderea tuturor elevilor în formele educaţiei extrașcolare;</a:t>
            </a:r>
          </a:p>
          <a:p>
            <a:endParaRPr lang="en-US" sz="1100" b="1" smtClean="0">
              <a:solidFill>
                <a:srgbClr val="002060"/>
              </a:solidFill>
            </a:endParaRPr>
          </a:p>
          <a:p>
            <a:r>
              <a:rPr lang="ro-RO" b="1" smtClean="0">
                <a:solidFill>
                  <a:srgbClr val="FF0000"/>
                </a:solidFill>
              </a:rPr>
              <a:t>instruirea şi formarea personalului de conducere;</a:t>
            </a:r>
          </a:p>
          <a:p>
            <a:endParaRPr lang="en-US" sz="1000" b="1" smtClean="0">
              <a:solidFill>
                <a:srgbClr val="002060"/>
              </a:solidFill>
            </a:endParaRPr>
          </a:p>
          <a:p>
            <a:r>
              <a:rPr lang="ro-RO" b="1" smtClean="0">
                <a:solidFill>
                  <a:srgbClr val="0070C0"/>
                </a:solidFill>
              </a:rPr>
              <a:t>descentralizarea învăţământului mehedinţean;</a:t>
            </a:r>
            <a:endParaRPr lang="ro-RO" b="1" dirty="0" smtClean="0">
              <a:solidFill>
                <a:srgbClr val="0070C0"/>
              </a:solidFill>
            </a:endParaRPr>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a:xfrm>
            <a:off x="457200" y="381000"/>
            <a:ext cx="8229600" cy="990600"/>
          </a:xfrm>
        </p:spPr>
        <p:txBody>
          <a:bodyPr>
            <a:normAutofit fontScale="90000"/>
          </a:bodyPr>
          <a:lstStyle/>
          <a:p>
            <a:pPr algn="ctr">
              <a:defRPr/>
            </a:pPr>
            <a:r>
              <a:rPr lang="ro-RO" sz="2700" b="1" dirty="0" smtClean="0">
                <a:solidFill>
                  <a:srgbClr val="C00000"/>
                </a:solidFill>
                <a:latin typeface="Arial Black" pitchFamily="34" charset="0"/>
              </a:rPr>
              <a:t>EVALUAREA NAŢIONALĂ</a:t>
            </a:r>
            <a:br>
              <a:rPr lang="ro-RO" sz="2700" b="1" dirty="0" smtClean="0">
                <a:solidFill>
                  <a:srgbClr val="C00000"/>
                </a:solidFill>
                <a:latin typeface="Arial Black" pitchFamily="34" charset="0"/>
              </a:rPr>
            </a:br>
            <a:r>
              <a:rPr lang="ro-RO" sz="2000" b="1" dirty="0" smtClean="0">
                <a:solidFill>
                  <a:srgbClr val="C00000"/>
                </a:solidFill>
                <a:latin typeface="Arial Black" pitchFamily="34" charset="0"/>
              </a:rPr>
              <a:t> PENTRU ELEVII CLASEI   a  VIII-a</a:t>
            </a:r>
            <a:br>
              <a:rPr lang="ro-RO" sz="2000" b="1" dirty="0" smtClean="0">
                <a:solidFill>
                  <a:srgbClr val="C00000"/>
                </a:solidFill>
                <a:latin typeface="Arial Black" pitchFamily="34" charset="0"/>
              </a:rPr>
            </a:br>
            <a:r>
              <a:rPr lang="ro-RO" sz="2000" b="1" dirty="0" smtClean="0">
                <a:solidFill>
                  <a:srgbClr val="C00000"/>
                </a:solidFill>
                <a:latin typeface="Arial Black" pitchFamily="34" charset="0"/>
              </a:rPr>
              <a:t>ÎN  ANUL ŞCOLAR 2015-2016</a:t>
            </a:r>
            <a:endParaRPr lang="ro-RO" sz="2000" dirty="0" smtClean="0">
              <a:solidFill>
                <a:srgbClr val="C00000"/>
              </a:solidFill>
              <a:latin typeface="Arial Black" pitchFamily="34" charset="0"/>
            </a:endParaRPr>
          </a:p>
        </p:txBody>
      </p:sp>
      <p:sp>
        <p:nvSpPr>
          <p:cNvPr id="29699" name="Rectangle 87"/>
          <p:cNvSpPr>
            <a:spLocks noChangeArrowheads="1"/>
          </p:cNvSpPr>
          <p:nvPr/>
        </p:nvSpPr>
        <p:spPr bwMode="auto">
          <a:xfrm>
            <a:off x="1" y="3328344"/>
            <a:ext cx="184731" cy="461665"/>
          </a:xfrm>
          <a:prstGeom prst="rect">
            <a:avLst/>
          </a:prstGeom>
          <a:noFill/>
          <a:ln w="9525" algn="ctr">
            <a:noFill/>
            <a:miter lim="800000"/>
            <a:headEnd/>
            <a:tailEnd/>
          </a:ln>
        </p:spPr>
        <p:txBody>
          <a:bodyPr wrap="none" anchor="ctr">
            <a:spAutoFit/>
          </a:bodyPr>
          <a:lstStyle/>
          <a:p>
            <a:pPr eaLnBrk="0" hangingPunct="0"/>
            <a:endParaRPr lang="ro-RO" sz="2400"/>
          </a:p>
        </p:txBody>
      </p:sp>
      <p:sp>
        <p:nvSpPr>
          <p:cNvPr id="29700" name="Rectangle 357"/>
          <p:cNvSpPr>
            <a:spLocks noChangeArrowheads="1"/>
          </p:cNvSpPr>
          <p:nvPr/>
        </p:nvSpPr>
        <p:spPr bwMode="auto">
          <a:xfrm>
            <a:off x="1" y="3285481"/>
            <a:ext cx="184731" cy="461665"/>
          </a:xfrm>
          <a:prstGeom prst="rect">
            <a:avLst/>
          </a:prstGeom>
          <a:noFill/>
          <a:ln w="9525" algn="ctr">
            <a:noFill/>
            <a:miter lim="800000"/>
            <a:headEnd/>
            <a:tailEnd/>
          </a:ln>
        </p:spPr>
        <p:txBody>
          <a:bodyPr wrap="none" anchor="ctr">
            <a:spAutoFit/>
          </a:bodyPr>
          <a:lstStyle/>
          <a:p>
            <a:pPr eaLnBrk="0" hangingPunct="0"/>
            <a:endParaRPr lang="ro-RO" sz="2400"/>
          </a:p>
        </p:txBody>
      </p:sp>
      <p:graphicFrame>
        <p:nvGraphicFramePr>
          <p:cNvPr id="8" name="Table 7"/>
          <p:cNvGraphicFramePr>
            <a:graphicFrameLocks noGrp="1"/>
          </p:cNvGraphicFramePr>
          <p:nvPr>
            <p:extLst>
              <p:ext uri="{D42A27DB-BD31-4B8C-83A1-F6EECF244321}">
                <p14:modId xmlns:p14="http://schemas.microsoft.com/office/powerpoint/2010/main" val="75555154"/>
              </p:ext>
            </p:extLst>
          </p:nvPr>
        </p:nvGraphicFramePr>
        <p:xfrm>
          <a:off x="457200" y="2155518"/>
          <a:ext cx="8229598" cy="3183255"/>
        </p:xfrm>
        <a:graphic>
          <a:graphicData uri="http://schemas.openxmlformats.org/drawingml/2006/table">
            <a:tbl>
              <a:tblPr/>
              <a:tblGrid>
                <a:gridCol w="1227499">
                  <a:extLst>
                    <a:ext uri="{9D8B030D-6E8A-4147-A177-3AD203B41FA5}">
                      <a16:colId xmlns:a16="http://schemas.microsoft.com/office/drawing/2014/main" val="20000"/>
                    </a:ext>
                  </a:extLst>
                </a:gridCol>
                <a:gridCol w="707106">
                  <a:extLst>
                    <a:ext uri="{9D8B030D-6E8A-4147-A177-3AD203B41FA5}">
                      <a16:colId xmlns:a16="http://schemas.microsoft.com/office/drawing/2014/main" val="20001"/>
                    </a:ext>
                  </a:extLst>
                </a:gridCol>
                <a:gridCol w="605880">
                  <a:extLst>
                    <a:ext uri="{9D8B030D-6E8A-4147-A177-3AD203B41FA5}">
                      <a16:colId xmlns:a16="http://schemas.microsoft.com/office/drawing/2014/main" val="20002"/>
                    </a:ext>
                  </a:extLst>
                </a:gridCol>
                <a:gridCol w="606614">
                  <a:extLst>
                    <a:ext uri="{9D8B030D-6E8A-4147-A177-3AD203B41FA5}">
                      <a16:colId xmlns:a16="http://schemas.microsoft.com/office/drawing/2014/main" val="20003"/>
                    </a:ext>
                  </a:extLst>
                </a:gridCol>
                <a:gridCol w="707106">
                  <a:extLst>
                    <a:ext uri="{9D8B030D-6E8A-4147-A177-3AD203B41FA5}">
                      <a16:colId xmlns:a16="http://schemas.microsoft.com/office/drawing/2014/main" val="20004"/>
                    </a:ext>
                  </a:extLst>
                </a:gridCol>
                <a:gridCol w="606614">
                  <a:extLst>
                    <a:ext uri="{9D8B030D-6E8A-4147-A177-3AD203B41FA5}">
                      <a16:colId xmlns:a16="http://schemas.microsoft.com/office/drawing/2014/main" val="20005"/>
                    </a:ext>
                  </a:extLst>
                </a:gridCol>
                <a:gridCol w="605880">
                  <a:extLst>
                    <a:ext uri="{9D8B030D-6E8A-4147-A177-3AD203B41FA5}">
                      <a16:colId xmlns:a16="http://schemas.microsoft.com/office/drawing/2014/main" val="20006"/>
                    </a:ext>
                  </a:extLst>
                </a:gridCol>
                <a:gridCol w="606614">
                  <a:extLst>
                    <a:ext uri="{9D8B030D-6E8A-4147-A177-3AD203B41FA5}">
                      <a16:colId xmlns:a16="http://schemas.microsoft.com/office/drawing/2014/main" val="20007"/>
                    </a:ext>
                  </a:extLst>
                </a:gridCol>
                <a:gridCol w="605880">
                  <a:extLst>
                    <a:ext uri="{9D8B030D-6E8A-4147-A177-3AD203B41FA5}">
                      <a16:colId xmlns:a16="http://schemas.microsoft.com/office/drawing/2014/main" val="20008"/>
                    </a:ext>
                  </a:extLst>
                </a:gridCol>
                <a:gridCol w="606614">
                  <a:extLst>
                    <a:ext uri="{9D8B030D-6E8A-4147-A177-3AD203B41FA5}">
                      <a16:colId xmlns:a16="http://schemas.microsoft.com/office/drawing/2014/main" val="20009"/>
                    </a:ext>
                  </a:extLst>
                </a:gridCol>
                <a:gridCol w="489778">
                  <a:extLst>
                    <a:ext uri="{9D8B030D-6E8A-4147-A177-3AD203B41FA5}">
                      <a16:colId xmlns:a16="http://schemas.microsoft.com/office/drawing/2014/main" val="20010"/>
                    </a:ext>
                  </a:extLst>
                </a:gridCol>
                <a:gridCol w="854013">
                  <a:extLst>
                    <a:ext uri="{9D8B030D-6E8A-4147-A177-3AD203B41FA5}">
                      <a16:colId xmlns:a16="http://schemas.microsoft.com/office/drawing/2014/main" val="20011"/>
                    </a:ext>
                  </a:extLst>
                </a:gridCol>
              </a:tblGrid>
              <a:tr h="2057400">
                <a:tc>
                  <a:txBody>
                    <a:bodyPr/>
                    <a:lstStyle/>
                    <a:p>
                      <a:pPr algn="l" fontAlgn="auto"/>
                      <a:r>
                        <a:rPr lang="ro-RO" sz="1200" b="1" i="0" u="none" strike="noStrike" dirty="0">
                          <a:solidFill>
                            <a:srgbClr val="000000"/>
                          </a:solidFill>
                          <a:latin typeface="Arial"/>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200" b="1" i="0" u="none" strike="noStrike" dirty="0">
                          <a:solidFill>
                            <a:srgbClr val="0070C0"/>
                          </a:solidFill>
                          <a:latin typeface="Arial Black" pitchFamily="34" charset="0"/>
                        </a:rPr>
                        <a:t>NOTE INTRE </a:t>
                      </a:r>
                      <a:endParaRPr lang="ro-RO" sz="1200" b="1" i="0" u="none" strike="noStrike" dirty="0" smtClean="0">
                        <a:solidFill>
                          <a:srgbClr val="0070C0"/>
                        </a:solidFill>
                        <a:latin typeface="Arial Black" pitchFamily="34" charset="0"/>
                      </a:endParaRPr>
                    </a:p>
                    <a:p>
                      <a:pPr algn="ctr" fontAlgn="ctr"/>
                      <a:r>
                        <a:rPr lang="it-IT" sz="1200" b="1" i="0" u="none" strike="noStrike" dirty="0" smtClean="0">
                          <a:solidFill>
                            <a:srgbClr val="0070C0"/>
                          </a:solidFill>
                          <a:latin typeface="Arial Black" pitchFamily="34" charset="0"/>
                        </a:rPr>
                        <a:t>1 </a:t>
                      </a:r>
                      <a:r>
                        <a:rPr lang="it-IT" sz="1200" b="1" i="0" u="none" strike="noStrike" dirty="0">
                          <a:solidFill>
                            <a:srgbClr val="0070C0"/>
                          </a:solidFill>
                          <a:latin typeface="Arial Black" pitchFamily="34" charset="0"/>
                        </a:rPr>
                        <a:t>SI 1,99</a:t>
                      </a:r>
                    </a:p>
                  </a:txBody>
                  <a:tcPr marL="9525" marR="9525" marT="9525"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200" b="1" i="0" u="none" strike="noStrike" dirty="0">
                          <a:solidFill>
                            <a:srgbClr val="0070C0"/>
                          </a:solidFill>
                          <a:latin typeface="Arial Black" pitchFamily="34" charset="0"/>
                        </a:rPr>
                        <a:t>NOTE </a:t>
                      </a:r>
                      <a:r>
                        <a:rPr lang="it-IT" sz="1200" b="1" i="0" u="none" strike="noStrike" dirty="0" smtClean="0">
                          <a:solidFill>
                            <a:srgbClr val="0070C0"/>
                          </a:solidFill>
                          <a:latin typeface="Arial Black" pitchFamily="34" charset="0"/>
                        </a:rPr>
                        <a:t>INTRE</a:t>
                      </a:r>
                      <a:endParaRPr lang="ro-RO" sz="1200" b="1" i="0" u="none" strike="noStrike" dirty="0" smtClean="0">
                        <a:solidFill>
                          <a:srgbClr val="0070C0"/>
                        </a:solidFill>
                        <a:latin typeface="Arial Black" pitchFamily="34" charset="0"/>
                      </a:endParaRPr>
                    </a:p>
                    <a:p>
                      <a:pPr algn="ctr" fontAlgn="ctr"/>
                      <a:r>
                        <a:rPr lang="it-IT" sz="1200" b="1" i="0" u="none" strike="noStrike" dirty="0" smtClean="0">
                          <a:solidFill>
                            <a:srgbClr val="0070C0"/>
                          </a:solidFill>
                          <a:latin typeface="Arial Black" pitchFamily="34" charset="0"/>
                        </a:rPr>
                        <a:t> </a:t>
                      </a:r>
                      <a:r>
                        <a:rPr lang="it-IT" sz="1200" b="1" i="0" u="none" strike="noStrike" dirty="0">
                          <a:solidFill>
                            <a:srgbClr val="0070C0"/>
                          </a:solidFill>
                          <a:latin typeface="Arial Black" pitchFamily="34" charset="0"/>
                        </a:rPr>
                        <a:t>2 SI 2,99</a:t>
                      </a:r>
                    </a:p>
                  </a:txBody>
                  <a:tcPr marL="9525" marR="9525" marT="9525"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200" b="1" i="0" u="none" strike="noStrike" dirty="0">
                          <a:solidFill>
                            <a:srgbClr val="0070C0"/>
                          </a:solidFill>
                          <a:latin typeface="Arial Black" pitchFamily="34" charset="0"/>
                        </a:rPr>
                        <a:t>NOTE INTRE </a:t>
                      </a:r>
                      <a:endParaRPr lang="ro-RO" sz="1200" b="1" i="0" u="none" strike="noStrike" dirty="0" smtClean="0">
                        <a:solidFill>
                          <a:srgbClr val="0070C0"/>
                        </a:solidFill>
                        <a:latin typeface="Arial Black" pitchFamily="34" charset="0"/>
                      </a:endParaRPr>
                    </a:p>
                    <a:p>
                      <a:pPr algn="ctr" fontAlgn="ctr"/>
                      <a:r>
                        <a:rPr lang="it-IT" sz="1200" b="1" i="0" u="none" strike="noStrike" dirty="0" smtClean="0">
                          <a:solidFill>
                            <a:srgbClr val="0070C0"/>
                          </a:solidFill>
                          <a:latin typeface="Arial Black" pitchFamily="34" charset="0"/>
                        </a:rPr>
                        <a:t>3 </a:t>
                      </a:r>
                      <a:r>
                        <a:rPr lang="it-IT" sz="1200" b="1" i="0" u="none" strike="noStrike" dirty="0">
                          <a:solidFill>
                            <a:srgbClr val="0070C0"/>
                          </a:solidFill>
                          <a:latin typeface="Arial Black" pitchFamily="34" charset="0"/>
                        </a:rPr>
                        <a:t>SI 3,99</a:t>
                      </a:r>
                    </a:p>
                  </a:txBody>
                  <a:tcPr marL="9525" marR="9525" marT="9525"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200" b="1" i="0" u="none" strike="noStrike" dirty="0">
                          <a:solidFill>
                            <a:srgbClr val="0070C0"/>
                          </a:solidFill>
                          <a:latin typeface="Arial Black" pitchFamily="34" charset="0"/>
                        </a:rPr>
                        <a:t>NOTE </a:t>
                      </a:r>
                      <a:r>
                        <a:rPr lang="it-IT" sz="1200" b="1" i="0" u="none" strike="noStrike" dirty="0" smtClean="0">
                          <a:solidFill>
                            <a:srgbClr val="0070C0"/>
                          </a:solidFill>
                          <a:latin typeface="Arial Black" pitchFamily="34" charset="0"/>
                        </a:rPr>
                        <a:t>INTRE</a:t>
                      </a:r>
                      <a:endParaRPr lang="ro-RO" sz="1200" b="1" i="0" u="none" strike="noStrike" dirty="0" smtClean="0">
                        <a:solidFill>
                          <a:srgbClr val="0070C0"/>
                        </a:solidFill>
                        <a:latin typeface="Arial Black" pitchFamily="34" charset="0"/>
                      </a:endParaRPr>
                    </a:p>
                    <a:p>
                      <a:pPr algn="ctr" fontAlgn="ctr"/>
                      <a:r>
                        <a:rPr lang="it-IT" sz="1200" b="1" i="0" u="none" strike="noStrike" dirty="0" smtClean="0">
                          <a:solidFill>
                            <a:srgbClr val="0070C0"/>
                          </a:solidFill>
                          <a:latin typeface="Arial Black" pitchFamily="34" charset="0"/>
                        </a:rPr>
                        <a:t> </a:t>
                      </a:r>
                      <a:r>
                        <a:rPr lang="it-IT" sz="1200" b="1" i="0" u="none" strike="noStrike" dirty="0">
                          <a:solidFill>
                            <a:srgbClr val="0070C0"/>
                          </a:solidFill>
                          <a:latin typeface="Arial Black" pitchFamily="34" charset="0"/>
                        </a:rPr>
                        <a:t>4 SI 4,99</a:t>
                      </a:r>
                    </a:p>
                  </a:txBody>
                  <a:tcPr marL="9525" marR="9525" marT="9525"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200" b="1" i="0" u="none" strike="noStrike" dirty="0">
                          <a:solidFill>
                            <a:srgbClr val="0070C0"/>
                          </a:solidFill>
                          <a:latin typeface="Arial Black" pitchFamily="34" charset="0"/>
                        </a:rPr>
                        <a:t>NOTE INTRE </a:t>
                      </a:r>
                      <a:endParaRPr lang="ro-RO" sz="1200" b="1" i="0" u="none" strike="noStrike" dirty="0" smtClean="0">
                        <a:solidFill>
                          <a:srgbClr val="0070C0"/>
                        </a:solidFill>
                        <a:latin typeface="Arial Black" pitchFamily="34" charset="0"/>
                      </a:endParaRPr>
                    </a:p>
                    <a:p>
                      <a:pPr algn="ctr" fontAlgn="ctr"/>
                      <a:r>
                        <a:rPr lang="it-IT" sz="1200" b="1" i="0" u="none" strike="noStrike" dirty="0" smtClean="0">
                          <a:solidFill>
                            <a:srgbClr val="0070C0"/>
                          </a:solidFill>
                          <a:latin typeface="Arial Black" pitchFamily="34" charset="0"/>
                        </a:rPr>
                        <a:t>5 </a:t>
                      </a:r>
                      <a:r>
                        <a:rPr lang="it-IT" sz="1200" b="1" i="0" u="none" strike="noStrike" dirty="0">
                          <a:solidFill>
                            <a:srgbClr val="0070C0"/>
                          </a:solidFill>
                          <a:latin typeface="Arial Black" pitchFamily="34" charset="0"/>
                        </a:rPr>
                        <a:t>SI 5,99</a:t>
                      </a:r>
                    </a:p>
                  </a:txBody>
                  <a:tcPr marL="9525" marR="9525" marT="9525"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200" b="1" i="0" u="none" strike="noStrike" dirty="0">
                          <a:solidFill>
                            <a:srgbClr val="0070C0"/>
                          </a:solidFill>
                          <a:latin typeface="Arial Black" pitchFamily="34" charset="0"/>
                        </a:rPr>
                        <a:t>NOTE INTRE </a:t>
                      </a:r>
                      <a:endParaRPr lang="ro-RO" sz="1200" b="1" i="0" u="none" strike="noStrike" dirty="0" smtClean="0">
                        <a:solidFill>
                          <a:srgbClr val="0070C0"/>
                        </a:solidFill>
                        <a:latin typeface="Arial Black" pitchFamily="34" charset="0"/>
                      </a:endParaRPr>
                    </a:p>
                    <a:p>
                      <a:pPr algn="ctr" fontAlgn="ctr"/>
                      <a:r>
                        <a:rPr lang="it-IT" sz="1200" b="1" i="0" u="none" strike="noStrike" dirty="0" smtClean="0">
                          <a:solidFill>
                            <a:srgbClr val="0070C0"/>
                          </a:solidFill>
                          <a:latin typeface="Arial Black" pitchFamily="34" charset="0"/>
                        </a:rPr>
                        <a:t>6 </a:t>
                      </a:r>
                      <a:r>
                        <a:rPr lang="it-IT" sz="1200" b="1" i="0" u="none" strike="noStrike" dirty="0">
                          <a:solidFill>
                            <a:srgbClr val="0070C0"/>
                          </a:solidFill>
                          <a:latin typeface="Arial Black" pitchFamily="34" charset="0"/>
                        </a:rPr>
                        <a:t>SI 6,99</a:t>
                      </a:r>
                    </a:p>
                  </a:txBody>
                  <a:tcPr marL="9525" marR="9525" marT="9525"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200" b="1" i="0" u="none" strike="noStrike" dirty="0">
                          <a:solidFill>
                            <a:srgbClr val="0070C0"/>
                          </a:solidFill>
                          <a:latin typeface="Arial Black" pitchFamily="34" charset="0"/>
                        </a:rPr>
                        <a:t>NOTE </a:t>
                      </a:r>
                      <a:r>
                        <a:rPr lang="it-IT" sz="1200" b="1" i="0" u="none" strike="noStrike" dirty="0" smtClean="0">
                          <a:solidFill>
                            <a:srgbClr val="0070C0"/>
                          </a:solidFill>
                          <a:latin typeface="Arial Black" pitchFamily="34" charset="0"/>
                        </a:rPr>
                        <a:t>INTRE</a:t>
                      </a:r>
                      <a:endParaRPr lang="ro-RO" sz="1200" b="1" i="0" u="none" strike="noStrike" dirty="0" smtClean="0">
                        <a:solidFill>
                          <a:srgbClr val="0070C0"/>
                        </a:solidFill>
                        <a:latin typeface="Arial Black" pitchFamily="34" charset="0"/>
                      </a:endParaRPr>
                    </a:p>
                    <a:p>
                      <a:pPr algn="ctr" fontAlgn="ctr"/>
                      <a:r>
                        <a:rPr lang="it-IT" sz="1200" b="1" i="0" u="none" strike="noStrike" dirty="0" smtClean="0">
                          <a:solidFill>
                            <a:srgbClr val="0070C0"/>
                          </a:solidFill>
                          <a:latin typeface="Arial Black" pitchFamily="34" charset="0"/>
                        </a:rPr>
                        <a:t> </a:t>
                      </a:r>
                      <a:r>
                        <a:rPr lang="it-IT" sz="1200" b="1" i="0" u="none" strike="noStrike" dirty="0">
                          <a:solidFill>
                            <a:srgbClr val="0070C0"/>
                          </a:solidFill>
                          <a:latin typeface="Arial Black" pitchFamily="34" charset="0"/>
                        </a:rPr>
                        <a:t>7 SI 7,99</a:t>
                      </a:r>
                    </a:p>
                  </a:txBody>
                  <a:tcPr marL="9525" marR="9525" marT="9525"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200" b="1" i="0" u="none" strike="noStrike" dirty="0">
                          <a:solidFill>
                            <a:srgbClr val="0070C0"/>
                          </a:solidFill>
                          <a:latin typeface="Arial Black" pitchFamily="34" charset="0"/>
                        </a:rPr>
                        <a:t>NOTE </a:t>
                      </a:r>
                      <a:r>
                        <a:rPr lang="it-IT" sz="1200" b="1" i="0" u="none" strike="noStrike" dirty="0" smtClean="0">
                          <a:solidFill>
                            <a:srgbClr val="0070C0"/>
                          </a:solidFill>
                          <a:latin typeface="Arial Black" pitchFamily="34" charset="0"/>
                        </a:rPr>
                        <a:t>INTRE</a:t>
                      </a:r>
                      <a:endParaRPr lang="ro-RO" sz="1200" b="1" i="0" u="none" strike="noStrike" dirty="0" smtClean="0">
                        <a:solidFill>
                          <a:srgbClr val="0070C0"/>
                        </a:solidFill>
                        <a:latin typeface="Arial Black" pitchFamily="34" charset="0"/>
                      </a:endParaRPr>
                    </a:p>
                    <a:p>
                      <a:pPr algn="ctr" fontAlgn="ctr"/>
                      <a:r>
                        <a:rPr lang="it-IT" sz="1200" b="1" i="0" u="none" strike="noStrike" dirty="0" smtClean="0">
                          <a:solidFill>
                            <a:srgbClr val="0070C0"/>
                          </a:solidFill>
                          <a:latin typeface="Arial Black" pitchFamily="34" charset="0"/>
                        </a:rPr>
                        <a:t> </a:t>
                      </a:r>
                      <a:r>
                        <a:rPr lang="it-IT" sz="1200" b="1" i="0" u="none" strike="noStrike" dirty="0">
                          <a:solidFill>
                            <a:srgbClr val="0070C0"/>
                          </a:solidFill>
                          <a:latin typeface="Arial Black" pitchFamily="34" charset="0"/>
                        </a:rPr>
                        <a:t>8 SI 8,99</a:t>
                      </a:r>
                    </a:p>
                  </a:txBody>
                  <a:tcPr marL="9525" marR="9525" marT="9525"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200" b="1" i="0" u="none" strike="noStrike" dirty="0">
                          <a:solidFill>
                            <a:srgbClr val="0070C0"/>
                          </a:solidFill>
                          <a:latin typeface="Arial Black" pitchFamily="34" charset="0"/>
                        </a:rPr>
                        <a:t>NOTE INTRE </a:t>
                      </a:r>
                      <a:endParaRPr lang="ro-RO" sz="1200" b="1" i="0" u="none" strike="noStrike" dirty="0" smtClean="0">
                        <a:solidFill>
                          <a:srgbClr val="0070C0"/>
                        </a:solidFill>
                        <a:latin typeface="Arial Black" pitchFamily="34" charset="0"/>
                      </a:endParaRPr>
                    </a:p>
                    <a:p>
                      <a:pPr algn="ctr" fontAlgn="ctr"/>
                      <a:r>
                        <a:rPr lang="it-IT" sz="1200" b="1" i="0" u="none" strike="noStrike" dirty="0" smtClean="0">
                          <a:solidFill>
                            <a:srgbClr val="0070C0"/>
                          </a:solidFill>
                          <a:latin typeface="Arial Black" pitchFamily="34" charset="0"/>
                        </a:rPr>
                        <a:t>9 </a:t>
                      </a:r>
                      <a:r>
                        <a:rPr lang="it-IT" sz="1200" b="1" i="0" u="none" strike="noStrike" dirty="0">
                          <a:solidFill>
                            <a:srgbClr val="0070C0"/>
                          </a:solidFill>
                          <a:latin typeface="Arial Black" pitchFamily="34" charset="0"/>
                        </a:rPr>
                        <a:t>SI 9,99</a:t>
                      </a:r>
                    </a:p>
                  </a:txBody>
                  <a:tcPr marL="9525" marR="9525" marT="9525"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o-RO" sz="1200" b="1" i="0" u="none" strike="noStrike" dirty="0">
                          <a:solidFill>
                            <a:srgbClr val="0070C0"/>
                          </a:solidFill>
                          <a:latin typeface="Arial Black" pitchFamily="34" charset="0"/>
                        </a:rPr>
                        <a:t>NOTE DE 10</a:t>
                      </a:r>
                    </a:p>
                  </a:txBody>
                  <a:tcPr marL="9525" marR="9525" marT="9525"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o-RO" sz="1200" b="1" i="0" u="none" strike="noStrike" dirty="0">
                          <a:solidFill>
                            <a:srgbClr val="0070C0"/>
                          </a:solidFill>
                          <a:latin typeface="Arial Black" pitchFamily="34" charset="0"/>
                        </a:rPr>
                        <a:t>PROCENT </a:t>
                      </a:r>
                      <a:r>
                        <a:rPr lang="ro-RO" sz="1200" b="1" i="0" u="none" strike="noStrike" dirty="0" smtClean="0">
                          <a:solidFill>
                            <a:srgbClr val="0070C0"/>
                          </a:solidFill>
                          <a:latin typeface="Arial Black" pitchFamily="34" charset="0"/>
                        </a:rPr>
                        <a:t>NOTE</a:t>
                      </a:r>
                    </a:p>
                    <a:p>
                      <a:pPr algn="ctr" fontAlgn="ctr"/>
                      <a:r>
                        <a:rPr lang="ro-RO" sz="1200" b="1" i="0" u="none" strike="noStrike" dirty="0" smtClean="0">
                          <a:solidFill>
                            <a:srgbClr val="0070C0"/>
                          </a:solidFill>
                          <a:latin typeface="Arial Black" pitchFamily="34" charset="0"/>
                        </a:rPr>
                        <a:t>&gt;=</a:t>
                      </a:r>
                      <a:r>
                        <a:rPr lang="ro-RO" sz="1200" b="1" i="0" u="none" strike="noStrike" dirty="0">
                          <a:solidFill>
                            <a:srgbClr val="0070C0"/>
                          </a:solidFill>
                          <a:latin typeface="Arial Black" pitchFamily="34" charset="0"/>
                        </a:rPr>
                        <a:t>5</a:t>
                      </a:r>
                    </a:p>
                  </a:txBody>
                  <a:tcPr marL="9525" marR="9525" marT="9525"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75285">
                <a:tc>
                  <a:txBody>
                    <a:bodyPr/>
                    <a:lstStyle/>
                    <a:p>
                      <a:pPr algn="ctr" fontAlgn="t"/>
                      <a:r>
                        <a:rPr lang="ro-RO" sz="1200" b="1" i="0" u="none" strike="noStrike" dirty="0" smtClean="0">
                          <a:solidFill>
                            <a:srgbClr val="FF0000"/>
                          </a:solidFill>
                          <a:latin typeface="Arial Black" pitchFamily="34" charset="0"/>
                        </a:rPr>
                        <a:t>L. ROMÂNĂ</a:t>
                      </a:r>
                      <a:endParaRPr lang="ro-RO" sz="1200" b="1" i="0" u="none" strike="noStrike" dirty="0">
                        <a:solidFill>
                          <a:srgbClr val="FF0000"/>
                        </a:solidFill>
                        <a:latin typeface="Arial Black"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200" b="1" i="0" u="none" strike="noStrike" dirty="0">
                          <a:solidFill>
                            <a:srgbClr val="FF0000"/>
                          </a:solidFill>
                          <a:latin typeface="Arial Black" pitchFamily="34" charset="0"/>
                        </a:rPr>
                        <a:t>50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200" b="1" i="0" u="none" strike="noStrike" dirty="0">
                          <a:solidFill>
                            <a:srgbClr val="FF0000"/>
                          </a:solidFill>
                          <a:latin typeface="Arial Black" pitchFamily="34" charset="0"/>
                        </a:rPr>
                        <a:t>103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200" b="1" i="0" u="none" strike="noStrike" dirty="0">
                          <a:solidFill>
                            <a:srgbClr val="FF0000"/>
                          </a:solidFill>
                          <a:latin typeface="Arial Black" pitchFamily="34" charset="0"/>
                        </a:rPr>
                        <a:t>177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200" b="1" i="0" u="none" strike="noStrike" dirty="0">
                          <a:solidFill>
                            <a:srgbClr val="FF0000"/>
                          </a:solidFill>
                          <a:latin typeface="Arial Black" pitchFamily="34" charset="0"/>
                        </a:rPr>
                        <a:t>158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200" b="1" i="0" u="none" strike="noStrike" dirty="0">
                          <a:solidFill>
                            <a:srgbClr val="FF0000"/>
                          </a:solidFill>
                          <a:latin typeface="Arial Black" pitchFamily="34" charset="0"/>
                        </a:rPr>
                        <a:t>289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200" b="1" i="0" u="none" strike="noStrike" dirty="0">
                          <a:solidFill>
                            <a:srgbClr val="FF0000"/>
                          </a:solidFill>
                          <a:latin typeface="Arial Black" pitchFamily="34" charset="0"/>
                        </a:rPr>
                        <a:t>283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200" b="1" i="0" u="none" strike="noStrike" dirty="0">
                          <a:solidFill>
                            <a:srgbClr val="FF0000"/>
                          </a:solidFill>
                          <a:latin typeface="Arial Black" pitchFamily="34" charset="0"/>
                        </a:rPr>
                        <a:t>325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200" b="1" i="0" u="none" strike="noStrike">
                          <a:solidFill>
                            <a:srgbClr val="FF0000"/>
                          </a:solidFill>
                          <a:latin typeface="Arial Black" pitchFamily="34" charset="0"/>
                        </a:rPr>
                        <a:t>306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200" b="1" i="0" u="none" strike="noStrike">
                          <a:solidFill>
                            <a:srgbClr val="FF0000"/>
                          </a:solidFill>
                          <a:latin typeface="Arial Black" pitchFamily="34" charset="0"/>
                        </a:rPr>
                        <a:t>286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200" b="1" i="0" u="none" strike="noStrike">
                          <a:solidFill>
                            <a:srgbClr val="FF0000"/>
                          </a:solidFill>
                          <a:latin typeface="Arial Black" pitchFamily="34" charset="0"/>
                        </a:rPr>
                        <a:t>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ro-RO" sz="1200" b="1" i="0" u="none" strike="noStrike" dirty="0">
                          <a:solidFill>
                            <a:srgbClr val="FF0000"/>
                          </a:solidFill>
                          <a:latin typeface="Arial Black" pitchFamily="34" charset="0"/>
                        </a:rPr>
                        <a:t>75,39%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75285">
                <a:tc>
                  <a:txBody>
                    <a:bodyPr/>
                    <a:lstStyle/>
                    <a:p>
                      <a:pPr algn="ctr" fontAlgn="b"/>
                      <a:r>
                        <a:rPr lang="ro-RO" sz="1200" b="1" i="0" u="none" strike="noStrike" dirty="0" smtClean="0">
                          <a:solidFill>
                            <a:srgbClr val="002060"/>
                          </a:solidFill>
                          <a:latin typeface="Arial Black" pitchFamily="34" charset="0"/>
                        </a:rPr>
                        <a:t>MATEMATICA</a:t>
                      </a:r>
                      <a:endParaRPr lang="ro-RO" sz="1200" b="1" i="0" u="none" strike="noStrike" dirty="0">
                        <a:solidFill>
                          <a:srgbClr val="002060"/>
                        </a:solidFill>
                        <a:latin typeface="Arial Black"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200" b="1" i="0" u="none" strike="noStrike" dirty="0">
                          <a:solidFill>
                            <a:srgbClr val="002060"/>
                          </a:solidFill>
                          <a:latin typeface="Arial Black" pitchFamily="34" charset="0"/>
                        </a:rPr>
                        <a:t>119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200" b="1" i="0" u="none" strike="noStrike" dirty="0">
                          <a:solidFill>
                            <a:srgbClr val="002060"/>
                          </a:solidFill>
                          <a:latin typeface="Arial Black" pitchFamily="34" charset="0"/>
                        </a:rPr>
                        <a:t>218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200" b="1" i="0" u="none" strike="noStrike" dirty="0">
                          <a:solidFill>
                            <a:srgbClr val="002060"/>
                          </a:solidFill>
                          <a:latin typeface="Arial Black" pitchFamily="34" charset="0"/>
                        </a:rPr>
                        <a:t>255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200" b="1" i="0" u="none" strike="noStrike" dirty="0">
                          <a:solidFill>
                            <a:srgbClr val="002060"/>
                          </a:solidFill>
                          <a:latin typeface="Arial Black" pitchFamily="34" charset="0"/>
                        </a:rPr>
                        <a:t>287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200" b="1" i="0" u="none" strike="noStrike" dirty="0">
                          <a:solidFill>
                            <a:srgbClr val="002060"/>
                          </a:solidFill>
                          <a:latin typeface="Arial Black" pitchFamily="34" charset="0"/>
                        </a:rPr>
                        <a:t>288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200" b="1" i="0" u="none" strike="noStrike" dirty="0">
                          <a:solidFill>
                            <a:srgbClr val="002060"/>
                          </a:solidFill>
                          <a:latin typeface="Arial Black" pitchFamily="34" charset="0"/>
                        </a:rPr>
                        <a:t>271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200" b="1" i="0" u="none" strike="noStrike" dirty="0">
                          <a:solidFill>
                            <a:srgbClr val="002060"/>
                          </a:solidFill>
                          <a:latin typeface="Arial Black" pitchFamily="34" charset="0"/>
                        </a:rPr>
                        <a:t>241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200" b="1" i="0" u="none" strike="noStrike" dirty="0">
                          <a:solidFill>
                            <a:srgbClr val="002060"/>
                          </a:solidFill>
                          <a:latin typeface="Arial Black" pitchFamily="34" charset="0"/>
                        </a:rPr>
                        <a:t>198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200" b="1" i="0" u="none" strike="noStrike" dirty="0">
                          <a:solidFill>
                            <a:srgbClr val="002060"/>
                          </a:solidFill>
                          <a:latin typeface="Arial Black" pitchFamily="34" charset="0"/>
                        </a:rPr>
                        <a:t>80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200" b="1" i="0" u="none" strike="noStrike" dirty="0">
                          <a:solidFill>
                            <a:srgbClr val="002060"/>
                          </a:solidFill>
                          <a:latin typeface="Arial Black" pitchFamily="34" charset="0"/>
                        </a:rPr>
                        <a:t>21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ro-RO" sz="1200" b="1" i="0" u="none" strike="noStrike" dirty="0">
                          <a:solidFill>
                            <a:srgbClr val="002060"/>
                          </a:solidFill>
                          <a:latin typeface="Arial Black" pitchFamily="34" charset="0"/>
                        </a:rPr>
                        <a:t>55,53%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75285">
                <a:tc>
                  <a:txBody>
                    <a:bodyPr/>
                    <a:lstStyle/>
                    <a:p>
                      <a:pPr algn="ctr" fontAlgn="b"/>
                      <a:r>
                        <a:rPr lang="ro-RO" sz="1400" b="1" i="0" u="none" strike="noStrike" dirty="0">
                          <a:solidFill>
                            <a:srgbClr val="7030A0"/>
                          </a:solidFill>
                          <a:latin typeface="Arial Black" pitchFamily="34" charset="0"/>
                        </a:rPr>
                        <a:t>MEDIE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400" b="1" i="0" u="none" strike="noStrike" dirty="0">
                          <a:solidFill>
                            <a:srgbClr val="7030A0"/>
                          </a:solidFill>
                          <a:latin typeface="Arial Black" pitchFamily="34" charset="0"/>
                        </a:rPr>
                        <a:t>52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400" b="1" i="0" u="none" strike="noStrike" dirty="0">
                          <a:solidFill>
                            <a:srgbClr val="7030A0"/>
                          </a:solidFill>
                          <a:latin typeface="Arial Black" pitchFamily="34" charset="0"/>
                        </a:rPr>
                        <a:t>161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400" b="1" i="0" u="none" strike="noStrike" dirty="0">
                          <a:solidFill>
                            <a:srgbClr val="7030A0"/>
                          </a:solidFill>
                          <a:latin typeface="Arial Black" pitchFamily="34" charset="0"/>
                        </a:rPr>
                        <a:t>226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400" b="1" i="0" u="none" strike="noStrike" dirty="0">
                          <a:solidFill>
                            <a:srgbClr val="7030A0"/>
                          </a:solidFill>
                          <a:latin typeface="Arial Black" pitchFamily="34" charset="0"/>
                        </a:rPr>
                        <a:t>255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400" b="1" i="0" u="none" strike="noStrike" dirty="0">
                          <a:solidFill>
                            <a:srgbClr val="7030A0"/>
                          </a:solidFill>
                          <a:latin typeface="Arial Black" pitchFamily="34" charset="0"/>
                        </a:rPr>
                        <a:t>278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400" b="1" i="0" u="none" strike="noStrike" dirty="0">
                          <a:solidFill>
                            <a:srgbClr val="7030A0"/>
                          </a:solidFill>
                          <a:latin typeface="Arial Black" pitchFamily="34" charset="0"/>
                        </a:rPr>
                        <a:t>323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400" b="1" i="0" u="none" strike="noStrike" dirty="0">
                          <a:solidFill>
                            <a:srgbClr val="7030A0"/>
                          </a:solidFill>
                          <a:latin typeface="Arial Black" pitchFamily="34" charset="0"/>
                        </a:rPr>
                        <a:t>289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400" b="1" i="0" u="none" strike="noStrike" dirty="0">
                          <a:solidFill>
                            <a:srgbClr val="7030A0"/>
                          </a:solidFill>
                          <a:latin typeface="Arial Black" pitchFamily="34" charset="0"/>
                        </a:rPr>
                        <a:t>263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400" b="1" i="0" u="none" strike="noStrike" dirty="0">
                          <a:solidFill>
                            <a:srgbClr val="7030A0"/>
                          </a:solidFill>
                          <a:latin typeface="Arial Black" pitchFamily="34" charset="0"/>
                        </a:rPr>
                        <a:t>128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r>
                        <a:rPr lang="ro-RO" sz="1400" b="1" i="0" u="none" strike="noStrike" dirty="0">
                          <a:solidFill>
                            <a:srgbClr val="7030A0"/>
                          </a:solidFill>
                          <a:latin typeface="Arial Black" pitchFamily="34" charset="0"/>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ro-RO" sz="1400" b="1" i="0" u="none" strike="noStrike" dirty="0">
                          <a:solidFill>
                            <a:srgbClr val="7030A0"/>
                          </a:solidFill>
                          <a:latin typeface="Arial Black" pitchFamily="34" charset="0"/>
                        </a:rPr>
                        <a:t>64,91%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defRPr/>
            </a:pPr>
            <a:r>
              <a:rPr lang="ro-RO" sz="3100" b="1" dirty="0" smtClean="0">
                <a:solidFill>
                  <a:srgbClr val="C00000"/>
                </a:solidFill>
                <a:latin typeface="Arial Black" pitchFamily="34" charset="0"/>
              </a:rPr>
              <a:t>EVALUAREA NAŢIONALĂ </a:t>
            </a:r>
            <a:br>
              <a:rPr lang="ro-RO" sz="3100" b="1" dirty="0" smtClean="0">
                <a:solidFill>
                  <a:srgbClr val="C00000"/>
                </a:solidFill>
                <a:latin typeface="Arial Black" pitchFamily="34" charset="0"/>
              </a:rPr>
            </a:br>
            <a:r>
              <a:rPr lang="ro-RO" sz="2400" b="1" dirty="0" smtClean="0">
                <a:solidFill>
                  <a:srgbClr val="C00000"/>
                </a:solidFill>
              </a:rPr>
              <a:t>PENTRU ELEVII CLASEI   a VIII-a</a:t>
            </a:r>
            <a:br>
              <a:rPr lang="ro-RO" sz="2400" b="1" dirty="0" smtClean="0">
                <a:solidFill>
                  <a:srgbClr val="C00000"/>
                </a:solidFill>
              </a:rPr>
            </a:br>
            <a:r>
              <a:rPr lang="ro-RO" sz="2400" b="1" dirty="0" smtClean="0">
                <a:solidFill>
                  <a:srgbClr val="C00000"/>
                </a:solidFill>
              </a:rPr>
              <a:t>ÎN  ANUL ŞCOLAR 2015-2016</a:t>
            </a:r>
            <a:endParaRPr lang="ro-RO" sz="2400" dirty="0">
              <a:solidFill>
                <a:srgbClr val="C00000"/>
              </a:solidFill>
            </a:endParaRPr>
          </a:p>
        </p:txBody>
      </p:sp>
      <p:sp>
        <p:nvSpPr>
          <p:cNvPr id="31785" name="Rectangle 1"/>
          <p:cNvSpPr>
            <a:spLocks noChangeArrowheads="1"/>
          </p:cNvSpPr>
          <p:nvPr/>
        </p:nvSpPr>
        <p:spPr bwMode="auto">
          <a:xfrm>
            <a:off x="685800" y="2133929"/>
            <a:ext cx="9144000" cy="523220"/>
          </a:xfrm>
          <a:prstGeom prst="rect">
            <a:avLst/>
          </a:prstGeom>
          <a:noFill/>
          <a:ln w="9525">
            <a:noFill/>
            <a:miter lim="800000"/>
            <a:headEnd/>
            <a:tailEnd/>
          </a:ln>
        </p:spPr>
        <p:txBody>
          <a:bodyPr anchor="ctr">
            <a:spAutoFit/>
          </a:bodyPr>
          <a:lstStyle/>
          <a:p>
            <a:pPr algn="ctr" eaLnBrk="0" hangingPunct="0"/>
            <a:r>
              <a:rPr lang="it-IT" sz="1600" b="1">
                <a:solidFill>
                  <a:schemeClr val="bg1"/>
                </a:solidFill>
                <a:ea typeface="Times New Roman" pitchFamily="18" charset="0"/>
                <a:cs typeface="Arial" pitchFamily="34" charset="0"/>
              </a:rPr>
              <a:t>Situația statistică pe tranșe de medii:     </a:t>
            </a:r>
            <a:endParaRPr lang="ro-RO" sz="1600">
              <a:solidFill>
                <a:schemeClr val="bg1"/>
              </a:solidFill>
              <a:ea typeface="Times New Roman" pitchFamily="18" charset="0"/>
              <a:cs typeface="Arial" pitchFamily="34" charset="0"/>
            </a:endParaRPr>
          </a:p>
          <a:p>
            <a:pPr algn="ctr" eaLnBrk="0" hangingPunct="0"/>
            <a:r>
              <a:rPr lang="it-IT" sz="1200" b="1">
                <a:ea typeface="Times New Roman" pitchFamily="18" charset="0"/>
                <a:cs typeface="Arial" pitchFamily="34" charset="0"/>
              </a:rPr>
              <a:t>               </a:t>
            </a:r>
            <a:endParaRPr lang="ro-RO" sz="800">
              <a:ea typeface="Times New Roman" pitchFamily="18" charset="0"/>
              <a:cs typeface="Arial" pitchFamily="34" charset="0"/>
            </a:endParaRPr>
          </a:p>
        </p:txBody>
      </p:sp>
      <p:pic>
        <p:nvPicPr>
          <p:cNvPr id="31787" name="Chart 2"/>
          <p:cNvPicPr>
            <a:picLocks noChangeArrowheads="1"/>
          </p:cNvPicPr>
          <p:nvPr/>
        </p:nvPicPr>
        <p:blipFill>
          <a:blip r:embed="rId2"/>
          <a:srcRect b="-38"/>
          <a:stretch>
            <a:fillRect/>
          </a:stretch>
        </p:blipFill>
        <p:spPr bwMode="auto">
          <a:xfrm>
            <a:off x="1600200" y="2209800"/>
            <a:ext cx="6172200" cy="3886200"/>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Title 1"/>
          <p:cNvSpPr>
            <a:spLocks noGrp="1"/>
          </p:cNvSpPr>
          <p:nvPr>
            <p:ph type="title"/>
          </p:nvPr>
        </p:nvSpPr>
        <p:spPr>
          <a:xfrm>
            <a:off x="457200" y="228600"/>
            <a:ext cx="8229600" cy="381000"/>
          </a:xfrm>
        </p:spPr>
        <p:txBody>
          <a:bodyPr>
            <a:noAutofit/>
          </a:bodyPr>
          <a:lstStyle/>
          <a:p>
            <a:pPr algn="ctr">
              <a:defRPr/>
            </a:pPr>
            <a:r>
              <a:rPr lang="ro-RO" sz="1800" dirty="0" smtClean="0">
                <a:solidFill>
                  <a:srgbClr val="002060"/>
                </a:solidFill>
                <a:latin typeface="Times New Roman" pitchFamily="18" charset="0"/>
                <a:cs typeface="Times New Roman" pitchFamily="18" charset="0"/>
              </a:rPr>
              <a:t/>
            </a:r>
            <a:br>
              <a:rPr lang="ro-RO" sz="1800" dirty="0" smtClean="0">
                <a:solidFill>
                  <a:srgbClr val="002060"/>
                </a:solidFill>
                <a:latin typeface="Times New Roman" pitchFamily="18" charset="0"/>
                <a:cs typeface="Times New Roman" pitchFamily="18" charset="0"/>
              </a:rPr>
            </a:br>
            <a:r>
              <a:rPr lang="ro-RO" sz="2400" b="1" dirty="0" smtClean="0">
                <a:solidFill>
                  <a:srgbClr val="002060"/>
                </a:solidFill>
                <a:latin typeface="Arial Black" pitchFamily="34" charset="0"/>
              </a:rPr>
              <a:t/>
            </a:r>
            <a:br>
              <a:rPr lang="ro-RO" sz="2400" b="1" dirty="0" smtClean="0">
                <a:solidFill>
                  <a:srgbClr val="002060"/>
                </a:solidFill>
                <a:latin typeface="Arial Black" pitchFamily="34" charset="0"/>
              </a:rPr>
            </a:br>
            <a:r>
              <a:rPr lang="ro-RO" sz="2400" b="1" dirty="0">
                <a:solidFill>
                  <a:srgbClr val="C00000"/>
                </a:solidFill>
                <a:latin typeface="Arial Black" pitchFamily="34" charset="0"/>
                <a:cs typeface="Times New Roman" pitchFamily="18" charset="0"/>
              </a:rPr>
              <a:t>BACALAUREAT 2016   </a:t>
            </a:r>
            <a:r>
              <a:rPr lang="ro-RO" sz="2400" b="1" dirty="0">
                <a:solidFill>
                  <a:srgbClr val="C00000"/>
                </a:solidFill>
                <a:latin typeface="Arial Black" pitchFamily="34" charset="0"/>
              </a:rPr>
              <a:t>SESIUNEA IUNIE -IULIE</a:t>
            </a:r>
            <a:endParaRPr lang="ro-RO" sz="2400" b="1" dirty="0" smtClean="0">
              <a:solidFill>
                <a:srgbClr val="C00000"/>
              </a:solidFill>
              <a:latin typeface="Arial Black" pitchFamily="34"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666370094"/>
              </p:ext>
            </p:extLst>
          </p:nvPr>
        </p:nvGraphicFramePr>
        <p:xfrm>
          <a:off x="533400" y="609597"/>
          <a:ext cx="8077200" cy="6095997"/>
        </p:xfrm>
        <a:graphic>
          <a:graphicData uri="http://schemas.openxmlformats.org/drawingml/2006/table">
            <a:tbl>
              <a:tblPr/>
              <a:tblGrid>
                <a:gridCol w="4953000">
                  <a:extLst>
                    <a:ext uri="{9D8B030D-6E8A-4147-A177-3AD203B41FA5}">
                      <a16:colId xmlns:a16="http://schemas.microsoft.com/office/drawing/2014/main" val="20000"/>
                    </a:ext>
                  </a:extLst>
                </a:gridCol>
                <a:gridCol w="3124200">
                  <a:extLst>
                    <a:ext uri="{9D8B030D-6E8A-4147-A177-3AD203B41FA5}">
                      <a16:colId xmlns:a16="http://schemas.microsoft.com/office/drawing/2014/main" val="20001"/>
                    </a:ext>
                  </a:extLst>
                </a:gridCol>
              </a:tblGrid>
              <a:tr h="47226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600" b="1" i="0" u="none" strike="noStrike" cap="none" normalizeH="0" baseline="0" dirty="0" smtClean="0">
                          <a:ln>
                            <a:noFill/>
                          </a:ln>
                          <a:solidFill>
                            <a:srgbClr val="000000"/>
                          </a:solidFill>
                          <a:effectLst/>
                          <a:latin typeface="Times New Roman" pitchFamily="18" charset="0"/>
                          <a:cs typeface="Times New Roman" pitchFamily="18" charset="0"/>
                        </a:rPr>
                        <a:t>UNITATE</a:t>
                      </a:r>
                      <a:r>
                        <a:rPr kumimoji="0" lang="en-US" sz="16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ro-RO" sz="1600" b="1" i="0" u="none" strike="noStrike" cap="none" normalizeH="0" baseline="0" dirty="0" smtClean="0">
                          <a:ln>
                            <a:noFill/>
                          </a:ln>
                          <a:solidFill>
                            <a:srgbClr val="000000"/>
                          </a:solidFill>
                          <a:effectLst/>
                          <a:latin typeface="Times New Roman" pitchFamily="18" charset="0"/>
                          <a:cs typeface="Times New Roman" pitchFamily="18" charset="0"/>
                        </a:rPr>
                        <a:t>ȘCOLARĂ</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600" b="1" i="0" u="none" strike="noStrike" cap="none" normalizeH="0" baseline="0" dirty="0" smtClean="0">
                          <a:ln>
                            <a:noFill/>
                          </a:ln>
                          <a:solidFill>
                            <a:srgbClr val="000000"/>
                          </a:solidFill>
                          <a:effectLst/>
                          <a:latin typeface="Times New Roman" pitchFamily="18" charset="0"/>
                          <a:cs typeface="Times New Roman" pitchFamily="18" charset="0"/>
                        </a:rPr>
                        <a:t>PROMOVABILITATE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0"/>
                  </a:ext>
                </a:extLst>
              </a:tr>
              <a:tr h="292353">
                <a:tc>
                  <a:txBody>
                    <a:bodyPr/>
                    <a:lstStyle/>
                    <a:p>
                      <a:pPr algn="l">
                        <a:spcAft>
                          <a:spcPts val="0"/>
                        </a:spcAft>
                      </a:pPr>
                      <a:r>
                        <a:rPr lang="ro-RO" sz="1000" b="1" dirty="0">
                          <a:solidFill>
                            <a:srgbClr val="000000"/>
                          </a:solidFill>
                          <a:latin typeface="Arial"/>
                          <a:ea typeface="Times New Roman"/>
                          <a:cs typeface="Times New Roman"/>
                        </a:rPr>
                        <a:t>COLEGIUL NAȚIONAL "GHEORGHE ȚIȚEICA"</a:t>
                      </a:r>
                      <a:endParaRPr lang="ro-RO" sz="1000" b="1"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algn="ctr">
                        <a:spcAft>
                          <a:spcPts val="0"/>
                        </a:spcAft>
                      </a:pPr>
                      <a:r>
                        <a:rPr lang="ro-RO" sz="1200" b="1" dirty="0">
                          <a:solidFill>
                            <a:srgbClr val="000000"/>
                          </a:solidFill>
                          <a:latin typeface="Arial"/>
                          <a:ea typeface="Times New Roman"/>
                          <a:cs typeface="Times New Roman"/>
                        </a:rPr>
                        <a:t>         93.89</a:t>
                      </a:r>
                      <a:endParaRPr lang="ro-RO"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extLst>
                  <a:ext uri="{0D108BD9-81ED-4DB2-BD59-A6C34878D82A}">
                    <a16:rowId xmlns:a16="http://schemas.microsoft.com/office/drawing/2014/main" val="10001"/>
                  </a:ext>
                </a:extLst>
              </a:tr>
              <a:tr h="254560">
                <a:tc>
                  <a:txBody>
                    <a:bodyPr/>
                    <a:lstStyle/>
                    <a:p>
                      <a:pPr algn="l">
                        <a:spcAft>
                          <a:spcPts val="0"/>
                        </a:spcAft>
                      </a:pPr>
                      <a:r>
                        <a:rPr lang="ro-RO" sz="1000" b="1" dirty="0">
                          <a:solidFill>
                            <a:srgbClr val="000000"/>
                          </a:solidFill>
                          <a:latin typeface="Arial"/>
                          <a:ea typeface="Times New Roman"/>
                          <a:cs typeface="Times New Roman"/>
                        </a:rPr>
                        <a:t>COLEGIUL NAȚIONAL "TRAIAN"</a:t>
                      </a:r>
                      <a:endParaRPr lang="ro-RO" sz="1000" b="1"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algn="ctr">
                        <a:spcAft>
                          <a:spcPts val="0"/>
                        </a:spcAft>
                      </a:pPr>
                      <a:r>
                        <a:rPr lang="ro-RO" sz="1200" b="1" dirty="0">
                          <a:solidFill>
                            <a:srgbClr val="000000"/>
                          </a:solidFill>
                          <a:latin typeface="Arial"/>
                          <a:ea typeface="Times New Roman"/>
                          <a:cs typeface="Times New Roman"/>
                        </a:rPr>
                        <a:t>         89.29</a:t>
                      </a:r>
                      <a:endParaRPr lang="ro-RO"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2"/>
                  </a:ext>
                </a:extLst>
              </a:tr>
              <a:tr h="292353">
                <a:tc>
                  <a:txBody>
                    <a:bodyPr/>
                    <a:lstStyle/>
                    <a:p>
                      <a:pPr algn="l">
                        <a:spcAft>
                          <a:spcPts val="0"/>
                        </a:spcAft>
                      </a:pPr>
                      <a:r>
                        <a:rPr lang="ro-RO" sz="1000" b="1" dirty="0">
                          <a:solidFill>
                            <a:srgbClr val="000000"/>
                          </a:solidFill>
                          <a:latin typeface="Arial"/>
                          <a:ea typeface="Times New Roman"/>
                          <a:cs typeface="Times New Roman"/>
                        </a:rPr>
                        <a:t>COLEGIUL NAȚIONAL PEDAGOGIC "ȘTEFAN ODOBLEJA"</a:t>
                      </a:r>
                      <a:endParaRPr lang="ro-RO" sz="1000" b="1"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algn="ctr">
                        <a:spcAft>
                          <a:spcPts val="0"/>
                        </a:spcAft>
                      </a:pPr>
                      <a:r>
                        <a:rPr lang="ro-RO" sz="1200" b="1" dirty="0">
                          <a:solidFill>
                            <a:srgbClr val="000000"/>
                          </a:solidFill>
                          <a:latin typeface="Arial"/>
                          <a:ea typeface="Times New Roman"/>
                          <a:cs typeface="Times New Roman"/>
                        </a:rPr>
                        <a:t>         80.50</a:t>
                      </a:r>
                      <a:endParaRPr lang="ro-RO"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extLst>
                  <a:ext uri="{0D108BD9-81ED-4DB2-BD59-A6C34878D82A}">
                    <a16:rowId xmlns:a16="http://schemas.microsoft.com/office/drawing/2014/main" val="10003"/>
                  </a:ext>
                </a:extLst>
              </a:tr>
              <a:tr h="287355">
                <a:tc>
                  <a:txBody>
                    <a:bodyPr/>
                    <a:lstStyle/>
                    <a:p>
                      <a:pPr algn="l">
                        <a:spcAft>
                          <a:spcPts val="0"/>
                        </a:spcAft>
                      </a:pPr>
                      <a:r>
                        <a:rPr lang="ro-RO" sz="1000" b="1" dirty="0">
                          <a:solidFill>
                            <a:srgbClr val="000000"/>
                          </a:solidFill>
                          <a:latin typeface="Arial"/>
                          <a:ea typeface="Times New Roman"/>
                          <a:cs typeface="Times New Roman"/>
                        </a:rPr>
                        <a:t>LICEUL TEORETIC "TRAIAN LALESCU"</a:t>
                      </a:r>
                      <a:endParaRPr lang="ro-RO" sz="1000" b="1"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algn="ctr">
                        <a:spcAft>
                          <a:spcPts val="0"/>
                        </a:spcAft>
                      </a:pPr>
                      <a:r>
                        <a:rPr lang="ro-RO" sz="1200" b="1" dirty="0">
                          <a:solidFill>
                            <a:srgbClr val="000000"/>
                          </a:solidFill>
                          <a:latin typeface="Arial"/>
                          <a:ea typeface="Times New Roman"/>
                          <a:cs typeface="Times New Roman"/>
                        </a:rPr>
                        <a:t>         77.17</a:t>
                      </a:r>
                      <a:endParaRPr lang="ro-RO"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4"/>
                  </a:ext>
                </a:extLst>
              </a:tr>
              <a:tr h="277985">
                <a:tc>
                  <a:txBody>
                    <a:bodyPr/>
                    <a:lstStyle/>
                    <a:p>
                      <a:pPr algn="l">
                        <a:spcAft>
                          <a:spcPts val="0"/>
                        </a:spcAft>
                      </a:pPr>
                      <a:r>
                        <a:rPr lang="ro-RO" sz="1000" b="1" dirty="0">
                          <a:solidFill>
                            <a:srgbClr val="000000"/>
                          </a:solidFill>
                          <a:latin typeface="Arial"/>
                          <a:ea typeface="Times New Roman"/>
                          <a:cs typeface="Times New Roman"/>
                        </a:rPr>
                        <a:t>LICEUL DE ARTĂ "I.ȘT.PAULIAN"</a:t>
                      </a:r>
                      <a:endParaRPr lang="ro-RO" sz="1000" b="1"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algn="ctr">
                        <a:spcAft>
                          <a:spcPts val="0"/>
                        </a:spcAft>
                      </a:pPr>
                      <a:r>
                        <a:rPr lang="ro-RO" sz="1200" b="1" dirty="0">
                          <a:solidFill>
                            <a:srgbClr val="000000"/>
                          </a:solidFill>
                          <a:latin typeface="Arial"/>
                          <a:ea typeface="Times New Roman"/>
                          <a:cs typeface="Times New Roman"/>
                        </a:rPr>
                        <a:t>         71.88</a:t>
                      </a:r>
                      <a:endParaRPr lang="ro-RO"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extLst>
                  <a:ext uri="{0D108BD9-81ED-4DB2-BD59-A6C34878D82A}">
                    <a16:rowId xmlns:a16="http://schemas.microsoft.com/office/drawing/2014/main" val="10005"/>
                  </a:ext>
                </a:extLst>
              </a:tr>
              <a:tr h="287355">
                <a:tc>
                  <a:txBody>
                    <a:bodyPr/>
                    <a:lstStyle/>
                    <a:p>
                      <a:pPr algn="l">
                        <a:spcAft>
                          <a:spcPts val="0"/>
                        </a:spcAft>
                      </a:pPr>
                      <a:r>
                        <a:rPr lang="ro-RO" sz="1000" b="1" dirty="0">
                          <a:solidFill>
                            <a:srgbClr val="000000"/>
                          </a:solidFill>
                          <a:latin typeface="Arial"/>
                          <a:ea typeface="Times New Roman"/>
                          <a:cs typeface="Times New Roman"/>
                        </a:rPr>
                        <a:t>LICEUL TEORETIC CUJMIR</a:t>
                      </a:r>
                      <a:endParaRPr lang="ro-RO" sz="1000" b="1"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algn="ctr">
                        <a:spcAft>
                          <a:spcPts val="0"/>
                        </a:spcAft>
                      </a:pPr>
                      <a:r>
                        <a:rPr lang="ro-RO" sz="1200" b="1" dirty="0">
                          <a:solidFill>
                            <a:srgbClr val="000000"/>
                          </a:solidFill>
                          <a:latin typeface="Arial"/>
                          <a:ea typeface="Times New Roman"/>
                          <a:cs typeface="Times New Roman"/>
                        </a:rPr>
                        <a:t>         52.73</a:t>
                      </a:r>
                      <a:endParaRPr lang="ro-RO"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6"/>
                  </a:ext>
                </a:extLst>
              </a:tr>
              <a:tr h="292353">
                <a:tc>
                  <a:txBody>
                    <a:bodyPr/>
                    <a:lstStyle/>
                    <a:p>
                      <a:pPr algn="l">
                        <a:spcAft>
                          <a:spcPts val="0"/>
                        </a:spcAft>
                      </a:pPr>
                      <a:r>
                        <a:rPr lang="ro-RO" sz="1000" b="1" dirty="0">
                          <a:solidFill>
                            <a:srgbClr val="000000"/>
                          </a:solidFill>
                          <a:latin typeface="Arial"/>
                          <a:ea typeface="Times New Roman"/>
                          <a:cs typeface="Times New Roman"/>
                        </a:rPr>
                        <a:t>LICEUL TEHNOLOGIC "MATEI BASARAB"</a:t>
                      </a:r>
                      <a:endParaRPr lang="ro-RO" sz="1000" b="1"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algn="ctr">
                        <a:spcAft>
                          <a:spcPts val="0"/>
                        </a:spcAft>
                      </a:pPr>
                      <a:r>
                        <a:rPr lang="ro-RO" sz="1200" b="1" dirty="0">
                          <a:solidFill>
                            <a:srgbClr val="000000"/>
                          </a:solidFill>
                          <a:latin typeface="Arial"/>
                          <a:ea typeface="Times New Roman"/>
                          <a:cs typeface="Times New Roman"/>
                        </a:rPr>
                        <a:t>         43.15</a:t>
                      </a:r>
                      <a:endParaRPr lang="ro-RO"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extLst>
                  <a:ext uri="{0D108BD9-81ED-4DB2-BD59-A6C34878D82A}">
                    <a16:rowId xmlns:a16="http://schemas.microsoft.com/office/drawing/2014/main" val="10007"/>
                  </a:ext>
                </a:extLst>
              </a:tr>
              <a:tr h="292353">
                <a:tc>
                  <a:txBody>
                    <a:bodyPr/>
                    <a:lstStyle/>
                    <a:p>
                      <a:pPr algn="l">
                        <a:spcAft>
                          <a:spcPts val="0"/>
                        </a:spcAft>
                      </a:pPr>
                      <a:r>
                        <a:rPr lang="ro-RO" sz="1000" b="1" dirty="0">
                          <a:solidFill>
                            <a:srgbClr val="000000"/>
                          </a:solidFill>
                          <a:latin typeface="Arial"/>
                          <a:ea typeface="Times New Roman"/>
                          <a:cs typeface="Times New Roman"/>
                        </a:rPr>
                        <a:t>LICEUL TEORETIC "DR.VICTOR GOMOIU"</a:t>
                      </a:r>
                      <a:endParaRPr lang="ro-RO" sz="1000" b="1"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algn="ctr">
                        <a:spcAft>
                          <a:spcPts val="0"/>
                        </a:spcAft>
                      </a:pPr>
                      <a:r>
                        <a:rPr lang="ro-RO" sz="1200" b="1" dirty="0">
                          <a:solidFill>
                            <a:srgbClr val="000000"/>
                          </a:solidFill>
                          <a:latin typeface="Arial"/>
                          <a:ea typeface="Times New Roman"/>
                          <a:cs typeface="Times New Roman"/>
                        </a:rPr>
                        <a:t>         41.94</a:t>
                      </a:r>
                      <a:endParaRPr lang="ro-RO"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8"/>
                  </a:ext>
                </a:extLst>
              </a:tr>
              <a:tr h="292353">
                <a:tc>
                  <a:txBody>
                    <a:bodyPr/>
                    <a:lstStyle/>
                    <a:p>
                      <a:pPr algn="l">
                        <a:spcAft>
                          <a:spcPts val="0"/>
                        </a:spcAft>
                      </a:pPr>
                      <a:r>
                        <a:rPr lang="ro-RO" sz="1000" b="1" dirty="0">
                          <a:solidFill>
                            <a:srgbClr val="000000"/>
                          </a:solidFill>
                          <a:latin typeface="Arial"/>
                          <a:ea typeface="Times New Roman"/>
                          <a:cs typeface="Times New Roman"/>
                        </a:rPr>
                        <a:t>COLEGIUL TEHNOLOGIC "CONSTANTIN BRÂNCOVEANU"</a:t>
                      </a:r>
                      <a:endParaRPr lang="ro-RO" sz="1000" b="1"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algn="ctr">
                        <a:spcAft>
                          <a:spcPts val="0"/>
                        </a:spcAft>
                      </a:pPr>
                      <a:r>
                        <a:rPr lang="ro-RO" sz="1200" b="1" dirty="0">
                          <a:solidFill>
                            <a:srgbClr val="000000"/>
                          </a:solidFill>
                          <a:latin typeface="Arial"/>
                          <a:ea typeface="Times New Roman"/>
                          <a:cs typeface="Times New Roman"/>
                        </a:rPr>
                        <a:t>         40.76</a:t>
                      </a:r>
                      <a:endParaRPr lang="ro-RO"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extLst>
                  <a:ext uri="{0D108BD9-81ED-4DB2-BD59-A6C34878D82A}">
                    <a16:rowId xmlns:a16="http://schemas.microsoft.com/office/drawing/2014/main" val="10009"/>
                  </a:ext>
                </a:extLst>
              </a:tr>
              <a:tr h="292353">
                <a:tc>
                  <a:txBody>
                    <a:bodyPr/>
                    <a:lstStyle/>
                    <a:p>
                      <a:pPr algn="l">
                        <a:spcAft>
                          <a:spcPts val="0"/>
                        </a:spcAft>
                      </a:pPr>
                      <a:r>
                        <a:rPr lang="ro-RO" sz="1000" b="1" dirty="0">
                          <a:solidFill>
                            <a:srgbClr val="000000"/>
                          </a:solidFill>
                          <a:latin typeface="Arial"/>
                          <a:ea typeface="Times New Roman"/>
                          <a:cs typeface="Times New Roman"/>
                        </a:rPr>
                        <a:t>COLEGIUL NAȚIONAL ECONOMIC "THEODOR COSTESCU"</a:t>
                      </a:r>
                      <a:endParaRPr lang="ro-RO" sz="1000" b="1"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algn="ctr">
                        <a:spcAft>
                          <a:spcPts val="0"/>
                        </a:spcAft>
                      </a:pPr>
                      <a:r>
                        <a:rPr lang="ro-RO" sz="1200" b="1" dirty="0">
                          <a:solidFill>
                            <a:srgbClr val="000000"/>
                          </a:solidFill>
                          <a:latin typeface="Arial"/>
                          <a:ea typeface="Times New Roman"/>
                          <a:cs typeface="Times New Roman"/>
                        </a:rPr>
                        <a:t>         35.90</a:t>
                      </a:r>
                      <a:endParaRPr lang="ro-RO"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10"/>
                  </a:ext>
                </a:extLst>
              </a:tr>
              <a:tr h="292353">
                <a:tc>
                  <a:txBody>
                    <a:bodyPr/>
                    <a:lstStyle/>
                    <a:p>
                      <a:pPr algn="l">
                        <a:spcAft>
                          <a:spcPts val="0"/>
                        </a:spcAft>
                      </a:pPr>
                      <a:r>
                        <a:rPr lang="ro-RO" sz="1000" b="1" dirty="0">
                          <a:solidFill>
                            <a:srgbClr val="000000"/>
                          </a:solidFill>
                          <a:latin typeface="Arial"/>
                          <a:ea typeface="Times New Roman"/>
                          <a:cs typeface="Times New Roman"/>
                        </a:rPr>
                        <a:t>LICEUL TEORETIC "GHEORGHE IONESCU ȘIȘEȘTI"</a:t>
                      </a:r>
                      <a:endParaRPr lang="ro-RO" sz="1000" b="1"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algn="ctr">
                        <a:spcAft>
                          <a:spcPts val="0"/>
                        </a:spcAft>
                      </a:pPr>
                      <a:r>
                        <a:rPr lang="ro-RO" sz="1200" b="1" dirty="0">
                          <a:solidFill>
                            <a:srgbClr val="000000"/>
                          </a:solidFill>
                          <a:latin typeface="Arial"/>
                          <a:ea typeface="Times New Roman"/>
                          <a:cs typeface="Times New Roman"/>
                        </a:rPr>
                        <a:t>         33.33</a:t>
                      </a:r>
                      <a:endParaRPr lang="ro-RO"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extLst>
                  <a:ext uri="{0D108BD9-81ED-4DB2-BD59-A6C34878D82A}">
                    <a16:rowId xmlns:a16="http://schemas.microsoft.com/office/drawing/2014/main" val="10011"/>
                  </a:ext>
                </a:extLst>
              </a:tr>
              <a:tr h="292353">
                <a:tc>
                  <a:txBody>
                    <a:bodyPr/>
                    <a:lstStyle/>
                    <a:p>
                      <a:pPr algn="l">
                        <a:spcAft>
                          <a:spcPts val="0"/>
                        </a:spcAft>
                      </a:pPr>
                      <a:r>
                        <a:rPr lang="ro-RO" sz="1000" b="1" dirty="0">
                          <a:solidFill>
                            <a:srgbClr val="000000"/>
                          </a:solidFill>
                          <a:latin typeface="Arial"/>
                          <a:ea typeface="Times New Roman"/>
                          <a:cs typeface="Times New Roman"/>
                        </a:rPr>
                        <a:t>LICEUL TEORETIC "ȘERBAN CIOCULESCU"</a:t>
                      </a:r>
                      <a:endParaRPr lang="ro-RO" sz="1000" b="1"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algn="ctr">
                        <a:spcAft>
                          <a:spcPts val="0"/>
                        </a:spcAft>
                      </a:pPr>
                      <a:r>
                        <a:rPr lang="ro-RO" sz="1200" b="1" dirty="0">
                          <a:solidFill>
                            <a:srgbClr val="000000"/>
                          </a:solidFill>
                          <a:latin typeface="Arial"/>
                          <a:ea typeface="Times New Roman"/>
                          <a:cs typeface="Times New Roman"/>
                        </a:rPr>
                        <a:t>         26.47</a:t>
                      </a:r>
                      <a:endParaRPr lang="ro-RO"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12"/>
                  </a:ext>
                </a:extLst>
              </a:tr>
              <a:tr h="254560">
                <a:tc>
                  <a:txBody>
                    <a:bodyPr/>
                    <a:lstStyle/>
                    <a:p>
                      <a:pPr algn="l">
                        <a:spcAft>
                          <a:spcPts val="0"/>
                        </a:spcAft>
                      </a:pPr>
                      <a:r>
                        <a:rPr lang="ro-RO" sz="1000" b="1" dirty="0">
                          <a:solidFill>
                            <a:srgbClr val="000000"/>
                          </a:solidFill>
                          <a:latin typeface="Arial"/>
                          <a:ea typeface="Times New Roman"/>
                          <a:cs typeface="Times New Roman"/>
                        </a:rPr>
                        <a:t>COLEGIUL TEHNIC "DECEBAL"</a:t>
                      </a:r>
                      <a:endParaRPr lang="ro-RO" sz="1000" b="1"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algn="ctr">
                        <a:spcAft>
                          <a:spcPts val="0"/>
                        </a:spcAft>
                      </a:pPr>
                      <a:r>
                        <a:rPr lang="ro-RO" sz="1200" b="1" dirty="0">
                          <a:solidFill>
                            <a:srgbClr val="000000"/>
                          </a:solidFill>
                          <a:latin typeface="Arial"/>
                          <a:ea typeface="Times New Roman"/>
                          <a:cs typeface="Times New Roman"/>
                        </a:rPr>
                        <a:t>         17.02</a:t>
                      </a:r>
                      <a:endParaRPr lang="ro-RO"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extLst>
                  <a:ext uri="{0D108BD9-81ED-4DB2-BD59-A6C34878D82A}">
                    <a16:rowId xmlns:a16="http://schemas.microsoft.com/office/drawing/2014/main" val="10013"/>
                  </a:ext>
                </a:extLst>
              </a:tr>
              <a:tr h="292353">
                <a:tc>
                  <a:txBody>
                    <a:bodyPr/>
                    <a:lstStyle/>
                    <a:p>
                      <a:pPr algn="l">
                        <a:spcAft>
                          <a:spcPts val="0"/>
                        </a:spcAft>
                      </a:pPr>
                      <a:r>
                        <a:rPr lang="ro-RO" sz="1000" b="1" dirty="0">
                          <a:solidFill>
                            <a:srgbClr val="000000"/>
                          </a:solidFill>
                          <a:latin typeface="Arial"/>
                          <a:ea typeface="Times New Roman"/>
                          <a:cs typeface="Times New Roman"/>
                        </a:rPr>
                        <a:t>COLEGIUL TEHNIC DE TRANSPORTURI AUTO</a:t>
                      </a:r>
                      <a:endParaRPr lang="ro-RO" sz="1000" b="1"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algn="ctr">
                        <a:spcAft>
                          <a:spcPts val="0"/>
                        </a:spcAft>
                      </a:pPr>
                      <a:r>
                        <a:rPr lang="ro-RO" sz="1200" b="1" dirty="0">
                          <a:solidFill>
                            <a:srgbClr val="000000"/>
                          </a:solidFill>
                          <a:latin typeface="Arial"/>
                          <a:ea typeface="Times New Roman"/>
                          <a:cs typeface="Times New Roman"/>
                        </a:rPr>
                        <a:t>         16.67</a:t>
                      </a:r>
                      <a:endParaRPr lang="ro-RO"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14"/>
                  </a:ext>
                </a:extLst>
              </a:tr>
              <a:tr h="254560">
                <a:tc>
                  <a:txBody>
                    <a:bodyPr/>
                    <a:lstStyle/>
                    <a:p>
                      <a:pPr algn="l">
                        <a:spcAft>
                          <a:spcPts val="0"/>
                        </a:spcAft>
                      </a:pPr>
                      <a:r>
                        <a:rPr lang="ro-RO" sz="1000" b="1" dirty="0">
                          <a:solidFill>
                            <a:srgbClr val="000000"/>
                          </a:solidFill>
                          <a:latin typeface="Arial"/>
                          <a:ea typeface="Times New Roman"/>
                          <a:cs typeface="Times New Roman"/>
                        </a:rPr>
                        <a:t>COLEGIUL TEHNIC "DOMNUL TUDOR"</a:t>
                      </a:r>
                      <a:endParaRPr lang="ro-RO" sz="1000" b="1"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algn="ctr">
                        <a:spcAft>
                          <a:spcPts val="0"/>
                        </a:spcAft>
                      </a:pPr>
                      <a:r>
                        <a:rPr lang="ro-RO" sz="1200" b="1" dirty="0">
                          <a:solidFill>
                            <a:srgbClr val="000000"/>
                          </a:solidFill>
                          <a:latin typeface="Arial"/>
                          <a:ea typeface="Times New Roman"/>
                          <a:cs typeface="Times New Roman"/>
                        </a:rPr>
                        <a:t>         12.75</a:t>
                      </a:r>
                      <a:endParaRPr lang="ro-RO"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extLst>
                  <a:ext uri="{0D108BD9-81ED-4DB2-BD59-A6C34878D82A}">
                    <a16:rowId xmlns:a16="http://schemas.microsoft.com/office/drawing/2014/main" val="10015"/>
                  </a:ext>
                </a:extLst>
              </a:tr>
              <a:tr h="292353">
                <a:tc>
                  <a:txBody>
                    <a:bodyPr/>
                    <a:lstStyle/>
                    <a:p>
                      <a:pPr algn="l">
                        <a:spcAft>
                          <a:spcPts val="0"/>
                        </a:spcAft>
                      </a:pPr>
                      <a:r>
                        <a:rPr lang="ro-RO" sz="1000" b="1" dirty="0">
                          <a:solidFill>
                            <a:srgbClr val="000000"/>
                          </a:solidFill>
                          <a:latin typeface="Arial"/>
                          <a:ea typeface="Times New Roman"/>
                          <a:cs typeface="Times New Roman"/>
                        </a:rPr>
                        <a:t>LICEUL TEHNOLOGIC "TUDOR VLADIMIRESCU"</a:t>
                      </a:r>
                      <a:endParaRPr lang="ro-RO" sz="1000" b="1"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algn="ctr">
                        <a:spcAft>
                          <a:spcPts val="0"/>
                        </a:spcAft>
                      </a:pPr>
                      <a:r>
                        <a:rPr lang="ro-RO" sz="1200" b="1" dirty="0">
                          <a:solidFill>
                            <a:srgbClr val="000000"/>
                          </a:solidFill>
                          <a:latin typeface="Arial"/>
                          <a:ea typeface="Times New Roman"/>
                          <a:cs typeface="Times New Roman"/>
                        </a:rPr>
                        <a:t>         11.76</a:t>
                      </a:r>
                      <a:endParaRPr lang="ro-RO"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16"/>
                  </a:ext>
                </a:extLst>
              </a:tr>
              <a:tr h="287355">
                <a:tc>
                  <a:txBody>
                    <a:bodyPr/>
                    <a:lstStyle/>
                    <a:p>
                      <a:pPr algn="l">
                        <a:spcAft>
                          <a:spcPts val="0"/>
                        </a:spcAft>
                      </a:pPr>
                      <a:r>
                        <a:rPr lang="ro-RO" sz="1000" b="1" dirty="0">
                          <a:solidFill>
                            <a:srgbClr val="000000"/>
                          </a:solidFill>
                          <a:latin typeface="Arial"/>
                          <a:ea typeface="Times New Roman"/>
                          <a:cs typeface="Times New Roman"/>
                        </a:rPr>
                        <a:t>COLEGIUL TEHNIC "LORIN SĂLĂGEAN"</a:t>
                      </a:r>
                      <a:endParaRPr lang="ro-RO" sz="1000" b="1"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algn="ctr">
                        <a:spcAft>
                          <a:spcPts val="0"/>
                        </a:spcAft>
                      </a:pPr>
                      <a:r>
                        <a:rPr lang="ro-RO" sz="1200" b="1" dirty="0">
                          <a:solidFill>
                            <a:srgbClr val="000000"/>
                          </a:solidFill>
                          <a:latin typeface="Arial"/>
                          <a:ea typeface="Times New Roman"/>
                          <a:cs typeface="Times New Roman"/>
                        </a:rPr>
                        <a:t>         10.00</a:t>
                      </a:r>
                      <a:endParaRPr lang="ro-RO"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extLst>
                  <a:ext uri="{0D108BD9-81ED-4DB2-BD59-A6C34878D82A}">
                    <a16:rowId xmlns:a16="http://schemas.microsoft.com/office/drawing/2014/main" val="10017"/>
                  </a:ext>
                </a:extLst>
              </a:tr>
              <a:tr h="287355">
                <a:tc>
                  <a:txBody>
                    <a:bodyPr/>
                    <a:lstStyle/>
                    <a:p>
                      <a:pPr algn="l">
                        <a:spcAft>
                          <a:spcPts val="0"/>
                        </a:spcAft>
                      </a:pPr>
                      <a:r>
                        <a:rPr lang="ro-RO" sz="1000" b="1" dirty="0">
                          <a:solidFill>
                            <a:srgbClr val="000000"/>
                          </a:solidFill>
                          <a:latin typeface="Arial"/>
                          <a:ea typeface="Times New Roman"/>
                          <a:cs typeface="Times New Roman"/>
                        </a:rPr>
                        <a:t>COLEGIUL TEHNIC "DIERNA"</a:t>
                      </a:r>
                      <a:endParaRPr lang="ro-RO" sz="1000" b="1"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algn="ctr">
                        <a:spcAft>
                          <a:spcPts val="0"/>
                        </a:spcAft>
                      </a:pPr>
                      <a:r>
                        <a:rPr lang="ro-RO" sz="1200" b="1" dirty="0">
                          <a:solidFill>
                            <a:srgbClr val="000000"/>
                          </a:solidFill>
                          <a:latin typeface="Arial"/>
                          <a:ea typeface="Times New Roman"/>
                          <a:cs typeface="Times New Roman"/>
                        </a:rPr>
                        <a:t>          9.52</a:t>
                      </a:r>
                      <a:endParaRPr lang="ro-RO"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18"/>
                  </a:ext>
                </a:extLst>
              </a:tr>
              <a:tr h="254560">
                <a:tc>
                  <a:txBody>
                    <a:bodyPr/>
                    <a:lstStyle/>
                    <a:p>
                      <a:pPr algn="l">
                        <a:spcAft>
                          <a:spcPts val="0"/>
                        </a:spcAft>
                      </a:pPr>
                      <a:r>
                        <a:rPr lang="ro-RO" sz="1000" b="1" dirty="0">
                          <a:solidFill>
                            <a:srgbClr val="000000"/>
                          </a:solidFill>
                          <a:latin typeface="Arial"/>
                          <a:ea typeface="Times New Roman"/>
                          <a:cs typeface="Times New Roman"/>
                        </a:rPr>
                        <a:t>LICEUL TEHNOLOGIC HALÂNGA</a:t>
                      </a:r>
                      <a:endParaRPr lang="ro-RO" sz="1000" b="1"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algn="ctr">
                        <a:spcAft>
                          <a:spcPts val="0"/>
                        </a:spcAft>
                      </a:pPr>
                      <a:r>
                        <a:rPr lang="ro-RO" sz="1200" b="1" dirty="0">
                          <a:solidFill>
                            <a:srgbClr val="000000"/>
                          </a:solidFill>
                          <a:latin typeface="Arial"/>
                          <a:ea typeface="Times New Roman"/>
                          <a:cs typeface="Times New Roman"/>
                        </a:rPr>
                        <a:t>           </a:t>
                      </a:r>
                      <a:r>
                        <a:rPr lang="ro-RO" sz="1200" b="1" dirty="0" smtClean="0">
                          <a:solidFill>
                            <a:srgbClr val="000000"/>
                          </a:solidFill>
                          <a:latin typeface="Arial"/>
                          <a:ea typeface="Times New Roman"/>
                          <a:cs typeface="Times New Roman"/>
                        </a:rPr>
                        <a:t>0.00</a:t>
                      </a:r>
                      <a:endParaRPr lang="ro-RO"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extLst>
                  <a:ext uri="{0D108BD9-81ED-4DB2-BD59-A6C34878D82A}">
                    <a16:rowId xmlns:a16="http://schemas.microsoft.com/office/drawing/2014/main" val="10019"/>
                  </a:ext>
                </a:extLst>
              </a:tr>
              <a:tr h="254560">
                <a:tc>
                  <a:txBody>
                    <a:bodyPr/>
                    <a:lstStyle/>
                    <a:p>
                      <a:pPr algn="l">
                        <a:spcAft>
                          <a:spcPts val="0"/>
                        </a:spcAft>
                      </a:pPr>
                      <a:r>
                        <a:rPr lang="ro-RO" sz="1400" b="1" dirty="0">
                          <a:solidFill>
                            <a:srgbClr val="000000"/>
                          </a:solidFill>
                          <a:latin typeface="Arial"/>
                          <a:ea typeface="Times New Roman"/>
                          <a:cs typeface="Times New Roman"/>
                        </a:rPr>
                        <a:t> </a:t>
                      </a:r>
                      <a:r>
                        <a:rPr lang="ro-RO" sz="1400" b="1" dirty="0" smtClean="0">
                          <a:solidFill>
                            <a:srgbClr val="000000"/>
                          </a:solidFill>
                          <a:latin typeface="Arial"/>
                          <a:ea typeface="Times New Roman"/>
                          <a:cs typeface="Times New Roman"/>
                        </a:rPr>
                        <a:t>PROCENT</a:t>
                      </a:r>
                      <a:r>
                        <a:rPr lang="ro-RO" sz="1400" b="1" baseline="0" dirty="0" smtClean="0">
                          <a:solidFill>
                            <a:srgbClr val="000000"/>
                          </a:solidFill>
                          <a:latin typeface="Arial"/>
                          <a:ea typeface="Times New Roman"/>
                          <a:cs typeface="Times New Roman"/>
                        </a:rPr>
                        <a:t> JUDEȚEAN</a:t>
                      </a:r>
                      <a:endParaRPr lang="ro-RO" sz="14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algn="ctr">
                        <a:spcAft>
                          <a:spcPts val="0"/>
                        </a:spcAft>
                      </a:pPr>
                      <a:r>
                        <a:rPr lang="ro-RO" sz="1400" b="1" dirty="0">
                          <a:solidFill>
                            <a:srgbClr val="000000"/>
                          </a:solidFill>
                          <a:latin typeface="Arial"/>
                          <a:ea typeface="Times New Roman"/>
                          <a:cs typeface="Times New Roman"/>
                        </a:rPr>
                        <a:t>         56.77%</a:t>
                      </a:r>
                      <a:endParaRPr lang="ro-RO" sz="14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20"/>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096962"/>
          </a:xfrm>
        </p:spPr>
        <p:txBody>
          <a:bodyPr>
            <a:normAutofit fontScale="90000"/>
          </a:bodyPr>
          <a:lstStyle/>
          <a:p>
            <a:pPr algn="ctr"/>
            <a:r>
              <a:rPr lang="ro-RO" sz="2400" b="1" dirty="0" smtClean="0">
                <a:solidFill>
                  <a:srgbClr val="C00000"/>
                </a:solidFill>
                <a:latin typeface="Arial Black" pitchFamily="34" charset="0"/>
              </a:rPr>
              <a:t>SITUAȚIA</a:t>
            </a:r>
            <a:r>
              <a:rPr lang="en-US" sz="2400" b="1" dirty="0" smtClean="0">
                <a:solidFill>
                  <a:srgbClr val="C00000"/>
                </a:solidFill>
                <a:latin typeface="Arial Black" pitchFamily="34" charset="0"/>
              </a:rPr>
              <a:t> </a:t>
            </a:r>
            <a:r>
              <a:rPr lang="ro-RO" sz="2400" b="1" dirty="0" smtClean="0">
                <a:solidFill>
                  <a:srgbClr val="C00000"/>
                </a:solidFill>
                <a:latin typeface="Arial Black" pitchFamily="34" charset="0"/>
              </a:rPr>
              <a:t>CANDIDAȚILOR </a:t>
            </a:r>
            <a:br>
              <a:rPr lang="ro-RO" sz="2400" b="1" dirty="0" smtClean="0">
                <a:solidFill>
                  <a:srgbClr val="C00000"/>
                </a:solidFill>
                <a:latin typeface="Arial Black" pitchFamily="34" charset="0"/>
              </a:rPr>
            </a:br>
            <a:r>
              <a:rPr lang="ro-RO" sz="2400" b="1" dirty="0" smtClean="0">
                <a:solidFill>
                  <a:srgbClr val="C00000"/>
                </a:solidFill>
                <a:latin typeface="Arial Black" pitchFamily="34" charset="0"/>
              </a:rPr>
              <a:t>LA EXAMENUL DE BACALAUREAT</a:t>
            </a:r>
            <a:r>
              <a:rPr lang="en-US" sz="2400" b="1" dirty="0" smtClean="0">
                <a:solidFill>
                  <a:srgbClr val="C00000"/>
                </a:solidFill>
                <a:latin typeface="Arial Black" pitchFamily="34" charset="0"/>
              </a:rPr>
              <a:t/>
            </a:r>
            <a:br>
              <a:rPr lang="en-US" sz="2400" b="1" dirty="0" smtClean="0">
                <a:solidFill>
                  <a:srgbClr val="C00000"/>
                </a:solidFill>
                <a:latin typeface="Arial Black" pitchFamily="34" charset="0"/>
              </a:rPr>
            </a:br>
            <a:r>
              <a:rPr lang="en-US" sz="2400" b="1" dirty="0" err="1" smtClean="0">
                <a:solidFill>
                  <a:srgbClr val="C00000"/>
                </a:solidFill>
                <a:latin typeface="Arial Black" pitchFamily="34" charset="0"/>
              </a:rPr>
              <a:t>iunie-iulie</a:t>
            </a:r>
            <a:r>
              <a:rPr lang="en-US" sz="2400" b="1" dirty="0" smtClean="0">
                <a:solidFill>
                  <a:srgbClr val="C00000"/>
                </a:solidFill>
                <a:latin typeface="Arial Black" pitchFamily="34" charset="0"/>
              </a:rPr>
              <a:t> 2016</a:t>
            </a:r>
            <a:endParaRPr lang="en-US" sz="2400" b="1" dirty="0">
              <a:solidFill>
                <a:srgbClr val="C00000"/>
              </a:solidFill>
              <a:latin typeface="Arial Black"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val="1711941157"/>
              </p:ext>
            </p:extLst>
          </p:nvPr>
        </p:nvGraphicFramePr>
        <p:xfrm>
          <a:off x="609600" y="1143000"/>
          <a:ext cx="8077200" cy="5181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6939267"/>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228600"/>
            <a:ext cx="8229600" cy="838200"/>
          </a:xfrm>
        </p:spPr>
        <p:txBody>
          <a:bodyPr>
            <a:normAutofit fontScale="90000"/>
          </a:bodyPr>
          <a:lstStyle/>
          <a:p>
            <a:pPr>
              <a:defRPr/>
            </a:pPr>
            <a:r>
              <a:rPr lang="ro-RO" sz="2800" dirty="0" smtClean="0">
                <a:solidFill>
                  <a:srgbClr val="C00000"/>
                </a:solidFill>
                <a:latin typeface="Arial Black" pitchFamily="34" charset="0"/>
              </a:rPr>
              <a:t>BACALAUREAT 2016 –AUGUST - SEPTEMBRIE</a:t>
            </a:r>
            <a:endParaRPr lang="ro-RO" sz="2800" dirty="0">
              <a:solidFill>
                <a:srgbClr val="C00000"/>
              </a:solidFill>
              <a:latin typeface="Arial Black" pitchFamily="34" charset="0"/>
            </a:endParaRP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1396660632"/>
              </p:ext>
            </p:extLst>
          </p:nvPr>
        </p:nvGraphicFramePr>
        <p:xfrm>
          <a:off x="457200" y="1219200"/>
          <a:ext cx="7620000" cy="5278120"/>
        </p:xfrm>
        <a:graphic>
          <a:graphicData uri="http://schemas.openxmlformats.org/drawingml/2006/table">
            <a:tbl>
              <a:tblPr firstRow="1" bandRow="1">
                <a:tableStyleId>{5C22544A-7EE6-4342-B048-85BDC9FD1C3A}</a:tableStyleId>
              </a:tblPr>
              <a:tblGrid>
                <a:gridCol w="4800600">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tblGrid>
              <a:tr h="370840">
                <a:tc>
                  <a:txBody>
                    <a:bodyPr/>
                    <a:lstStyle/>
                    <a:p>
                      <a:pPr algn="ctr">
                        <a:spcAft>
                          <a:spcPts val="0"/>
                        </a:spcAft>
                      </a:pPr>
                      <a:r>
                        <a:rPr lang="ro-RO" sz="1800" b="1" dirty="0" smtClean="0">
                          <a:solidFill>
                            <a:srgbClr val="2907B9"/>
                          </a:solidFill>
                          <a:latin typeface="Calibri"/>
                          <a:ea typeface="Times New Roman"/>
                          <a:cs typeface="Times New Roman"/>
                        </a:rPr>
                        <a:t>UNITATE ȘCOLARĂ</a:t>
                      </a:r>
                      <a:endParaRPr lang="ro-RO" sz="1800" dirty="0">
                        <a:solidFill>
                          <a:srgbClr val="2907B9"/>
                        </a:solidFill>
                        <a:latin typeface="Times New Roman"/>
                        <a:ea typeface="Times New Roman"/>
                        <a:cs typeface="Times New Roman"/>
                      </a:endParaRPr>
                    </a:p>
                  </a:txBody>
                  <a:tcPr marL="68580" marR="68580" marT="0" marB="0" anchor="ctr">
                    <a:solidFill>
                      <a:srgbClr val="FFFF00"/>
                    </a:solidFill>
                  </a:tcPr>
                </a:tc>
                <a:tc>
                  <a:txBody>
                    <a:bodyPr/>
                    <a:lstStyle/>
                    <a:p>
                      <a:pPr algn="ctr">
                        <a:spcAft>
                          <a:spcPts val="0"/>
                        </a:spcAft>
                      </a:pPr>
                      <a:r>
                        <a:rPr lang="ro-RO" sz="1800" b="1" dirty="0" smtClean="0">
                          <a:solidFill>
                            <a:srgbClr val="2907B9"/>
                          </a:solidFill>
                          <a:latin typeface="Calibri"/>
                          <a:ea typeface="Times New Roman"/>
                          <a:cs typeface="Times New Roman"/>
                        </a:rPr>
                        <a:t>PROMOVABILITATE</a:t>
                      </a:r>
                      <a:endParaRPr lang="ro-RO" sz="1800" dirty="0">
                        <a:solidFill>
                          <a:srgbClr val="2907B9"/>
                        </a:solidFill>
                        <a:latin typeface="Times New Roman"/>
                        <a:ea typeface="Times New Roman"/>
                        <a:cs typeface="Times New Roman"/>
                      </a:endParaRPr>
                    </a:p>
                  </a:txBody>
                  <a:tcPr marL="68580" marR="68580" marT="0" marB="0" anchor="ctr">
                    <a:solidFill>
                      <a:srgbClr val="FFFF00"/>
                    </a:solidFill>
                  </a:tcPr>
                </a:tc>
                <a:extLst>
                  <a:ext uri="{0D108BD9-81ED-4DB2-BD59-A6C34878D82A}">
                    <a16:rowId xmlns:a16="http://schemas.microsoft.com/office/drawing/2014/main" val="10000"/>
                  </a:ext>
                </a:extLst>
              </a:tr>
              <a:tr h="238760">
                <a:tc>
                  <a:txBody>
                    <a:bodyPr/>
                    <a:lstStyle/>
                    <a:p>
                      <a:pPr>
                        <a:spcAft>
                          <a:spcPts val="0"/>
                        </a:spcAft>
                      </a:pPr>
                      <a:r>
                        <a:rPr lang="ro-RO" sz="1200" b="1" dirty="0">
                          <a:solidFill>
                            <a:srgbClr val="FF0000"/>
                          </a:solidFill>
                          <a:latin typeface="Calibri"/>
                          <a:ea typeface="Times New Roman"/>
                          <a:cs typeface="Times New Roman"/>
                        </a:rPr>
                        <a:t>COLEGIUL NAȚIONAL "GHEORGHE ȚIȚEICA"</a:t>
                      </a:r>
                      <a:endParaRPr lang="ro-RO" sz="1200" b="1" dirty="0">
                        <a:solidFill>
                          <a:srgbClr val="FF0000"/>
                        </a:solidFill>
                        <a:latin typeface="Times New Roman"/>
                        <a:ea typeface="Times New Roman"/>
                        <a:cs typeface="Times New Roman"/>
                      </a:endParaRPr>
                    </a:p>
                  </a:txBody>
                  <a:tcPr marL="68580" marR="68580" marT="0" marB="0" anchor="b"/>
                </a:tc>
                <a:tc>
                  <a:txBody>
                    <a:bodyPr/>
                    <a:lstStyle/>
                    <a:p>
                      <a:pPr algn="ctr">
                        <a:spcAft>
                          <a:spcPts val="0"/>
                        </a:spcAft>
                      </a:pPr>
                      <a:r>
                        <a:rPr lang="ro-RO" sz="1200" b="1" dirty="0">
                          <a:solidFill>
                            <a:srgbClr val="FF0000"/>
                          </a:solidFill>
                          <a:latin typeface="Calibri"/>
                          <a:ea typeface="Times New Roman"/>
                          <a:cs typeface="Times New Roman"/>
                        </a:rPr>
                        <a:t>         52.94</a:t>
                      </a:r>
                      <a:endParaRPr lang="ro-RO" sz="1200" b="1" dirty="0">
                        <a:solidFill>
                          <a:srgbClr val="FF0000"/>
                        </a:solidFill>
                        <a:latin typeface="Times New Roman"/>
                        <a:ea typeface="Times New Roman"/>
                        <a:cs typeface="Times New Roman"/>
                      </a:endParaRPr>
                    </a:p>
                  </a:txBody>
                  <a:tcPr marL="68580" marR="68580" marT="0" marB="0" anchor="b"/>
                </a:tc>
                <a:extLst>
                  <a:ext uri="{0D108BD9-81ED-4DB2-BD59-A6C34878D82A}">
                    <a16:rowId xmlns:a16="http://schemas.microsoft.com/office/drawing/2014/main" val="10001"/>
                  </a:ext>
                </a:extLst>
              </a:tr>
              <a:tr h="248920">
                <a:tc>
                  <a:txBody>
                    <a:bodyPr/>
                    <a:lstStyle/>
                    <a:p>
                      <a:pPr>
                        <a:spcAft>
                          <a:spcPts val="0"/>
                        </a:spcAft>
                      </a:pPr>
                      <a:r>
                        <a:rPr lang="ro-RO" sz="1200" b="1" dirty="0">
                          <a:solidFill>
                            <a:srgbClr val="FF0000"/>
                          </a:solidFill>
                          <a:latin typeface="Calibri"/>
                          <a:ea typeface="Times New Roman"/>
                          <a:cs typeface="Times New Roman"/>
                        </a:rPr>
                        <a:t>LICEUL TEHNOLOGIC HALÂNGA</a:t>
                      </a:r>
                      <a:endParaRPr lang="ro-RO" sz="1200" b="1" dirty="0">
                        <a:solidFill>
                          <a:srgbClr val="FF0000"/>
                        </a:solidFill>
                        <a:latin typeface="Times New Roman"/>
                        <a:ea typeface="Times New Roman"/>
                        <a:cs typeface="Times New Roman"/>
                      </a:endParaRPr>
                    </a:p>
                  </a:txBody>
                  <a:tcPr marL="68580" marR="68580" marT="0" marB="0" anchor="b"/>
                </a:tc>
                <a:tc>
                  <a:txBody>
                    <a:bodyPr/>
                    <a:lstStyle/>
                    <a:p>
                      <a:pPr algn="ctr">
                        <a:spcAft>
                          <a:spcPts val="0"/>
                        </a:spcAft>
                      </a:pPr>
                      <a:r>
                        <a:rPr lang="ro-RO" sz="1200" b="1" dirty="0">
                          <a:solidFill>
                            <a:srgbClr val="FF0000"/>
                          </a:solidFill>
                          <a:latin typeface="Calibri"/>
                          <a:ea typeface="Times New Roman"/>
                          <a:cs typeface="Times New Roman"/>
                        </a:rPr>
                        <a:t>         50.00</a:t>
                      </a:r>
                      <a:endParaRPr lang="ro-RO" sz="1200" b="1" dirty="0">
                        <a:solidFill>
                          <a:srgbClr val="FF0000"/>
                        </a:solidFill>
                        <a:latin typeface="Times New Roman"/>
                        <a:ea typeface="Times New Roman"/>
                        <a:cs typeface="Times New Roman"/>
                      </a:endParaRPr>
                    </a:p>
                  </a:txBody>
                  <a:tcPr marL="68580" marR="68580" marT="0" marB="0" anchor="b"/>
                </a:tc>
                <a:extLst>
                  <a:ext uri="{0D108BD9-81ED-4DB2-BD59-A6C34878D82A}">
                    <a16:rowId xmlns:a16="http://schemas.microsoft.com/office/drawing/2014/main" val="10002"/>
                  </a:ext>
                </a:extLst>
              </a:tr>
              <a:tr h="208280">
                <a:tc>
                  <a:txBody>
                    <a:bodyPr/>
                    <a:lstStyle/>
                    <a:p>
                      <a:pPr>
                        <a:spcAft>
                          <a:spcPts val="0"/>
                        </a:spcAft>
                      </a:pPr>
                      <a:r>
                        <a:rPr lang="ro-RO" sz="1200" b="1" dirty="0">
                          <a:solidFill>
                            <a:srgbClr val="FF0000"/>
                          </a:solidFill>
                          <a:latin typeface="Calibri"/>
                          <a:ea typeface="Times New Roman"/>
                          <a:cs typeface="Times New Roman"/>
                        </a:rPr>
                        <a:t>COLEGIUL NAȚIONAL "TRAIAN"</a:t>
                      </a:r>
                      <a:endParaRPr lang="ro-RO" sz="1200" b="1" dirty="0">
                        <a:solidFill>
                          <a:srgbClr val="FF0000"/>
                        </a:solidFill>
                        <a:latin typeface="Times New Roman"/>
                        <a:ea typeface="Times New Roman"/>
                        <a:cs typeface="Times New Roman"/>
                      </a:endParaRPr>
                    </a:p>
                  </a:txBody>
                  <a:tcPr marL="68580" marR="68580" marT="0" marB="0" anchor="b"/>
                </a:tc>
                <a:tc>
                  <a:txBody>
                    <a:bodyPr/>
                    <a:lstStyle/>
                    <a:p>
                      <a:pPr algn="ctr">
                        <a:spcAft>
                          <a:spcPts val="0"/>
                        </a:spcAft>
                      </a:pPr>
                      <a:r>
                        <a:rPr lang="ro-RO" sz="1200" b="1" dirty="0">
                          <a:solidFill>
                            <a:srgbClr val="FF0000"/>
                          </a:solidFill>
                          <a:latin typeface="Calibri"/>
                          <a:ea typeface="Times New Roman"/>
                          <a:cs typeface="Times New Roman"/>
                        </a:rPr>
                        <a:t>         39.13</a:t>
                      </a:r>
                      <a:endParaRPr lang="ro-RO" sz="1200" b="1" dirty="0">
                        <a:solidFill>
                          <a:srgbClr val="FF0000"/>
                        </a:solidFill>
                        <a:latin typeface="Times New Roman"/>
                        <a:ea typeface="Times New Roman"/>
                        <a:cs typeface="Times New Roman"/>
                      </a:endParaRPr>
                    </a:p>
                  </a:txBody>
                  <a:tcPr marL="68580" marR="68580" marT="0" marB="0" anchor="b"/>
                </a:tc>
                <a:extLst>
                  <a:ext uri="{0D108BD9-81ED-4DB2-BD59-A6C34878D82A}">
                    <a16:rowId xmlns:a16="http://schemas.microsoft.com/office/drawing/2014/main" val="10003"/>
                  </a:ext>
                </a:extLst>
              </a:tr>
              <a:tr h="274320">
                <a:tc>
                  <a:txBody>
                    <a:bodyPr/>
                    <a:lstStyle/>
                    <a:p>
                      <a:pPr>
                        <a:spcAft>
                          <a:spcPts val="0"/>
                        </a:spcAft>
                      </a:pPr>
                      <a:r>
                        <a:rPr lang="ro-RO" sz="1200" b="1" dirty="0">
                          <a:solidFill>
                            <a:srgbClr val="FF0000"/>
                          </a:solidFill>
                          <a:latin typeface="Calibri"/>
                          <a:ea typeface="Times New Roman"/>
                          <a:cs typeface="Times New Roman"/>
                        </a:rPr>
                        <a:t>COLEGIUL NAȚIONAL PEDAGOGIC "ȘTEFAN ODOBLEJA"</a:t>
                      </a:r>
                      <a:endParaRPr lang="ro-RO" sz="1200" b="1" dirty="0">
                        <a:solidFill>
                          <a:srgbClr val="FF0000"/>
                        </a:solidFill>
                        <a:latin typeface="Times New Roman"/>
                        <a:ea typeface="Times New Roman"/>
                        <a:cs typeface="Times New Roman"/>
                      </a:endParaRPr>
                    </a:p>
                  </a:txBody>
                  <a:tcPr marL="68580" marR="68580" marT="0" marB="0" anchor="b"/>
                </a:tc>
                <a:tc>
                  <a:txBody>
                    <a:bodyPr/>
                    <a:lstStyle/>
                    <a:p>
                      <a:pPr algn="ctr">
                        <a:spcAft>
                          <a:spcPts val="0"/>
                        </a:spcAft>
                      </a:pPr>
                      <a:r>
                        <a:rPr lang="ro-RO" sz="1200" b="1" dirty="0">
                          <a:solidFill>
                            <a:srgbClr val="FF0000"/>
                          </a:solidFill>
                          <a:latin typeface="Calibri"/>
                          <a:ea typeface="Times New Roman"/>
                          <a:cs typeface="Times New Roman"/>
                        </a:rPr>
                        <a:t>         28.57</a:t>
                      </a:r>
                      <a:endParaRPr lang="ro-RO" sz="1200" b="1" dirty="0">
                        <a:solidFill>
                          <a:srgbClr val="FF0000"/>
                        </a:solidFill>
                        <a:latin typeface="Times New Roman"/>
                        <a:ea typeface="Times New Roman"/>
                        <a:cs typeface="Times New Roman"/>
                      </a:endParaRPr>
                    </a:p>
                  </a:txBody>
                  <a:tcPr marL="68580" marR="68580" marT="0" marB="0" anchor="b"/>
                </a:tc>
                <a:extLst>
                  <a:ext uri="{0D108BD9-81ED-4DB2-BD59-A6C34878D82A}">
                    <a16:rowId xmlns:a16="http://schemas.microsoft.com/office/drawing/2014/main" val="10004"/>
                  </a:ext>
                </a:extLst>
              </a:tr>
              <a:tr h="152400">
                <a:tc>
                  <a:txBody>
                    <a:bodyPr/>
                    <a:lstStyle/>
                    <a:p>
                      <a:pPr>
                        <a:spcAft>
                          <a:spcPts val="0"/>
                        </a:spcAft>
                      </a:pPr>
                      <a:r>
                        <a:rPr lang="ro-RO" sz="1200" b="1" dirty="0">
                          <a:solidFill>
                            <a:srgbClr val="FF0000"/>
                          </a:solidFill>
                          <a:latin typeface="Calibri"/>
                          <a:ea typeface="Times New Roman"/>
                          <a:cs typeface="Times New Roman"/>
                        </a:rPr>
                        <a:t>LICEUL DE ARTĂ "I.ȘT.PAULIAN"</a:t>
                      </a:r>
                      <a:endParaRPr lang="ro-RO" sz="1200" b="1" dirty="0">
                        <a:solidFill>
                          <a:srgbClr val="FF0000"/>
                        </a:solidFill>
                        <a:latin typeface="Times New Roman"/>
                        <a:ea typeface="Times New Roman"/>
                        <a:cs typeface="Times New Roman"/>
                      </a:endParaRPr>
                    </a:p>
                  </a:txBody>
                  <a:tcPr marL="68580" marR="68580" marT="0" marB="0" anchor="b"/>
                </a:tc>
                <a:tc>
                  <a:txBody>
                    <a:bodyPr/>
                    <a:lstStyle/>
                    <a:p>
                      <a:pPr algn="ctr">
                        <a:spcAft>
                          <a:spcPts val="0"/>
                        </a:spcAft>
                      </a:pPr>
                      <a:r>
                        <a:rPr lang="ro-RO" sz="1200" b="1" dirty="0">
                          <a:solidFill>
                            <a:srgbClr val="FF0000"/>
                          </a:solidFill>
                          <a:latin typeface="Calibri"/>
                          <a:ea typeface="Times New Roman"/>
                          <a:cs typeface="Times New Roman"/>
                        </a:rPr>
                        <a:t>         28.57</a:t>
                      </a:r>
                      <a:endParaRPr lang="ro-RO" sz="1200" b="1" dirty="0">
                        <a:solidFill>
                          <a:srgbClr val="FF0000"/>
                        </a:solidFill>
                        <a:latin typeface="Times New Roman"/>
                        <a:ea typeface="Times New Roman"/>
                        <a:cs typeface="Times New Roman"/>
                      </a:endParaRPr>
                    </a:p>
                  </a:txBody>
                  <a:tcPr marL="68580" marR="68580" marT="0" marB="0" anchor="b"/>
                </a:tc>
                <a:extLst>
                  <a:ext uri="{0D108BD9-81ED-4DB2-BD59-A6C34878D82A}">
                    <a16:rowId xmlns:a16="http://schemas.microsoft.com/office/drawing/2014/main" val="10005"/>
                  </a:ext>
                </a:extLst>
              </a:tr>
              <a:tr h="228600">
                <a:tc>
                  <a:txBody>
                    <a:bodyPr/>
                    <a:lstStyle/>
                    <a:p>
                      <a:pPr>
                        <a:spcAft>
                          <a:spcPts val="0"/>
                        </a:spcAft>
                      </a:pPr>
                      <a:r>
                        <a:rPr lang="ro-RO" sz="1200" b="1" dirty="0">
                          <a:solidFill>
                            <a:srgbClr val="FF0000"/>
                          </a:solidFill>
                          <a:latin typeface="Calibri"/>
                          <a:ea typeface="Times New Roman"/>
                          <a:cs typeface="Times New Roman"/>
                        </a:rPr>
                        <a:t>COLEGIUL TEHNIC "LORIN SĂLĂGEAN"</a:t>
                      </a:r>
                      <a:endParaRPr lang="ro-RO" sz="1200" b="1" dirty="0">
                        <a:solidFill>
                          <a:srgbClr val="FF0000"/>
                        </a:solidFill>
                        <a:latin typeface="Times New Roman"/>
                        <a:ea typeface="Times New Roman"/>
                        <a:cs typeface="Times New Roman"/>
                      </a:endParaRPr>
                    </a:p>
                  </a:txBody>
                  <a:tcPr marL="68580" marR="68580" marT="0" marB="0" anchor="b"/>
                </a:tc>
                <a:tc>
                  <a:txBody>
                    <a:bodyPr/>
                    <a:lstStyle/>
                    <a:p>
                      <a:pPr algn="ctr">
                        <a:spcAft>
                          <a:spcPts val="0"/>
                        </a:spcAft>
                      </a:pPr>
                      <a:r>
                        <a:rPr lang="ro-RO" sz="1200" b="1" dirty="0">
                          <a:solidFill>
                            <a:srgbClr val="FF0000"/>
                          </a:solidFill>
                          <a:latin typeface="Calibri"/>
                          <a:ea typeface="Times New Roman"/>
                          <a:cs typeface="Times New Roman"/>
                        </a:rPr>
                        <a:t>         27.27</a:t>
                      </a:r>
                      <a:endParaRPr lang="ro-RO" sz="1200" b="1" dirty="0">
                        <a:solidFill>
                          <a:srgbClr val="FF0000"/>
                        </a:solidFill>
                        <a:latin typeface="Times New Roman"/>
                        <a:ea typeface="Times New Roman"/>
                        <a:cs typeface="Times New Roman"/>
                      </a:endParaRPr>
                    </a:p>
                  </a:txBody>
                  <a:tcPr marL="68580" marR="68580" marT="0" marB="0" anchor="b"/>
                </a:tc>
                <a:extLst>
                  <a:ext uri="{0D108BD9-81ED-4DB2-BD59-A6C34878D82A}">
                    <a16:rowId xmlns:a16="http://schemas.microsoft.com/office/drawing/2014/main" val="10006"/>
                  </a:ext>
                </a:extLst>
              </a:tr>
              <a:tr h="152400">
                <a:tc>
                  <a:txBody>
                    <a:bodyPr/>
                    <a:lstStyle/>
                    <a:p>
                      <a:pPr>
                        <a:spcAft>
                          <a:spcPts val="0"/>
                        </a:spcAft>
                      </a:pPr>
                      <a:r>
                        <a:rPr lang="ro-RO" sz="1200" b="1" dirty="0">
                          <a:solidFill>
                            <a:srgbClr val="FF0000"/>
                          </a:solidFill>
                          <a:latin typeface="Calibri"/>
                          <a:ea typeface="Times New Roman"/>
                          <a:cs typeface="Times New Roman"/>
                        </a:rPr>
                        <a:t>LICEUL TEHNOLOGIC "MATEI BASARAB"</a:t>
                      </a:r>
                      <a:endParaRPr lang="ro-RO" sz="1200" b="1" dirty="0">
                        <a:solidFill>
                          <a:srgbClr val="FF0000"/>
                        </a:solidFill>
                        <a:latin typeface="Times New Roman"/>
                        <a:ea typeface="Times New Roman"/>
                        <a:cs typeface="Times New Roman"/>
                      </a:endParaRPr>
                    </a:p>
                  </a:txBody>
                  <a:tcPr marL="68580" marR="68580" marT="0" marB="0" anchor="b"/>
                </a:tc>
                <a:tc>
                  <a:txBody>
                    <a:bodyPr/>
                    <a:lstStyle/>
                    <a:p>
                      <a:pPr algn="ctr">
                        <a:spcAft>
                          <a:spcPts val="0"/>
                        </a:spcAft>
                      </a:pPr>
                      <a:r>
                        <a:rPr lang="ro-RO" sz="1200" b="1" dirty="0">
                          <a:solidFill>
                            <a:srgbClr val="FF0000"/>
                          </a:solidFill>
                          <a:latin typeface="Calibri"/>
                          <a:ea typeface="Times New Roman"/>
                          <a:cs typeface="Times New Roman"/>
                        </a:rPr>
                        <a:t>         26.67</a:t>
                      </a:r>
                      <a:endParaRPr lang="ro-RO" sz="1200" b="1" dirty="0">
                        <a:solidFill>
                          <a:srgbClr val="FF0000"/>
                        </a:solidFill>
                        <a:latin typeface="Times New Roman"/>
                        <a:ea typeface="Times New Roman"/>
                        <a:cs typeface="Times New Roman"/>
                      </a:endParaRPr>
                    </a:p>
                  </a:txBody>
                  <a:tcPr marL="68580" marR="68580" marT="0" marB="0" anchor="b"/>
                </a:tc>
                <a:extLst>
                  <a:ext uri="{0D108BD9-81ED-4DB2-BD59-A6C34878D82A}">
                    <a16:rowId xmlns:a16="http://schemas.microsoft.com/office/drawing/2014/main" val="10007"/>
                  </a:ext>
                </a:extLst>
              </a:tr>
              <a:tr h="274320">
                <a:tc>
                  <a:txBody>
                    <a:bodyPr/>
                    <a:lstStyle/>
                    <a:p>
                      <a:pPr>
                        <a:spcAft>
                          <a:spcPts val="0"/>
                        </a:spcAft>
                      </a:pPr>
                      <a:r>
                        <a:rPr lang="ro-RO" sz="1200" b="1" dirty="0">
                          <a:solidFill>
                            <a:srgbClr val="FF0000"/>
                          </a:solidFill>
                          <a:latin typeface="Calibri"/>
                          <a:ea typeface="Times New Roman"/>
                          <a:cs typeface="Times New Roman"/>
                        </a:rPr>
                        <a:t>COLEGIUL NAȚIONAL ECONOMIC "THEODOR COSTESCU"</a:t>
                      </a:r>
                      <a:endParaRPr lang="ro-RO" sz="1200" b="1" dirty="0">
                        <a:solidFill>
                          <a:srgbClr val="FF0000"/>
                        </a:solidFill>
                        <a:latin typeface="Times New Roman"/>
                        <a:ea typeface="Times New Roman"/>
                        <a:cs typeface="Times New Roman"/>
                      </a:endParaRPr>
                    </a:p>
                  </a:txBody>
                  <a:tcPr marL="68580" marR="68580" marT="0" marB="0" anchor="b"/>
                </a:tc>
                <a:tc>
                  <a:txBody>
                    <a:bodyPr/>
                    <a:lstStyle/>
                    <a:p>
                      <a:pPr algn="ctr">
                        <a:spcAft>
                          <a:spcPts val="0"/>
                        </a:spcAft>
                      </a:pPr>
                      <a:r>
                        <a:rPr lang="ro-RO" sz="1200" b="1" dirty="0">
                          <a:solidFill>
                            <a:srgbClr val="FF0000"/>
                          </a:solidFill>
                          <a:latin typeface="Calibri"/>
                          <a:ea typeface="Times New Roman"/>
                          <a:cs typeface="Times New Roman"/>
                        </a:rPr>
                        <a:t>         25.24</a:t>
                      </a:r>
                      <a:endParaRPr lang="ro-RO" sz="1200" b="1" dirty="0">
                        <a:solidFill>
                          <a:srgbClr val="FF0000"/>
                        </a:solidFill>
                        <a:latin typeface="Times New Roman"/>
                        <a:ea typeface="Times New Roman"/>
                        <a:cs typeface="Times New Roman"/>
                      </a:endParaRPr>
                    </a:p>
                  </a:txBody>
                  <a:tcPr marL="68580" marR="68580" marT="0" marB="0" anchor="b"/>
                </a:tc>
                <a:extLst>
                  <a:ext uri="{0D108BD9-81ED-4DB2-BD59-A6C34878D82A}">
                    <a16:rowId xmlns:a16="http://schemas.microsoft.com/office/drawing/2014/main" val="10008"/>
                  </a:ext>
                </a:extLst>
              </a:tr>
              <a:tr h="228600">
                <a:tc>
                  <a:txBody>
                    <a:bodyPr/>
                    <a:lstStyle/>
                    <a:p>
                      <a:pPr>
                        <a:spcAft>
                          <a:spcPts val="0"/>
                        </a:spcAft>
                      </a:pPr>
                      <a:r>
                        <a:rPr lang="ro-RO" sz="1200" b="1" dirty="0">
                          <a:solidFill>
                            <a:srgbClr val="FF0000"/>
                          </a:solidFill>
                          <a:latin typeface="Calibri"/>
                          <a:ea typeface="Times New Roman"/>
                          <a:cs typeface="Times New Roman"/>
                        </a:rPr>
                        <a:t>COLEGIUL TEHNIC "DECEBAL"</a:t>
                      </a:r>
                      <a:endParaRPr lang="ro-RO" sz="1200" b="1" dirty="0">
                        <a:solidFill>
                          <a:srgbClr val="FF0000"/>
                        </a:solidFill>
                        <a:latin typeface="Times New Roman"/>
                        <a:ea typeface="Times New Roman"/>
                        <a:cs typeface="Times New Roman"/>
                      </a:endParaRPr>
                    </a:p>
                  </a:txBody>
                  <a:tcPr marL="68580" marR="68580" marT="0" marB="0" anchor="b"/>
                </a:tc>
                <a:tc>
                  <a:txBody>
                    <a:bodyPr/>
                    <a:lstStyle/>
                    <a:p>
                      <a:pPr algn="ctr">
                        <a:spcAft>
                          <a:spcPts val="0"/>
                        </a:spcAft>
                      </a:pPr>
                      <a:r>
                        <a:rPr lang="ro-RO" sz="1200" b="1" dirty="0">
                          <a:solidFill>
                            <a:srgbClr val="FF0000"/>
                          </a:solidFill>
                          <a:latin typeface="Calibri"/>
                          <a:ea typeface="Times New Roman"/>
                          <a:cs typeface="Times New Roman"/>
                        </a:rPr>
                        <a:t>         20.00</a:t>
                      </a:r>
                      <a:endParaRPr lang="ro-RO" sz="1200" b="1" dirty="0">
                        <a:solidFill>
                          <a:srgbClr val="FF0000"/>
                        </a:solidFill>
                        <a:latin typeface="Times New Roman"/>
                        <a:ea typeface="Times New Roman"/>
                        <a:cs typeface="Times New Roman"/>
                      </a:endParaRPr>
                    </a:p>
                  </a:txBody>
                  <a:tcPr marL="68580" marR="68580" marT="0" marB="0" anchor="b"/>
                </a:tc>
                <a:extLst>
                  <a:ext uri="{0D108BD9-81ED-4DB2-BD59-A6C34878D82A}">
                    <a16:rowId xmlns:a16="http://schemas.microsoft.com/office/drawing/2014/main" val="10009"/>
                  </a:ext>
                </a:extLst>
              </a:tr>
              <a:tr h="274320">
                <a:tc>
                  <a:txBody>
                    <a:bodyPr/>
                    <a:lstStyle/>
                    <a:p>
                      <a:pPr>
                        <a:spcAft>
                          <a:spcPts val="0"/>
                        </a:spcAft>
                      </a:pPr>
                      <a:r>
                        <a:rPr lang="ro-RO" sz="1200" b="1" dirty="0">
                          <a:solidFill>
                            <a:srgbClr val="FF0000"/>
                          </a:solidFill>
                          <a:latin typeface="Calibri"/>
                          <a:ea typeface="Times New Roman"/>
                          <a:cs typeface="Times New Roman"/>
                        </a:rPr>
                        <a:t>COLEGIUL TEHNOLOGIC "CONSTANTIN BRÂNCOVEANU"</a:t>
                      </a:r>
                      <a:endParaRPr lang="ro-RO" sz="1200" b="1" dirty="0">
                        <a:solidFill>
                          <a:srgbClr val="FF0000"/>
                        </a:solidFill>
                        <a:latin typeface="Times New Roman"/>
                        <a:ea typeface="Times New Roman"/>
                        <a:cs typeface="Times New Roman"/>
                      </a:endParaRPr>
                    </a:p>
                  </a:txBody>
                  <a:tcPr marL="68580" marR="68580" marT="0" marB="0" anchor="b"/>
                </a:tc>
                <a:tc>
                  <a:txBody>
                    <a:bodyPr/>
                    <a:lstStyle/>
                    <a:p>
                      <a:pPr algn="ctr">
                        <a:spcAft>
                          <a:spcPts val="0"/>
                        </a:spcAft>
                      </a:pPr>
                      <a:r>
                        <a:rPr lang="ro-RO" sz="1200" b="1" dirty="0">
                          <a:solidFill>
                            <a:srgbClr val="FF0000"/>
                          </a:solidFill>
                          <a:latin typeface="Calibri"/>
                          <a:ea typeface="Times New Roman"/>
                          <a:cs typeface="Times New Roman"/>
                        </a:rPr>
                        <a:t>         20.00</a:t>
                      </a:r>
                      <a:endParaRPr lang="ro-RO" sz="1200" b="1" dirty="0">
                        <a:solidFill>
                          <a:srgbClr val="FF0000"/>
                        </a:solidFill>
                        <a:latin typeface="Times New Roman"/>
                        <a:ea typeface="Times New Roman"/>
                        <a:cs typeface="Times New Roman"/>
                      </a:endParaRPr>
                    </a:p>
                  </a:txBody>
                  <a:tcPr marL="68580" marR="68580" marT="0" marB="0" anchor="b"/>
                </a:tc>
                <a:extLst>
                  <a:ext uri="{0D108BD9-81ED-4DB2-BD59-A6C34878D82A}">
                    <a16:rowId xmlns:a16="http://schemas.microsoft.com/office/drawing/2014/main" val="10010"/>
                  </a:ext>
                </a:extLst>
              </a:tr>
              <a:tr h="228600">
                <a:tc>
                  <a:txBody>
                    <a:bodyPr/>
                    <a:lstStyle/>
                    <a:p>
                      <a:pPr>
                        <a:spcAft>
                          <a:spcPts val="0"/>
                        </a:spcAft>
                      </a:pPr>
                      <a:r>
                        <a:rPr lang="ro-RO" sz="1200" b="1" dirty="0">
                          <a:solidFill>
                            <a:srgbClr val="FF0000"/>
                          </a:solidFill>
                          <a:latin typeface="Calibri"/>
                          <a:ea typeface="Times New Roman"/>
                          <a:cs typeface="Times New Roman"/>
                        </a:rPr>
                        <a:t>LICEUL TEORETIC "ȘERBAN CIOCULESCU"</a:t>
                      </a:r>
                      <a:endParaRPr lang="ro-RO" sz="1200" b="1" dirty="0">
                        <a:solidFill>
                          <a:srgbClr val="FF0000"/>
                        </a:solidFill>
                        <a:latin typeface="Times New Roman"/>
                        <a:ea typeface="Times New Roman"/>
                        <a:cs typeface="Times New Roman"/>
                      </a:endParaRPr>
                    </a:p>
                  </a:txBody>
                  <a:tcPr marL="68580" marR="68580" marT="0" marB="0" anchor="b"/>
                </a:tc>
                <a:tc>
                  <a:txBody>
                    <a:bodyPr/>
                    <a:lstStyle/>
                    <a:p>
                      <a:pPr algn="ctr">
                        <a:spcAft>
                          <a:spcPts val="0"/>
                        </a:spcAft>
                      </a:pPr>
                      <a:r>
                        <a:rPr lang="ro-RO" sz="1200" b="1" dirty="0">
                          <a:solidFill>
                            <a:srgbClr val="FF0000"/>
                          </a:solidFill>
                          <a:latin typeface="Calibri"/>
                          <a:ea typeface="Times New Roman"/>
                          <a:cs typeface="Times New Roman"/>
                        </a:rPr>
                        <a:t>         20.00</a:t>
                      </a:r>
                      <a:endParaRPr lang="ro-RO" sz="1200" b="1" dirty="0">
                        <a:solidFill>
                          <a:srgbClr val="FF0000"/>
                        </a:solidFill>
                        <a:latin typeface="Times New Roman"/>
                        <a:ea typeface="Times New Roman"/>
                        <a:cs typeface="Times New Roman"/>
                      </a:endParaRPr>
                    </a:p>
                  </a:txBody>
                  <a:tcPr marL="68580" marR="68580" marT="0" marB="0" anchor="b"/>
                </a:tc>
                <a:extLst>
                  <a:ext uri="{0D108BD9-81ED-4DB2-BD59-A6C34878D82A}">
                    <a16:rowId xmlns:a16="http://schemas.microsoft.com/office/drawing/2014/main" val="10011"/>
                  </a:ext>
                </a:extLst>
              </a:tr>
              <a:tr h="228600">
                <a:tc>
                  <a:txBody>
                    <a:bodyPr/>
                    <a:lstStyle/>
                    <a:p>
                      <a:pPr>
                        <a:spcAft>
                          <a:spcPts val="0"/>
                        </a:spcAft>
                      </a:pPr>
                      <a:r>
                        <a:rPr lang="ro-RO" sz="1200" b="1" dirty="0">
                          <a:solidFill>
                            <a:srgbClr val="FF0000"/>
                          </a:solidFill>
                          <a:latin typeface="Calibri"/>
                          <a:ea typeface="Times New Roman"/>
                          <a:cs typeface="Times New Roman"/>
                        </a:rPr>
                        <a:t>COLEGIUL TEHNIC "DOMNUL TUDOR"</a:t>
                      </a:r>
                      <a:endParaRPr lang="ro-RO" sz="1200" b="1" dirty="0">
                        <a:solidFill>
                          <a:srgbClr val="FF0000"/>
                        </a:solidFill>
                        <a:latin typeface="Times New Roman"/>
                        <a:ea typeface="Times New Roman"/>
                        <a:cs typeface="Times New Roman"/>
                      </a:endParaRPr>
                    </a:p>
                  </a:txBody>
                  <a:tcPr marL="68580" marR="68580" marT="0" marB="0" anchor="b"/>
                </a:tc>
                <a:tc>
                  <a:txBody>
                    <a:bodyPr/>
                    <a:lstStyle/>
                    <a:p>
                      <a:pPr algn="ctr">
                        <a:spcAft>
                          <a:spcPts val="0"/>
                        </a:spcAft>
                      </a:pPr>
                      <a:r>
                        <a:rPr lang="ro-RO" sz="1200" b="1" dirty="0">
                          <a:solidFill>
                            <a:srgbClr val="FF0000"/>
                          </a:solidFill>
                          <a:latin typeface="Calibri"/>
                          <a:ea typeface="Times New Roman"/>
                          <a:cs typeface="Times New Roman"/>
                        </a:rPr>
                        <a:t>         19.15</a:t>
                      </a:r>
                      <a:endParaRPr lang="ro-RO" sz="1200" b="1" dirty="0">
                        <a:solidFill>
                          <a:srgbClr val="FF0000"/>
                        </a:solidFill>
                        <a:latin typeface="Times New Roman"/>
                        <a:ea typeface="Times New Roman"/>
                        <a:cs typeface="Times New Roman"/>
                      </a:endParaRPr>
                    </a:p>
                  </a:txBody>
                  <a:tcPr marL="68580" marR="68580" marT="0" marB="0" anchor="b"/>
                </a:tc>
                <a:extLst>
                  <a:ext uri="{0D108BD9-81ED-4DB2-BD59-A6C34878D82A}">
                    <a16:rowId xmlns:a16="http://schemas.microsoft.com/office/drawing/2014/main" val="10012"/>
                  </a:ext>
                </a:extLst>
              </a:tr>
              <a:tr h="228600">
                <a:tc>
                  <a:txBody>
                    <a:bodyPr/>
                    <a:lstStyle/>
                    <a:p>
                      <a:pPr>
                        <a:spcAft>
                          <a:spcPts val="0"/>
                        </a:spcAft>
                      </a:pPr>
                      <a:r>
                        <a:rPr lang="ro-RO" sz="1200" b="1" dirty="0">
                          <a:solidFill>
                            <a:srgbClr val="FF0000"/>
                          </a:solidFill>
                          <a:latin typeface="Calibri"/>
                          <a:ea typeface="Times New Roman"/>
                          <a:cs typeface="Times New Roman"/>
                        </a:rPr>
                        <a:t>LICEUL TEORETIC "TRAIAN LALESCU"</a:t>
                      </a:r>
                      <a:endParaRPr lang="ro-RO" sz="1200" b="1" dirty="0">
                        <a:solidFill>
                          <a:srgbClr val="FF0000"/>
                        </a:solidFill>
                        <a:latin typeface="Times New Roman"/>
                        <a:ea typeface="Times New Roman"/>
                        <a:cs typeface="Times New Roman"/>
                      </a:endParaRPr>
                    </a:p>
                  </a:txBody>
                  <a:tcPr marL="68580" marR="68580" marT="0" marB="0" anchor="b"/>
                </a:tc>
                <a:tc>
                  <a:txBody>
                    <a:bodyPr/>
                    <a:lstStyle/>
                    <a:p>
                      <a:pPr algn="ctr">
                        <a:spcAft>
                          <a:spcPts val="0"/>
                        </a:spcAft>
                      </a:pPr>
                      <a:r>
                        <a:rPr lang="ro-RO" sz="1200" b="1" dirty="0">
                          <a:solidFill>
                            <a:srgbClr val="FF0000"/>
                          </a:solidFill>
                          <a:latin typeface="Calibri"/>
                          <a:ea typeface="Times New Roman"/>
                          <a:cs typeface="Times New Roman"/>
                        </a:rPr>
                        <a:t>         17.65</a:t>
                      </a:r>
                      <a:endParaRPr lang="ro-RO" sz="1200" b="1" dirty="0">
                        <a:solidFill>
                          <a:srgbClr val="FF0000"/>
                        </a:solidFill>
                        <a:latin typeface="Times New Roman"/>
                        <a:ea typeface="Times New Roman"/>
                        <a:cs typeface="Times New Roman"/>
                      </a:endParaRPr>
                    </a:p>
                  </a:txBody>
                  <a:tcPr marL="68580" marR="68580" marT="0" marB="0" anchor="b"/>
                </a:tc>
                <a:extLst>
                  <a:ext uri="{0D108BD9-81ED-4DB2-BD59-A6C34878D82A}">
                    <a16:rowId xmlns:a16="http://schemas.microsoft.com/office/drawing/2014/main" val="10013"/>
                  </a:ext>
                </a:extLst>
              </a:tr>
              <a:tr h="274320">
                <a:tc>
                  <a:txBody>
                    <a:bodyPr/>
                    <a:lstStyle/>
                    <a:p>
                      <a:pPr>
                        <a:spcAft>
                          <a:spcPts val="0"/>
                        </a:spcAft>
                      </a:pPr>
                      <a:r>
                        <a:rPr lang="ro-RO" sz="1200" b="1" dirty="0">
                          <a:solidFill>
                            <a:srgbClr val="FF0000"/>
                          </a:solidFill>
                          <a:latin typeface="Calibri"/>
                          <a:ea typeface="Times New Roman"/>
                          <a:cs typeface="Times New Roman"/>
                        </a:rPr>
                        <a:t>COLEGIUL TEHNIC DE TRANSPORTURI AUTO</a:t>
                      </a:r>
                      <a:endParaRPr lang="ro-RO" sz="1200" b="1" dirty="0">
                        <a:solidFill>
                          <a:srgbClr val="FF0000"/>
                        </a:solidFill>
                        <a:latin typeface="Times New Roman"/>
                        <a:ea typeface="Times New Roman"/>
                        <a:cs typeface="Times New Roman"/>
                      </a:endParaRPr>
                    </a:p>
                  </a:txBody>
                  <a:tcPr marL="68580" marR="68580" marT="0" marB="0" anchor="b"/>
                </a:tc>
                <a:tc>
                  <a:txBody>
                    <a:bodyPr/>
                    <a:lstStyle/>
                    <a:p>
                      <a:pPr algn="ctr">
                        <a:spcAft>
                          <a:spcPts val="0"/>
                        </a:spcAft>
                      </a:pPr>
                      <a:r>
                        <a:rPr lang="ro-RO" sz="1200" b="1" dirty="0">
                          <a:solidFill>
                            <a:srgbClr val="FF0000"/>
                          </a:solidFill>
                          <a:latin typeface="Calibri"/>
                          <a:ea typeface="Times New Roman"/>
                          <a:cs typeface="Times New Roman"/>
                        </a:rPr>
                        <a:t>         16.67</a:t>
                      </a:r>
                      <a:endParaRPr lang="ro-RO" sz="1200" b="1" dirty="0">
                        <a:solidFill>
                          <a:srgbClr val="FF0000"/>
                        </a:solidFill>
                        <a:latin typeface="Times New Roman"/>
                        <a:ea typeface="Times New Roman"/>
                        <a:cs typeface="Times New Roman"/>
                      </a:endParaRPr>
                    </a:p>
                  </a:txBody>
                  <a:tcPr marL="68580" marR="68580" marT="0" marB="0" anchor="b"/>
                </a:tc>
                <a:extLst>
                  <a:ext uri="{0D108BD9-81ED-4DB2-BD59-A6C34878D82A}">
                    <a16:rowId xmlns:a16="http://schemas.microsoft.com/office/drawing/2014/main" val="10014"/>
                  </a:ext>
                </a:extLst>
              </a:tr>
              <a:tr h="228600">
                <a:tc>
                  <a:txBody>
                    <a:bodyPr/>
                    <a:lstStyle/>
                    <a:p>
                      <a:pPr>
                        <a:spcAft>
                          <a:spcPts val="0"/>
                        </a:spcAft>
                      </a:pPr>
                      <a:r>
                        <a:rPr lang="ro-RO" sz="1200" b="1" dirty="0">
                          <a:solidFill>
                            <a:srgbClr val="FF0000"/>
                          </a:solidFill>
                          <a:latin typeface="Calibri"/>
                          <a:ea typeface="Times New Roman"/>
                          <a:cs typeface="Times New Roman"/>
                        </a:rPr>
                        <a:t>LICEUL TEORETIC CUJMIR</a:t>
                      </a:r>
                      <a:endParaRPr lang="ro-RO" sz="1200" b="1" dirty="0">
                        <a:solidFill>
                          <a:srgbClr val="FF0000"/>
                        </a:solidFill>
                        <a:latin typeface="Times New Roman"/>
                        <a:ea typeface="Times New Roman"/>
                        <a:cs typeface="Times New Roman"/>
                      </a:endParaRPr>
                    </a:p>
                  </a:txBody>
                  <a:tcPr marL="68580" marR="68580" marT="0" marB="0" anchor="b"/>
                </a:tc>
                <a:tc>
                  <a:txBody>
                    <a:bodyPr/>
                    <a:lstStyle/>
                    <a:p>
                      <a:pPr algn="ctr">
                        <a:spcAft>
                          <a:spcPts val="0"/>
                        </a:spcAft>
                      </a:pPr>
                      <a:r>
                        <a:rPr lang="ro-RO" sz="1200" b="1" dirty="0">
                          <a:solidFill>
                            <a:srgbClr val="FF0000"/>
                          </a:solidFill>
                          <a:latin typeface="Calibri"/>
                          <a:ea typeface="Times New Roman"/>
                          <a:cs typeface="Times New Roman"/>
                        </a:rPr>
                        <a:t>         16.67</a:t>
                      </a:r>
                      <a:endParaRPr lang="ro-RO" sz="1200" b="1" dirty="0">
                        <a:solidFill>
                          <a:srgbClr val="FF0000"/>
                        </a:solidFill>
                        <a:latin typeface="Times New Roman"/>
                        <a:ea typeface="Times New Roman"/>
                        <a:cs typeface="Times New Roman"/>
                      </a:endParaRPr>
                    </a:p>
                  </a:txBody>
                  <a:tcPr marL="68580" marR="68580" marT="0" marB="0" anchor="b"/>
                </a:tc>
                <a:extLst>
                  <a:ext uri="{0D108BD9-81ED-4DB2-BD59-A6C34878D82A}">
                    <a16:rowId xmlns:a16="http://schemas.microsoft.com/office/drawing/2014/main" val="10015"/>
                  </a:ext>
                </a:extLst>
              </a:tr>
              <a:tr h="228600">
                <a:tc>
                  <a:txBody>
                    <a:bodyPr/>
                    <a:lstStyle/>
                    <a:p>
                      <a:pPr>
                        <a:spcAft>
                          <a:spcPts val="0"/>
                        </a:spcAft>
                      </a:pPr>
                      <a:r>
                        <a:rPr lang="ro-RO" sz="1200" b="1" dirty="0">
                          <a:solidFill>
                            <a:srgbClr val="FF0000"/>
                          </a:solidFill>
                          <a:latin typeface="Calibri"/>
                          <a:ea typeface="Times New Roman"/>
                          <a:cs typeface="Times New Roman"/>
                        </a:rPr>
                        <a:t>LICEUL TEORETIC "DR.VICTOR GOMOIU"</a:t>
                      </a:r>
                      <a:endParaRPr lang="ro-RO" sz="1200" b="1" dirty="0">
                        <a:solidFill>
                          <a:srgbClr val="FF0000"/>
                        </a:solidFill>
                        <a:latin typeface="Times New Roman"/>
                        <a:ea typeface="Times New Roman"/>
                        <a:cs typeface="Times New Roman"/>
                      </a:endParaRPr>
                    </a:p>
                  </a:txBody>
                  <a:tcPr marL="68580" marR="68580" marT="0" marB="0" anchor="b"/>
                </a:tc>
                <a:tc>
                  <a:txBody>
                    <a:bodyPr/>
                    <a:lstStyle/>
                    <a:p>
                      <a:pPr algn="ctr">
                        <a:spcAft>
                          <a:spcPts val="0"/>
                        </a:spcAft>
                      </a:pPr>
                      <a:r>
                        <a:rPr lang="ro-RO" sz="1200" b="1" dirty="0">
                          <a:solidFill>
                            <a:srgbClr val="FF0000"/>
                          </a:solidFill>
                          <a:latin typeface="Calibri"/>
                          <a:ea typeface="Times New Roman"/>
                          <a:cs typeface="Times New Roman"/>
                        </a:rPr>
                        <a:t>         16.00</a:t>
                      </a:r>
                      <a:endParaRPr lang="ro-RO" sz="1200" b="1" dirty="0">
                        <a:solidFill>
                          <a:srgbClr val="FF0000"/>
                        </a:solidFill>
                        <a:latin typeface="Times New Roman"/>
                        <a:ea typeface="Times New Roman"/>
                        <a:cs typeface="Times New Roman"/>
                      </a:endParaRPr>
                    </a:p>
                  </a:txBody>
                  <a:tcPr marL="68580" marR="68580" marT="0" marB="0" anchor="b"/>
                </a:tc>
                <a:extLst>
                  <a:ext uri="{0D108BD9-81ED-4DB2-BD59-A6C34878D82A}">
                    <a16:rowId xmlns:a16="http://schemas.microsoft.com/office/drawing/2014/main" val="10016"/>
                  </a:ext>
                </a:extLst>
              </a:tr>
              <a:tr h="228600">
                <a:tc>
                  <a:txBody>
                    <a:bodyPr/>
                    <a:lstStyle/>
                    <a:p>
                      <a:pPr>
                        <a:spcAft>
                          <a:spcPts val="0"/>
                        </a:spcAft>
                      </a:pPr>
                      <a:r>
                        <a:rPr lang="ro-RO" sz="1200" b="1" dirty="0">
                          <a:solidFill>
                            <a:srgbClr val="FF0000"/>
                          </a:solidFill>
                          <a:latin typeface="Calibri"/>
                          <a:ea typeface="Times New Roman"/>
                          <a:cs typeface="Times New Roman"/>
                        </a:rPr>
                        <a:t>COLEGIUL TEHNIC "DIERNA"</a:t>
                      </a:r>
                      <a:endParaRPr lang="ro-RO" sz="1200" b="1" dirty="0">
                        <a:solidFill>
                          <a:srgbClr val="FF0000"/>
                        </a:solidFill>
                        <a:latin typeface="Times New Roman"/>
                        <a:ea typeface="Times New Roman"/>
                        <a:cs typeface="Times New Roman"/>
                      </a:endParaRPr>
                    </a:p>
                  </a:txBody>
                  <a:tcPr marL="68580" marR="68580" marT="0" marB="0" anchor="b"/>
                </a:tc>
                <a:tc>
                  <a:txBody>
                    <a:bodyPr/>
                    <a:lstStyle/>
                    <a:p>
                      <a:pPr algn="ctr">
                        <a:spcAft>
                          <a:spcPts val="0"/>
                        </a:spcAft>
                      </a:pPr>
                      <a:r>
                        <a:rPr lang="ro-RO" sz="1200" b="1" dirty="0">
                          <a:solidFill>
                            <a:srgbClr val="FF0000"/>
                          </a:solidFill>
                          <a:latin typeface="Calibri"/>
                          <a:ea typeface="Times New Roman"/>
                          <a:cs typeface="Times New Roman"/>
                        </a:rPr>
                        <a:t>          5.88</a:t>
                      </a:r>
                      <a:endParaRPr lang="ro-RO" sz="1200" b="1" dirty="0">
                        <a:solidFill>
                          <a:srgbClr val="FF0000"/>
                        </a:solidFill>
                        <a:latin typeface="Times New Roman"/>
                        <a:ea typeface="Times New Roman"/>
                        <a:cs typeface="Times New Roman"/>
                      </a:endParaRPr>
                    </a:p>
                  </a:txBody>
                  <a:tcPr marL="68580" marR="68580" marT="0" marB="0" anchor="b"/>
                </a:tc>
                <a:extLst>
                  <a:ext uri="{0D108BD9-81ED-4DB2-BD59-A6C34878D82A}">
                    <a16:rowId xmlns:a16="http://schemas.microsoft.com/office/drawing/2014/main" val="10017"/>
                  </a:ext>
                </a:extLst>
              </a:tr>
              <a:tr h="274320">
                <a:tc>
                  <a:txBody>
                    <a:bodyPr/>
                    <a:lstStyle/>
                    <a:p>
                      <a:pPr>
                        <a:spcAft>
                          <a:spcPts val="0"/>
                        </a:spcAft>
                      </a:pPr>
                      <a:r>
                        <a:rPr lang="ro-RO" sz="1200" b="1" dirty="0">
                          <a:solidFill>
                            <a:srgbClr val="FF0000"/>
                          </a:solidFill>
                          <a:latin typeface="Calibri"/>
                          <a:ea typeface="Times New Roman"/>
                          <a:cs typeface="Times New Roman"/>
                        </a:rPr>
                        <a:t>LICEUL TEHNOLOGIC "TUDOR VLADIMIRESCU"</a:t>
                      </a:r>
                      <a:endParaRPr lang="ro-RO" sz="1200" b="1" dirty="0">
                        <a:solidFill>
                          <a:srgbClr val="FF0000"/>
                        </a:solidFill>
                        <a:latin typeface="Times New Roman"/>
                        <a:ea typeface="Times New Roman"/>
                        <a:cs typeface="Times New Roman"/>
                      </a:endParaRPr>
                    </a:p>
                  </a:txBody>
                  <a:tcPr marL="68580" marR="68580" marT="0" marB="0" anchor="b"/>
                </a:tc>
                <a:tc>
                  <a:txBody>
                    <a:bodyPr/>
                    <a:lstStyle/>
                    <a:p>
                      <a:pPr algn="ctr">
                        <a:spcAft>
                          <a:spcPts val="0"/>
                        </a:spcAft>
                      </a:pPr>
                      <a:r>
                        <a:rPr lang="ro-RO" sz="1200" b="1" dirty="0">
                          <a:solidFill>
                            <a:srgbClr val="FF0000"/>
                          </a:solidFill>
                          <a:latin typeface="Calibri"/>
                          <a:ea typeface="Times New Roman"/>
                          <a:cs typeface="Times New Roman"/>
                        </a:rPr>
                        <a:t>          </a:t>
                      </a:r>
                      <a:r>
                        <a:rPr lang="ro-RO" sz="1200" b="1" dirty="0" smtClean="0">
                          <a:solidFill>
                            <a:srgbClr val="FF0000"/>
                          </a:solidFill>
                          <a:latin typeface="Calibri"/>
                          <a:ea typeface="Times New Roman"/>
                          <a:cs typeface="Times New Roman"/>
                        </a:rPr>
                        <a:t>0 </a:t>
                      </a:r>
                      <a:r>
                        <a:rPr lang="ro-RO" sz="1200" b="1" dirty="0">
                          <a:solidFill>
                            <a:srgbClr val="FF0000"/>
                          </a:solidFill>
                          <a:latin typeface="Calibri"/>
                          <a:ea typeface="Times New Roman"/>
                          <a:cs typeface="Times New Roman"/>
                        </a:rPr>
                        <a:t>.00</a:t>
                      </a:r>
                      <a:endParaRPr lang="ro-RO" sz="1200" b="1" dirty="0">
                        <a:solidFill>
                          <a:srgbClr val="FF0000"/>
                        </a:solidFill>
                        <a:latin typeface="Times New Roman"/>
                        <a:ea typeface="Times New Roman"/>
                        <a:cs typeface="Times New Roman"/>
                      </a:endParaRPr>
                    </a:p>
                  </a:txBody>
                  <a:tcPr marL="68580" marR="68580" marT="0" marB="0" anchor="b"/>
                </a:tc>
                <a:extLst>
                  <a:ext uri="{0D108BD9-81ED-4DB2-BD59-A6C34878D82A}">
                    <a16:rowId xmlns:a16="http://schemas.microsoft.com/office/drawing/2014/main" val="10018"/>
                  </a:ext>
                </a:extLst>
              </a:tr>
              <a:tr h="274320">
                <a:tc>
                  <a:txBody>
                    <a:bodyPr/>
                    <a:lstStyle/>
                    <a:p>
                      <a:pPr>
                        <a:spcAft>
                          <a:spcPts val="0"/>
                        </a:spcAft>
                      </a:pPr>
                      <a:r>
                        <a:rPr lang="ro-RO" sz="1200" b="1" dirty="0">
                          <a:solidFill>
                            <a:srgbClr val="FF0000"/>
                          </a:solidFill>
                          <a:latin typeface="Calibri"/>
                          <a:ea typeface="Times New Roman"/>
                          <a:cs typeface="Times New Roman"/>
                        </a:rPr>
                        <a:t>LICEUL TEORETIC "GHEORGHE IONESCU ȘIȘEȘTI"</a:t>
                      </a:r>
                      <a:endParaRPr lang="ro-RO" sz="1200" b="1" dirty="0">
                        <a:solidFill>
                          <a:srgbClr val="FF0000"/>
                        </a:solidFill>
                        <a:latin typeface="Times New Roman"/>
                        <a:ea typeface="Times New Roman"/>
                        <a:cs typeface="Times New Roman"/>
                      </a:endParaRPr>
                    </a:p>
                  </a:txBody>
                  <a:tcPr marL="68580" marR="68580" marT="0" marB="0" anchor="b"/>
                </a:tc>
                <a:tc>
                  <a:txBody>
                    <a:bodyPr/>
                    <a:lstStyle/>
                    <a:p>
                      <a:pPr algn="ctr">
                        <a:spcAft>
                          <a:spcPts val="0"/>
                        </a:spcAft>
                      </a:pPr>
                      <a:r>
                        <a:rPr lang="ro-RO" sz="1200" b="1" dirty="0">
                          <a:solidFill>
                            <a:srgbClr val="FF0000"/>
                          </a:solidFill>
                          <a:latin typeface="Calibri"/>
                          <a:ea typeface="Times New Roman"/>
                          <a:cs typeface="Times New Roman"/>
                        </a:rPr>
                        <a:t>           </a:t>
                      </a:r>
                      <a:r>
                        <a:rPr lang="ro-RO" sz="1200" b="1" dirty="0" smtClean="0">
                          <a:solidFill>
                            <a:srgbClr val="FF0000"/>
                          </a:solidFill>
                          <a:latin typeface="Calibri"/>
                          <a:ea typeface="Times New Roman"/>
                          <a:cs typeface="Times New Roman"/>
                        </a:rPr>
                        <a:t>0.00</a:t>
                      </a:r>
                      <a:endParaRPr lang="ro-RO" sz="1200" b="1" dirty="0">
                        <a:solidFill>
                          <a:srgbClr val="FF0000"/>
                        </a:solidFill>
                        <a:latin typeface="Times New Roman"/>
                        <a:ea typeface="Times New Roman"/>
                        <a:cs typeface="Times New Roman"/>
                      </a:endParaRPr>
                    </a:p>
                  </a:txBody>
                  <a:tcPr marL="68580" marR="68580" marT="0" marB="0" anchor="b"/>
                </a:tc>
                <a:extLst>
                  <a:ext uri="{0D108BD9-81ED-4DB2-BD59-A6C34878D82A}">
                    <a16:rowId xmlns:a16="http://schemas.microsoft.com/office/drawing/2014/main" val="10019"/>
                  </a:ext>
                </a:extLst>
              </a:tr>
              <a:tr h="370840">
                <a:tc>
                  <a:txBody>
                    <a:bodyPr/>
                    <a:lstStyle/>
                    <a:p>
                      <a:pPr algn="ctr">
                        <a:spcAft>
                          <a:spcPts val="0"/>
                        </a:spcAft>
                      </a:pPr>
                      <a:r>
                        <a:rPr lang="ro-RO" sz="2000" b="1" dirty="0">
                          <a:solidFill>
                            <a:srgbClr val="2907B9"/>
                          </a:solidFill>
                          <a:latin typeface="Calibri"/>
                          <a:ea typeface="Times New Roman"/>
                          <a:cs typeface="Times New Roman"/>
                        </a:rPr>
                        <a:t> TOTAL</a:t>
                      </a:r>
                      <a:endParaRPr lang="ro-RO" sz="2000" b="1" dirty="0">
                        <a:solidFill>
                          <a:srgbClr val="2907B9"/>
                        </a:solidFill>
                        <a:latin typeface="Times New Roman"/>
                        <a:ea typeface="Times New Roman"/>
                        <a:cs typeface="Times New Roman"/>
                      </a:endParaRPr>
                    </a:p>
                  </a:txBody>
                  <a:tcPr marL="68580" marR="68580" marT="0" marB="0" anchor="b">
                    <a:solidFill>
                      <a:srgbClr val="FFFF00"/>
                    </a:solidFill>
                  </a:tcPr>
                </a:tc>
                <a:tc>
                  <a:txBody>
                    <a:bodyPr/>
                    <a:lstStyle/>
                    <a:p>
                      <a:pPr algn="ctr">
                        <a:spcAft>
                          <a:spcPts val="0"/>
                        </a:spcAft>
                      </a:pPr>
                      <a:r>
                        <a:rPr lang="ro-RO" sz="2000" b="1" dirty="0">
                          <a:solidFill>
                            <a:srgbClr val="2907B9"/>
                          </a:solidFill>
                          <a:latin typeface="Calibri"/>
                          <a:ea typeface="Times New Roman"/>
                          <a:cs typeface="Times New Roman"/>
                        </a:rPr>
                        <a:t>         </a:t>
                      </a:r>
                      <a:r>
                        <a:rPr lang="ro-RO" sz="2000" b="1" dirty="0" smtClean="0">
                          <a:solidFill>
                            <a:srgbClr val="2907B9"/>
                          </a:solidFill>
                          <a:latin typeface="Calibri"/>
                          <a:ea typeface="Times New Roman"/>
                          <a:cs typeface="Times New Roman"/>
                        </a:rPr>
                        <a:t>23.67 %</a:t>
                      </a:r>
                      <a:endParaRPr lang="ro-RO" sz="2000" b="1" dirty="0">
                        <a:solidFill>
                          <a:srgbClr val="2907B9"/>
                        </a:solidFill>
                        <a:latin typeface="Times New Roman"/>
                        <a:ea typeface="Times New Roman"/>
                        <a:cs typeface="Times New Roman"/>
                      </a:endParaRPr>
                    </a:p>
                  </a:txBody>
                  <a:tcPr marL="68580" marR="68580" marT="0" marB="0" anchor="b">
                    <a:solidFill>
                      <a:srgbClr val="FFFF00"/>
                    </a:solidFill>
                  </a:tcPr>
                </a:tc>
                <a:extLst>
                  <a:ext uri="{0D108BD9-81ED-4DB2-BD59-A6C34878D82A}">
                    <a16:rowId xmlns:a16="http://schemas.microsoft.com/office/drawing/2014/main" val="10020"/>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2893099318"/>
              </p:ext>
            </p:extLst>
          </p:nvPr>
        </p:nvGraphicFramePr>
        <p:xfrm>
          <a:off x="228600" y="1447800"/>
          <a:ext cx="8534400" cy="49530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1"/>
          <p:cNvSpPr>
            <a:spLocks noGrp="1"/>
          </p:cNvSpPr>
          <p:nvPr>
            <p:ph type="title"/>
          </p:nvPr>
        </p:nvSpPr>
        <p:spPr>
          <a:xfrm>
            <a:off x="457200" y="274638"/>
            <a:ext cx="8153400" cy="1096962"/>
          </a:xfrm>
        </p:spPr>
        <p:txBody>
          <a:bodyPr>
            <a:normAutofit fontScale="90000"/>
          </a:bodyPr>
          <a:lstStyle/>
          <a:p>
            <a:pPr algn="ctr"/>
            <a:r>
              <a:rPr lang="ro-RO" sz="2700" b="1" dirty="0" smtClean="0">
                <a:solidFill>
                  <a:srgbClr val="C00000"/>
                </a:solidFill>
                <a:latin typeface="Arial Black" pitchFamily="34" charset="0"/>
              </a:rPr>
              <a:t>SITUAȚIA</a:t>
            </a:r>
            <a:r>
              <a:rPr lang="en-US" sz="2700" b="1" dirty="0" smtClean="0">
                <a:solidFill>
                  <a:srgbClr val="C00000"/>
                </a:solidFill>
                <a:latin typeface="Arial Black" pitchFamily="34" charset="0"/>
              </a:rPr>
              <a:t> </a:t>
            </a:r>
            <a:r>
              <a:rPr lang="ro-RO" sz="2700" b="1" dirty="0" smtClean="0">
                <a:solidFill>
                  <a:srgbClr val="C00000"/>
                </a:solidFill>
                <a:latin typeface="Arial Black" pitchFamily="34" charset="0"/>
              </a:rPr>
              <a:t>CANDIDAȚILOR </a:t>
            </a:r>
            <a:br>
              <a:rPr lang="ro-RO" sz="2700" b="1" dirty="0" smtClean="0">
                <a:solidFill>
                  <a:srgbClr val="C00000"/>
                </a:solidFill>
                <a:latin typeface="Arial Black" pitchFamily="34" charset="0"/>
              </a:rPr>
            </a:br>
            <a:r>
              <a:rPr lang="ro-RO" sz="2200" b="1" dirty="0" smtClean="0">
                <a:solidFill>
                  <a:srgbClr val="C00000"/>
                </a:solidFill>
                <a:latin typeface="Arial Black" pitchFamily="34" charset="0"/>
              </a:rPr>
              <a:t>LA EXAMENUL DE BACALAUREAT</a:t>
            </a:r>
            <a:r>
              <a:rPr lang="en-US" sz="2200" b="1" dirty="0" smtClean="0">
                <a:solidFill>
                  <a:srgbClr val="C00000"/>
                </a:solidFill>
                <a:latin typeface="Arial Black" pitchFamily="34" charset="0"/>
              </a:rPr>
              <a:t/>
            </a:r>
            <a:br>
              <a:rPr lang="en-US" sz="2200" b="1" dirty="0" smtClean="0">
                <a:solidFill>
                  <a:srgbClr val="C00000"/>
                </a:solidFill>
                <a:latin typeface="Arial Black" pitchFamily="34" charset="0"/>
              </a:rPr>
            </a:br>
            <a:r>
              <a:rPr lang="ro-RO" sz="2200" b="1" dirty="0" smtClean="0">
                <a:solidFill>
                  <a:srgbClr val="C00000"/>
                </a:solidFill>
                <a:latin typeface="Arial Black" pitchFamily="34" charset="0"/>
              </a:rPr>
              <a:t>AUGUST-SEPTEMBRIE</a:t>
            </a:r>
            <a:r>
              <a:rPr lang="en-US" sz="2200" b="1" dirty="0" smtClean="0">
                <a:solidFill>
                  <a:srgbClr val="C00000"/>
                </a:solidFill>
                <a:latin typeface="Arial Black" pitchFamily="34" charset="0"/>
              </a:rPr>
              <a:t> 2016</a:t>
            </a:r>
            <a:endParaRPr lang="en-US" sz="2200" b="1" dirty="0">
              <a:solidFill>
                <a:srgbClr val="C00000"/>
              </a:solidFill>
              <a:latin typeface="Arial Black" pitchFamily="34" charset="0"/>
            </a:endParaRPr>
          </a:p>
        </p:txBody>
      </p:sp>
    </p:spTree>
    <p:extLst>
      <p:ext uri="{BB962C8B-B14F-4D97-AF65-F5344CB8AC3E}">
        <p14:creationId xmlns:p14="http://schemas.microsoft.com/office/powerpoint/2010/main" val="1957700667"/>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381000"/>
            <a:ext cx="8382000" cy="609600"/>
          </a:xfrm>
        </p:spPr>
        <p:txBody>
          <a:bodyPr>
            <a:normAutofit fontScale="90000"/>
          </a:bodyPr>
          <a:lstStyle/>
          <a:p>
            <a:pPr algn="ctr">
              <a:defRPr/>
            </a:pPr>
            <a:r>
              <a:rPr lang="ro-RO" dirty="0" smtClean="0"/>
              <a:t/>
            </a:r>
            <a:br>
              <a:rPr lang="ro-RO" dirty="0" smtClean="0"/>
            </a:br>
            <a:r>
              <a:rPr lang="ro-RO" sz="2200" b="1" dirty="0" smtClean="0">
                <a:solidFill>
                  <a:srgbClr val="C00000"/>
                </a:solidFill>
                <a:latin typeface="Arial Black" pitchFamily="34" charset="0"/>
              </a:rPr>
              <a:t>REZULTATE OBTINUTE </a:t>
            </a:r>
            <a:r>
              <a:rPr lang="ro-RO" sz="2200" b="1" dirty="0" smtClean="0">
                <a:solidFill>
                  <a:srgbClr val="C00000"/>
                </a:solidFill>
              </a:rPr>
              <a:t/>
            </a:r>
            <a:br>
              <a:rPr lang="ro-RO" sz="2200" b="1" dirty="0" smtClean="0">
                <a:solidFill>
                  <a:srgbClr val="C00000"/>
                </a:solidFill>
              </a:rPr>
            </a:br>
            <a:r>
              <a:rPr lang="ro-RO" sz="1800" b="1" dirty="0" smtClean="0">
                <a:solidFill>
                  <a:srgbClr val="C00000"/>
                </a:solidFill>
              </a:rPr>
              <a:t>LA </a:t>
            </a:r>
            <a:r>
              <a:rPr lang="ro-RO" sz="1800" b="1" u="sng" dirty="0" smtClean="0">
                <a:solidFill>
                  <a:srgbClr val="C00000"/>
                </a:solidFill>
              </a:rPr>
              <a:t>FAZA INTERNATIONALA</a:t>
            </a:r>
            <a:r>
              <a:rPr lang="ro-RO" sz="1800" b="1" dirty="0" smtClean="0">
                <a:solidFill>
                  <a:srgbClr val="C00000"/>
                </a:solidFill>
              </a:rPr>
              <a:t> A OLIMPIADELOR SI CONCURSURILOR SCOLARE</a:t>
            </a:r>
            <a:endParaRPr lang="ro-RO" sz="1800" dirty="0">
              <a:solidFill>
                <a:srgbClr val="C00000"/>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298833945"/>
              </p:ext>
            </p:extLst>
          </p:nvPr>
        </p:nvGraphicFramePr>
        <p:xfrm>
          <a:off x="228600" y="1066801"/>
          <a:ext cx="8458199" cy="5333999"/>
        </p:xfrm>
        <a:graphic>
          <a:graphicData uri="http://schemas.openxmlformats.org/drawingml/2006/table">
            <a:tbl>
              <a:tblPr/>
              <a:tblGrid>
                <a:gridCol w="18288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2823728">
                  <a:extLst>
                    <a:ext uri="{9D8B030D-6E8A-4147-A177-3AD203B41FA5}">
                      <a16:colId xmlns:a16="http://schemas.microsoft.com/office/drawing/2014/main" val="20002"/>
                    </a:ext>
                  </a:extLst>
                </a:gridCol>
                <a:gridCol w="1046262">
                  <a:extLst>
                    <a:ext uri="{9D8B030D-6E8A-4147-A177-3AD203B41FA5}">
                      <a16:colId xmlns:a16="http://schemas.microsoft.com/office/drawing/2014/main" val="20003"/>
                    </a:ext>
                  </a:extLst>
                </a:gridCol>
                <a:gridCol w="1997409">
                  <a:extLst>
                    <a:ext uri="{9D8B030D-6E8A-4147-A177-3AD203B41FA5}">
                      <a16:colId xmlns:a16="http://schemas.microsoft.com/office/drawing/2014/main" val="20004"/>
                    </a:ext>
                  </a:extLst>
                </a:gridCol>
              </a:tblGrid>
              <a:tr h="533399">
                <a:tc>
                  <a:txBody>
                    <a:bodyPr/>
                    <a:lstStyle/>
                    <a:p>
                      <a:pPr algn="ctr">
                        <a:lnSpc>
                          <a:spcPct val="115000"/>
                        </a:lnSpc>
                        <a:spcAft>
                          <a:spcPts val="0"/>
                        </a:spcAft>
                      </a:pPr>
                      <a:r>
                        <a:rPr lang="fr-FR" sz="1200" dirty="0" smtClean="0">
                          <a:solidFill>
                            <a:srgbClr val="C00000"/>
                          </a:solidFill>
                          <a:latin typeface="Arial Black" pitchFamily="34" charset="0"/>
                          <a:ea typeface="Calibri"/>
                          <a:cs typeface="Times New Roman"/>
                        </a:rPr>
                        <a:t>NUMELE</a:t>
                      </a:r>
                      <a:r>
                        <a:rPr lang="ro-RO" sz="1200" dirty="0" smtClean="0">
                          <a:solidFill>
                            <a:srgbClr val="C00000"/>
                          </a:solidFill>
                          <a:latin typeface="Arial Black" pitchFamily="34" charset="0"/>
                          <a:ea typeface="Calibri"/>
                          <a:cs typeface="Times New Roman"/>
                        </a:rPr>
                        <a:t> </a:t>
                      </a:r>
                      <a:r>
                        <a:rPr lang="fr-FR" sz="1200" dirty="0" smtClean="0">
                          <a:solidFill>
                            <a:srgbClr val="C00000"/>
                          </a:solidFill>
                          <a:latin typeface="Arial Black" pitchFamily="34" charset="0"/>
                          <a:ea typeface="Calibri"/>
                          <a:cs typeface="Times New Roman"/>
                        </a:rPr>
                        <a:t>ȘI</a:t>
                      </a:r>
                      <a:r>
                        <a:rPr lang="ro-RO" sz="1200" dirty="0" smtClean="0">
                          <a:solidFill>
                            <a:srgbClr val="C00000"/>
                          </a:solidFill>
                          <a:latin typeface="Arial Black" pitchFamily="34" charset="0"/>
                          <a:ea typeface="Calibri"/>
                          <a:cs typeface="Times New Roman"/>
                        </a:rPr>
                        <a:t> </a:t>
                      </a:r>
                      <a:r>
                        <a:rPr lang="fr-FR" sz="1200" dirty="0" smtClean="0">
                          <a:solidFill>
                            <a:srgbClr val="C00000"/>
                          </a:solidFill>
                          <a:latin typeface="Arial Black" pitchFamily="34" charset="0"/>
                          <a:ea typeface="Calibri"/>
                          <a:cs typeface="Times New Roman"/>
                        </a:rPr>
                        <a:t>PRENUMELE</a:t>
                      </a:r>
                      <a:endParaRPr lang="ro-RO" sz="1100" dirty="0">
                        <a:solidFill>
                          <a:srgbClr val="C0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algn="ctr">
                        <a:lnSpc>
                          <a:spcPct val="115000"/>
                        </a:lnSpc>
                        <a:spcAft>
                          <a:spcPts val="0"/>
                        </a:spcAft>
                      </a:pPr>
                      <a:r>
                        <a:rPr lang="fr-FR" sz="1200" dirty="0" smtClean="0">
                          <a:solidFill>
                            <a:srgbClr val="C00000"/>
                          </a:solidFill>
                          <a:latin typeface="Arial Black" pitchFamily="34" charset="0"/>
                          <a:ea typeface="Calibri"/>
                          <a:cs typeface="Times New Roman"/>
                        </a:rPr>
                        <a:t>CLASA</a:t>
                      </a:r>
                      <a:endParaRPr lang="ro-RO" sz="1100" dirty="0">
                        <a:solidFill>
                          <a:srgbClr val="C0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algn="ctr">
                        <a:lnSpc>
                          <a:spcPct val="115000"/>
                        </a:lnSpc>
                        <a:spcAft>
                          <a:spcPts val="0"/>
                        </a:spcAft>
                      </a:pPr>
                      <a:r>
                        <a:rPr lang="fr-FR" sz="1200" dirty="0" smtClean="0">
                          <a:solidFill>
                            <a:srgbClr val="C00000"/>
                          </a:solidFill>
                          <a:latin typeface="Arial Black" pitchFamily="34" charset="0"/>
                          <a:ea typeface="Calibri"/>
                          <a:cs typeface="Times New Roman"/>
                        </a:rPr>
                        <a:t>OLIMPIADA/CONCURSUL</a:t>
                      </a:r>
                      <a:endParaRPr lang="ro-RO" sz="1100" dirty="0">
                        <a:solidFill>
                          <a:srgbClr val="C0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algn="ctr">
                        <a:lnSpc>
                          <a:spcPct val="115000"/>
                        </a:lnSpc>
                        <a:spcAft>
                          <a:spcPts val="0"/>
                        </a:spcAft>
                      </a:pPr>
                      <a:r>
                        <a:rPr lang="fr-FR" sz="1200" dirty="0" smtClean="0">
                          <a:solidFill>
                            <a:srgbClr val="C00000"/>
                          </a:solidFill>
                          <a:latin typeface="Arial Black" pitchFamily="34" charset="0"/>
                          <a:ea typeface="Calibri"/>
                          <a:cs typeface="Times New Roman"/>
                        </a:rPr>
                        <a:t>PREMIUL</a:t>
                      </a:r>
                      <a:endParaRPr lang="ro-RO" sz="1100" dirty="0">
                        <a:solidFill>
                          <a:srgbClr val="C0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algn="ctr">
                        <a:lnSpc>
                          <a:spcPct val="115000"/>
                        </a:lnSpc>
                        <a:spcAft>
                          <a:spcPts val="0"/>
                        </a:spcAft>
                      </a:pPr>
                      <a:r>
                        <a:rPr lang="fr-FR" sz="1200" dirty="0" smtClean="0">
                          <a:solidFill>
                            <a:srgbClr val="C00000"/>
                          </a:solidFill>
                          <a:latin typeface="Arial Black" pitchFamily="34" charset="0"/>
                          <a:ea typeface="Calibri"/>
                          <a:cs typeface="Times New Roman"/>
                        </a:rPr>
                        <a:t>UNIT</a:t>
                      </a:r>
                      <a:r>
                        <a:rPr lang="ro-RO" sz="1200" dirty="0" smtClean="0">
                          <a:solidFill>
                            <a:srgbClr val="C00000"/>
                          </a:solidFill>
                          <a:latin typeface="Arial Black" pitchFamily="34" charset="0"/>
                          <a:ea typeface="Calibri"/>
                          <a:cs typeface="Times New Roman"/>
                        </a:rPr>
                        <a:t>. </a:t>
                      </a:r>
                      <a:r>
                        <a:rPr lang="fr-FR" sz="1200" dirty="0" smtClean="0">
                          <a:solidFill>
                            <a:srgbClr val="C00000"/>
                          </a:solidFill>
                          <a:latin typeface="Arial Black" pitchFamily="34" charset="0"/>
                          <a:ea typeface="Calibri"/>
                          <a:cs typeface="Times New Roman"/>
                        </a:rPr>
                        <a:t>DE ÎNVĂȚ</a:t>
                      </a:r>
                      <a:r>
                        <a:rPr lang="ro-RO" sz="1200" dirty="0" smtClean="0">
                          <a:solidFill>
                            <a:srgbClr val="C00000"/>
                          </a:solidFill>
                          <a:latin typeface="Arial Black" pitchFamily="34" charset="0"/>
                          <a:ea typeface="Calibri"/>
                          <a:cs typeface="Times New Roman"/>
                        </a:rPr>
                        <a:t>./</a:t>
                      </a:r>
                    </a:p>
                    <a:p>
                      <a:pPr algn="ctr">
                        <a:lnSpc>
                          <a:spcPct val="115000"/>
                        </a:lnSpc>
                        <a:spcAft>
                          <a:spcPts val="0"/>
                        </a:spcAft>
                      </a:pPr>
                      <a:r>
                        <a:rPr lang="fr-FR" sz="1200" dirty="0" smtClean="0">
                          <a:solidFill>
                            <a:srgbClr val="C00000"/>
                          </a:solidFill>
                          <a:latin typeface="Arial Black" pitchFamily="34" charset="0"/>
                          <a:ea typeface="Calibri"/>
                          <a:cs typeface="Times New Roman"/>
                        </a:rPr>
                        <a:t>PROF</a:t>
                      </a:r>
                      <a:r>
                        <a:rPr lang="ro-RO" sz="1200" dirty="0" smtClean="0">
                          <a:solidFill>
                            <a:srgbClr val="C00000"/>
                          </a:solidFill>
                          <a:latin typeface="Arial Black" pitchFamily="34" charset="0"/>
                          <a:ea typeface="Calibri"/>
                          <a:cs typeface="Times New Roman"/>
                        </a:rPr>
                        <a:t>. </a:t>
                      </a:r>
                      <a:r>
                        <a:rPr lang="fr-FR" sz="1200" dirty="0" smtClean="0">
                          <a:solidFill>
                            <a:srgbClr val="C00000"/>
                          </a:solidFill>
                          <a:latin typeface="Arial Black" pitchFamily="34" charset="0"/>
                          <a:ea typeface="Calibri"/>
                          <a:cs typeface="Times New Roman"/>
                        </a:rPr>
                        <a:t>COORDONATOR</a:t>
                      </a:r>
                      <a:endParaRPr lang="ro-RO" sz="1100" dirty="0">
                        <a:solidFill>
                          <a:srgbClr val="C0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0"/>
                  </a:ext>
                </a:extLst>
              </a:tr>
              <a:tr h="609600">
                <a:tc>
                  <a:txBody>
                    <a:bodyPr/>
                    <a:lstStyle/>
                    <a:p>
                      <a:pPr algn="ctr">
                        <a:lnSpc>
                          <a:spcPct val="115000"/>
                        </a:lnSpc>
                        <a:spcAft>
                          <a:spcPts val="0"/>
                        </a:spcAft>
                      </a:pPr>
                      <a:r>
                        <a:rPr lang="fr-FR" sz="1200" dirty="0" smtClean="0">
                          <a:solidFill>
                            <a:srgbClr val="0070C0"/>
                          </a:solidFill>
                          <a:latin typeface="Arial Black" pitchFamily="34" charset="0"/>
                          <a:ea typeface="Calibri"/>
                          <a:cs typeface="Times New Roman"/>
                        </a:rPr>
                        <a:t>MARGHESCU BOGDAN</a:t>
                      </a:r>
                      <a:endParaRPr lang="ro-RO" sz="1100" dirty="0">
                        <a:solidFill>
                          <a:srgbClr val="0070C0"/>
                        </a:solidFill>
                        <a:latin typeface="Arial Black"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1200" b="1" dirty="0">
                          <a:solidFill>
                            <a:srgbClr val="0070C0"/>
                          </a:solidFill>
                          <a:latin typeface="Times New Roman"/>
                          <a:ea typeface="Calibri"/>
                          <a:cs typeface="Times New Roman"/>
                        </a:rPr>
                        <a:t>X</a:t>
                      </a:r>
                      <a:endParaRPr lang="ro-RO" sz="1100" b="1" dirty="0">
                        <a:solidFill>
                          <a:srgbClr val="0070C0"/>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n-US" sz="1000" b="1" dirty="0" smtClean="0">
                          <a:solidFill>
                            <a:srgbClr val="0070C0"/>
                          </a:solidFill>
                          <a:latin typeface="Times New Roman"/>
                          <a:ea typeface="Calibri"/>
                          <a:cs typeface="Times New Roman"/>
                        </a:rPr>
                        <a:t>OLIMPIADA</a:t>
                      </a:r>
                      <a:r>
                        <a:rPr lang="ro-RO" sz="1000" b="1" dirty="0" smtClean="0">
                          <a:solidFill>
                            <a:srgbClr val="0070C0"/>
                          </a:solidFill>
                          <a:latin typeface="Times New Roman"/>
                          <a:ea typeface="Calibri"/>
                          <a:cs typeface="Times New Roman"/>
                        </a:rPr>
                        <a:t> </a:t>
                      </a:r>
                      <a:r>
                        <a:rPr lang="en-US" sz="1000" b="1" dirty="0" smtClean="0">
                          <a:solidFill>
                            <a:srgbClr val="0070C0"/>
                          </a:solidFill>
                          <a:latin typeface="Times New Roman"/>
                          <a:ea typeface="Calibri"/>
                          <a:cs typeface="Times New Roman"/>
                        </a:rPr>
                        <a:t>INTERNAȚIONALĂ DE MATEMATICĂ ”FORMULA OF UNITY/THE THIRD MILLENIUM”</a:t>
                      </a:r>
                      <a:endParaRPr lang="ro-RO" sz="1000" b="1" dirty="0">
                        <a:solidFill>
                          <a:srgbClr val="0070C0"/>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n-US" sz="1200" b="1" dirty="0" smtClean="0">
                          <a:solidFill>
                            <a:srgbClr val="0070C0"/>
                          </a:solidFill>
                          <a:latin typeface="Times New Roman"/>
                          <a:ea typeface="Calibri"/>
                          <a:cs typeface="Times New Roman"/>
                        </a:rPr>
                        <a:t>III</a:t>
                      </a:r>
                      <a:endParaRPr lang="ro-RO" sz="1200" b="1" dirty="0">
                        <a:solidFill>
                          <a:srgbClr val="0070C0"/>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1000" b="1" dirty="0" smtClean="0">
                          <a:solidFill>
                            <a:srgbClr val="0070C0"/>
                          </a:solidFill>
                          <a:latin typeface="Times New Roman"/>
                          <a:ea typeface="Calibri"/>
                          <a:cs typeface="Times New Roman"/>
                        </a:rPr>
                        <a:t>CNT – MANUELA PRAJEA</a:t>
                      </a:r>
                      <a:endParaRPr lang="ro-RO" sz="1000" b="1" dirty="0">
                        <a:solidFill>
                          <a:srgbClr val="0070C0"/>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00">
                <a:tc>
                  <a:txBody>
                    <a:bodyPr/>
                    <a:lstStyle/>
                    <a:p>
                      <a:pPr algn="ctr">
                        <a:lnSpc>
                          <a:spcPct val="115000"/>
                        </a:lnSpc>
                        <a:spcAft>
                          <a:spcPts val="0"/>
                        </a:spcAft>
                      </a:pPr>
                      <a:r>
                        <a:rPr lang="fr-FR" sz="1200" dirty="0" smtClean="0">
                          <a:latin typeface="Arial Black" pitchFamily="34" charset="0"/>
                          <a:ea typeface="Calibri"/>
                          <a:cs typeface="Times New Roman"/>
                        </a:rPr>
                        <a:t>OFIȚERU</a:t>
                      </a:r>
                      <a:r>
                        <a:rPr lang="ro-RO" sz="1200" dirty="0" smtClean="0">
                          <a:latin typeface="Arial Black" pitchFamily="34" charset="0"/>
                          <a:ea typeface="Calibri"/>
                          <a:cs typeface="Times New Roman"/>
                        </a:rPr>
                        <a:t> </a:t>
                      </a:r>
                      <a:r>
                        <a:rPr lang="fr-FR" sz="1200" dirty="0" smtClean="0">
                          <a:latin typeface="Arial Black" pitchFamily="34" charset="0"/>
                          <a:ea typeface="Calibri"/>
                          <a:cs typeface="Times New Roman"/>
                        </a:rPr>
                        <a:t>CRISTIAN FELIX</a:t>
                      </a:r>
                      <a:endParaRPr lang="ro-RO" sz="1100" dirty="0">
                        <a:latin typeface="Arial Black"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1200" b="1" dirty="0">
                          <a:latin typeface="Times New Roman"/>
                          <a:ea typeface="Calibri"/>
                          <a:cs typeface="Times New Roman"/>
                        </a:rPr>
                        <a:t>IX</a:t>
                      </a:r>
                      <a:endParaRPr lang="ro-RO" sz="1100" b="1" dirty="0">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1000" b="1" dirty="0" smtClean="0">
                          <a:latin typeface="Times New Roman"/>
                          <a:ea typeface="Calibri"/>
                          <a:cs typeface="Times New Roman"/>
                        </a:rPr>
                        <a:t>OLIMPIADA</a:t>
                      </a:r>
                      <a:r>
                        <a:rPr lang="ro-RO" sz="1000" b="1" dirty="0" smtClean="0">
                          <a:latin typeface="Times New Roman"/>
                          <a:ea typeface="Calibri"/>
                          <a:cs typeface="Times New Roman"/>
                        </a:rPr>
                        <a:t> </a:t>
                      </a:r>
                      <a:r>
                        <a:rPr lang="fr-FR" sz="1000" b="1" dirty="0" smtClean="0">
                          <a:latin typeface="Times New Roman"/>
                          <a:ea typeface="Calibri"/>
                          <a:cs typeface="Times New Roman"/>
                        </a:rPr>
                        <a:t>INTERNAȚIONALĂ DE LECTURĂ</a:t>
                      </a:r>
                      <a:endParaRPr lang="ro-RO" sz="1000" b="1" dirty="0">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1200" b="1" dirty="0" smtClean="0">
                          <a:latin typeface="Times New Roman"/>
                          <a:ea typeface="Calibri"/>
                          <a:cs typeface="Times New Roman"/>
                        </a:rPr>
                        <a:t>PREMIUL</a:t>
                      </a:r>
                      <a:endParaRPr lang="ro-RO" sz="1200" b="1" dirty="0" smtClean="0">
                        <a:latin typeface="Times New Roman"/>
                        <a:ea typeface="Calibri"/>
                        <a:cs typeface="Times New Roman"/>
                      </a:endParaRPr>
                    </a:p>
                    <a:p>
                      <a:pPr algn="ctr">
                        <a:lnSpc>
                          <a:spcPct val="115000"/>
                        </a:lnSpc>
                        <a:spcAft>
                          <a:spcPts val="0"/>
                        </a:spcAft>
                      </a:pPr>
                      <a:r>
                        <a:rPr lang="fr-FR" sz="1200" b="1" dirty="0" smtClean="0">
                          <a:latin typeface="Times New Roman"/>
                          <a:ea typeface="Calibri"/>
                          <a:cs typeface="Times New Roman"/>
                        </a:rPr>
                        <a:t>SPECIAL</a:t>
                      </a:r>
                      <a:endParaRPr lang="ro-RO" sz="1200" b="1" dirty="0">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n-US" sz="1000" b="1" dirty="0" smtClean="0">
                          <a:latin typeface="Times New Roman"/>
                          <a:ea typeface="Calibri"/>
                          <a:cs typeface="Times New Roman"/>
                        </a:rPr>
                        <a:t>CN ”GH. ȚIȚEICA” –</a:t>
                      </a:r>
                      <a:endParaRPr lang="ro-RO" sz="1000" b="1" dirty="0" smtClean="0">
                        <a:latin typeface="Calibri"/>
                        <a:ea typeface="Calibri"/>
                        <a:cs typeface="Times New Roman"/>
                      </a:endParaRPr>
                    </a:p>
                    <a:p>
                      <a:pPr algn="ctr">
                        <a:lnSpc>
                          <a:spcPct val="115000"/>
                        </a:lnSpc>
                        <a:spcAft>
                          <a:spcPts val="0"/>
                        </a:spcAft>
                      </a:pPr>
                      <a:r>
                        <a:rPr lang="en-US" sz="1000" b="1" dirty="0" smtClean="0">
                          <a:latin typeface="Times New Roman"/>
                          <a:ea typeface="Calibri"/>
                          <a:cs typeface="Times New Roman"/>
                        </a:rPr>
                        <a:t>CIURELMIRELA</a:t>
                      </a:r>
                      <a:endParaRPr lang="ro-RO" sz="1000" b="1" dirty="0">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00">
                <a:tc>
                  <a:txBody>
                    <a:bodyPr/>
                    <a:lstStyle/>
                    <a:p>
                      <a:pPr algn="ctr">
                        <a:lnSpc>
                          <a:spcPct val="115000"/>
                        </a:lnSpc>
                        <a:spcAft>
                          <a:spcPts val="0"/>
                        </a:spcAft>
                      </a:pPr>
                      <a:r>
                        <a:rPr lang="fr-FR" sz="1200" dirty="0" smtClean="0">
                          <a:solidFill>
                            <a:srgbClr val="FF0000"/>
                          </a:solidFill>
                          <a:latin typeface="Arial Black" pitchFamily="34" charset="0"/>
                          <a:ea typeface="Calibri"/>
                          <a:cs typeface="Times New Roman"/>
                        </a:rPr>
                        <a:t>PROTOPOPESCU</a:t>
                      </a:r>
                      <a:r>
                        <a:rPr lang="ro-RO" sz="1200" dirty="0" smtClean="0">
                          <a:solidFill>
                            <a:srgbClr val="FF0000"/>
                          </a:solidFill>
                          <a:latin typeface="Arial Black" pitchFamily="34" charset="0"/>
                          <a:ea typeface="Calibri"/>
                          <a:cs typeface="Times New Roman"/>
                        </a:rPr>
                        <a:t> </a:t>
                      </a:r>
                      <a:r>
                        <a:rPr lang="fr-FR" sz="1200" dirty="0" smtClean="0">
                          <a:solidFill>
                            <a:srgbClr val="FF0000"/>
                          </a:solidFill>
                          <a:latin typeface="Arial Black" pitchFamily="34" charset="0"/>
                          <a:ea typeface="Calibri"/>
                          <a:cs typeface="Times New Roman"/>
                        </a:rPr>
                        <a:t>RURI</a:t>
                      </a:r>
                      <a:endParaRPr lang="ro-RO" sz="1100" dirty="0">
                        <a:solidFill>
                          <a:srgbClr val="FF0000"/>
                        </a:solidFill>
                        <a:latin typeface="Arial Black"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1200" b="1" dirty="0">
                          <a:solidFill>
                            <a:srgbClr val="FF0000"/>
                          </a:solidFill>
                          <a:latin typeface="Times New Roman"/>
                          <a:ea typeface="Calibri"/>
                          <a:cs typeface="Times New Roman"/>
                        </a:rPr>
                        <a:t>XII</a:t>
                      </a:r>
                      <a:endParaRPr lang="ro-RO" sz="1100" b="1" dirty="0">
                        <a:solidFill>
                          <a:srgbClr val="FF0000"/>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1000" b="1" dirty="0" smtClean="0">
                          <a:solidFill>
                            <a:srgbClr val="FF0000"/>
                          </a:solidFill>
                          <a:latin typeface="Times New Roman"/>
                          <a:ea typeface="Calibri"/>
                          <a:cs typeface="Times New Roman"/>
                        </a:rPr>
                        <a:t>OLIMPIADA</a:t>
                      </a:r>
                      <a:r>
                        <a:rPr lang="ro-RO" sz="1000" b="1" dirty="0" smtClean="0">
                          <a:solidFill>
                            <a:srgbClr val="FF0000"/>
                          </a:solidFill>
                          <a:latin typeface="Times New Roman"/>
                          <a:ea typeface="Calibri"/>
                          <a:cs typeface="Times New Roman"/>
                        </a:rPr>
                        <a:t> </a:t>
                      </a:r>
                      <a:r>
                        <a:rPr lang="fr-FR" sz="1000" b="1" dirty="0" smtClean="0">
                          <a:solidFill>
                            <a:srgbClr val="FF0000"/>
                          </a:solidFill>
                          <a:latin typeface="Times New Roman"/>
                          <a:ea typeface="Calibri"/>
                          <a:cs typeface="Times New Roman"/>
                        </a:rPr>
                        <a:t>INTERNAȚIONALĂ DE LECTURĂ</a:t>
                      </a:r>
                      <a:endParaRPr lang="ro-RO" sz="1000" b="1" dirty="0">
                        <a:solidFill>
                          <a:srgbClr val="FF0000"/>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1200" b="1" dirty="0" smtClean="0">
                          <a:solidFill>
                            <a:srgbClr val="FF0000"/>
                          </a:solidFill>
                          <a:latin typeface="Times New Roman"/>
                          <a:ea typeface="Calibri"/>
                          <a:cs typeface="Times New Roman"/>
                        </a:rPr>
                        <a:t>MENȚIUNE</a:t>
                      </a:r>
                      <a:endParaRPr lang="ro-RO" sz="1200" b="1" dirty="0">
                        <a:solidFill>
                          <a:srgbClr val="FF0000"/>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n-US" sz="1000" b="1" dirty="0" smtClean="0">
                          <a:solidFill>
                            <a:srgbClr val="FF0000"/>
                          </a:solidFill>
                          <a:latin typeface="Times New Roman"/>
                          <a:ea typeface="Calibri"/>
                          <a:cs typeface="Times New Roman"/>
                        </a:rPr>
                        <a:t>CNT – TOMANINETA</a:t>
                      </a:r>
                      <a:endParaRPr lang="ro-RO" sz="1000" b="1" dirty="0">
                        <a:solidFill>
                          <a:srgbClr val="FF0000"/>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35864">
                <a:tc>
                  <a:txBody>
                    <a:bodyPr/>
                    <a:lstStyle/>
                    <a:p>
                      <a:pPr algn="ctr">
                        <a:lnSpc>
                          <a:spcPct val="115000"/>
                        </a:lnSpc>
                        <a:spcAft>
                          <a:spcPts val="0"/>
                        </a:spcAft>
                      </a:pPr>
                      <a:r>
                        <a:rPr lang="fr-FR" sz="1200" dirty="0" smtClean="0">
                          <a:solidFill>
                            <a:srgbClr val="0070C0"/>
                          </a:solidFill>
                          <a:latin typeface="Arial Black" pitchFamily="34" charset="0"/>
                          <a:ea typeface="Calibri"/>
                          <a:cs typeface="Times New Roman"/>
                        </a:rPr>
                        <a:t>DOP ALEXANDRA ELENA</a:t>
                      </a:r>
                      <a:endParaRPr lang="ro-RO" sz="1100" dirty="0">
                        <a:solidFill>
                          <a:srgbClr val="0070C0"/>
                        </a:solidFill>
                        <a:latin typeface="Arial Black"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1200" b="1" dirty="0">
                          <a:solidFill>
                            <a:srgbClr val="0070C0"/>
                          </a:solidFill>
                          <a:latin typeface="Times New Roman"/>
                          <a:ea typeface="Calibri"/>
                          <a:cs typeface="Times New Roman"/>
                        </a:rPr>
                        <a:t>VI</a:t>
                      </a:r>
                      <a:endParaRPr lang="ro-RO" sz="1100" b="1" dirty="0">
                        <a:solidFill>
                          <a:srgbClr val="0070C0"/>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p>
                      <a:pPr algn="ctr">
                        <a:lnSpc>
                          <a:spcPct val="115000"/>
                        </a:lnSpc>
                        <a:spcAft>
                          <a:spcPts val="0"/>
                        </a:spcAft>
                      </a:pPr>
                      <a:endParaRPr lang="fr-FR" sz="1200" b="1" dirty="0" smtClean="0">
                        <a:solidFill>
                          <a:srgbClr val="0070C0"/>
                        </a:solidFill>
                        <a:latin typeface="Times New Roman"/>
                        <a:ea typeface="Calibri"/>
                        <a:cs typeface="Times New Roman"/>
                      </a:endParaRPr>
                    </a:p>
                    <a:p>
                      <a:pPr algn="ctr">
                        <a:lnSpc>
                          <a:spcPct val="115000"/>
                        </a:lnSpc>
                        <a:spcAft>
                          <a:spcPts val="0"/>
                        </a:spcAft>
                      </a:pPr>
                      <a:r>
                        <a:rPr lang="fr-FR" sz="1200" b="1" dirty="0" smtClean="0">
                          <a:solidFill>
                            <a:srgbClr val="0070C0"/>
                          </a:solidFill>
                          <a:latin typeface="Times New Roman"/>
                          <a:ea typeface="Calibri"/>
                          <a:cs typeface="Times New Roman"/>
                        </a:rPr>
                        <a:t>CONCURSUL</a:t>
                      </a:r>
                      <a:r>
                        <a:rPr lang="ro-RO" sz="1200" b="1" dirty="0" smtClean="0">
                          <a:solidFill>
                            <a:srgbClr val="0070C0"/>
                          </a:solidFill>
                          <a:latin typeface="Times New Roman"/>
                          <a:ea typeface="Calibri"/>
                          <a:cs typeface="Times New Roman"/>
                        </a:rPr>
                        <a:t> </a:t>
                      </a:r>
                      <a:r>
                        <a:rPr lang="fr-FR" sz="1200" b="1" dirty="0" smtClean="0">
                          <a:solidFill>
                            <a:srgbClr val="0070C0"/>
                          </a:solidFill>
                          <a:latin typeface="Times New Roman"/>
                          <a:ea typeface="Calibri"/>
                          <a:cs typeface="Times New Roman"/>
                        </a:rPr>
                        <a:t>INTERNAȚIONAL ”PURPLE</a:t>
                      </a:r>
                      <a:r>
                        <a:rPr lang="ro-RO" sz="1200" b="1" dirty="0" smtClean="0">
                          <a:solidFill>
                            <a:srgbClr val="0070C0"/>
                          </a:solidFill>
                          <a:latin typeface="Times New Roman"/>
                          <a:ea typeface="Calibri"/>
                          <a:cs typeface="Times New Roman"/>
                        </a:rPr>
                        <a:t> </a:t>
                      </a:r>
                      <a:r>
                        <a:rPr lang="fr-FR" sz="1200" b="1" dirty="0" smtClean="0">
                          <a:solidFill>
                            <a:srgbClr val="0070C0"/>
                          </a:solidFill>
                          <a:latin typeface="Times New Roman"/>
                          <a:ea typeface="Calibri"/>
                          <a:cs typeface="Times New Roman"/>
                        </a:rPr>
                        <a:t>COMET”</a:t>
                      </a:r>
                      <a:endParaRPr lang="ro-RO" sz="1200" b="1" dirty="0">
                        <a:solidFill>
                          <a:srgbClr val="0070C0"/>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p>
                      <a:pPr algn="ctr">
                        <a:lnSpc>
                          <a:spcPct val="115000"/>
                        </a:lnSpc>
                        <a:spcAft>
                          <a:spcPts val="0"/>
                        </a:spcAft>
                      </a:pPr>
                      <a:endParaRPr lang="fr-FR" sz="1200" b="1" dirty="0" smtClean="0">
                        <a:solidFill>
                          <a:srgbClr val="0070C0"/>
                        </a:solidFill>
                        <a:latin typeface="Times New Roman"/>
                        <a:ea typeface="Calibri"/>
                        <a:cs typeface="Times New Roman"/>
                      </a:endParaRPr>
                    </a:p>
                    <a:p>
                      <a:pPr algn="ctr">
                        <a:lnSpc>
                          <a:spcPct val="115000"/>
                        </a:lnSpc>
                        <a:spcAft>
                          <a:spcPts val="0"/>
                        </a:spcAft>
                      </a:pPr>
                      <a:r>
                        <a:rPr lang="fr-FR" sz="1200" b="1" dirty="0" smtClean="0">
                          <a:solidFill>
                            <a:srgbClr val="0070C0"/>
                          </a:solidFill>
                          <a:latin typeface="Times New Roman"/>
                          <a:ea typeface="Calibri"/>
                          <a:cs typeface="Times New Roman"/>
                        </a:rPr>
                        <a:t>MENȚIUNE</a:t>
                      </a:r>
                      <a:endParaRPr lang="ro-RO" sz="1200" b="1" dirty="0">
                        <a:solidFill>
                          <a:srgbClr val="0070C0"/>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p>
                      <a:pPr algn="ctr">
                        <a:lnSpc>
                          <a:spcPct val="115000"/>
                        </a:lnSpc>
                        <a:spcAft>
                          <a:spcPts val="0"/>
                        </a:spcAft>
                      </a:pPr>
                      <a:endParaRPr lang="fr-FR" sz="1200" b="1" dirty="0" smtClean="0">
                        <a:solidFill>
                          <a:srgbClr val="0070C0"/>
                        </a:solidFill>
                        <a:latin typeface="Times New Roman"/>
                        <a:ea typeface="Calibri"/>
                        <a:cs typeface="Times New Roman"/>
                      </a:endParaRPr>
                    </a:p>
                    <a:p>
                      <a:pPr algn="ctr">
                        <a:lnSpc>
                          <a:spcPct val="115000"/>
                        </a:lnSpc>
                        <a:spcAft>
                          <a:spcPts val="0"/>
                        </a:spcAft>
                      </a:pPr>
                      <a:r>
                        <a:rPr lang="en-US" sz="1200" b="1" dirty="0" smtClean="0">
                          <a:solidFill>
                            <a:srgbClr val="0070C0"/>
                          </a:solidFill>
                          <a:latin typeface="Times New Roman"/>
                          <a:ea typeface="Calibri"/>
                          <a:cs typeface="Times New Roman"/>
                        </a:rPr>
                        <a:t>CN ”GH. ȚIȚEICA” –</a:t>
                      </a:r>
                      <a:endParaRPr lang="ro-RO" sz="1200" b="1" dirty="0" smtClean="0">
                        <a:solidFill>
                          <a:srgbClr val="0070C0"/>
                        </a:solidFill>
                        <a:latin typeface="Calibri"/>
                        <a:ea typeface="Calibri"/>
                        <a:cs typeface="Times New Roman"/>
                      </a:endParaRPr>
                    </a:p>
                    <a:p>
                      <a:pPr algn="ctr">
                        <a:lnSpc>
                          <a:spcPct val="115000"/>
                        </a:lnSpc>
                        <a:spcAft>
                          <a:spcPts val="0"/>
                        </a:spcAft>
                      </a:pPr>
                      <a:r>
                        <a:rPr lang="en-US" sz="1200" b="1" dirty="0" smtClean="0">
                          <a:solidFill>
                            <a:srgbClr val="0070C0"/>
                          </a:solidFill>
                          <a:latin typeface="Times New Roman"/>
                          <a:ea typeface="Calibri"/>
                          <a:cs typeface="Times New Roman"/>
                        </a:rPr>
                        <a:t>STRETCU DANIEL</a:t>
                      </a:r>
                      <a:endParaRPr lang="ro-RO" sz="1200" b="1" dirty="0">
                        <a:solidFill>
                          <a:srgbClr val="0070C0"/>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7200">
                <a:tc>
                  <a:txBody>
                    <a:bodyPr/>
                    <a:lstStyle/>
                    <a:p>
                      <a:pPr algn="ctr">
                        <a:lnSpc>
                          <a:spcPct val="115000"/>
                        </a:lnSpc>
                        <a:spcAft>
                          <a:spcPts val="0"/>
                        </a:spcAft>
                      </a:pPr>
                      <a:r>
                        <a:rPr lang="fr-FR" sz="1200" dirty="0" smtClean="0">
                          <a:solidFill>
                            <a:srgbClr val="0070C0"/>
                          </a:solidFill>
                          <a:latin typeface="Arial Black" pitchFamily="34" charset="0"/>
                          <a:ea typeface="Calibri"/>
                          <a:cs typeface="Times New Roman"/>
                        </a:rPr>
                        <a:t>LAZĂR ANNE-MARIE A</a:t>
                      </a:r>
                      <a:r>
                        <a:rPr lang="ro-RO" sz="1200" dirty="0" smtClean="0">
                          <a:solidFill>
                            <a:srgbClr val="0070C0"/>
                          </a:solidFill>
                          <a:latin typeface="Arial Black" pitchFamily="34" charset="0"/>
                          <a:ea typeface="Calibri"/>
                          <a:cs typeface="Times New Roman"/>
                        </a:rPr>
                        <a:t> </a:t>
                      </a:r>
                      <a:r>
                        <a:rPr lang="fr-FR" sz="1200" dirty="0" smtClean="0">
                          <a:solidFill>
                            <a:srgbClr val="0070C0"/>
                          </a:solidFill>
                          <a:latin typeface="Arial Black" pitchFamily="34" charset="0"/>
                          <a:ea typeface="Calibri"/>
                          <a:cs typeface="Times New Roman"/>
                        </a:rPr>
                        <a:t>DRIANA</a:t>
                      </a:r>
                      <a:endParaRPr lang="ro-RO" sz="1100" dirty="0">
                        <a:solidFill>
                          <a:srgbClr val="0070C0"/>
                        </a:solidFill>
                        <a:latin typeface="Arial Black"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1200" b="1" dirty="0">
                          <a:solidFill>
                            <a:srgbClr val="0070C0"/>
                          </a:solidFill>
                          <a:latin typeface="Times New Roman"/>
                          <a:ea typeface="Calibri"/>
                          <a:cs typeface="Times New Roman"/>
                        </a:rPr>
                        <a:t>VI</a:t>
                      </a:r>
                      <a:endParaRPr lang="ro-RO" sz="1100" b="1" dirty="0">
                        <a:solidFill>
                          <a:srgbClr val="0070C0"/>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extLst>
                  <a:ext uri="{0D108BD9-81ED-4DB2-BD59-A6C34878D82A}">
                    <a16:rowId xmlns:a16="http://schemas.microsoft.com/office/drawing/2014/main" val="10005"/>
                  </a:ext>
                </a:extLst>
              </a:tr>
              <a:tr h="381000">
                <a:tc>
                  <a:txBody>
                    <a:bodyPr/>
                    <a:lstStyle/>
                    <a:p>
                      <a:pPr algn="ctr">
                        <a:lnSpc>
                          <a:spcPct val="115000"/>
                        </a:lnSpc>
                        <a:spcAft>
                          <a:spcPts val="0"/>
                        </a:spcAft>
                      </a:pPr>
                      <a:r>
                        <a:rPr lang="fr-FR" sz="1200" dirty="0" smtClean="0">
                          <a:solidFill>
                            <a:srgbClr val="0070C0"/>
                          </a:solidFill>
                          <a:latin typeface="Arial Black" pitchFamily="34" charset="0"/>
                          <a:ea typeface="Calibri"/>
                          <a:cs typeface="Times New Roman"/>
                        </a:rPr>
                        <a:t>MĂNESCU DAVID VALENTIN</a:t>
                      </a:r>
                      <a:endParaRPr lang="ro-RO" sz="1100" dirty="0">
                        <a:solidFill>
                          <a:srgbClr val="0070C0"/>
                        </a:solidFill>
                        <a:latin typeface="Arial Black"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1200" b="1" dirty="0">
                          <a:solidFill>
                            <a:srgbClr val="0070C0"/>
                          </a:solidFill>
                          <a:latin typeface="Times New Roman"/>
                          <a:ea typeface="Calibri"/>
                          <a:cs typeface="Times New Roman"/>
                        </a:rPr>
                        <a:t>VI</a:t>
                      </a:r>
                      <a:endParaRPr lang="ro-RO" sz="1100" b="1" dirty="0">
                        <a:solidFill>
                          <a:srgbClr val="0070C0"/>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6"/>
                  </a:ext>
                </a:extLst>
              </a:tr>
              <a:tr h="420624">
                <a:tc>
                  <a:txBody>
                    <a:bodyPr/>
                    <a:lstStyle/>
                    <a:p>
                      <a:pPr algn="ctr">
                        <a:lnSpc>
                          <a:spcPct val="115000"/>
                        </a:lnSpc>
                        <a:spcAft>
                          <a:spcPts val="0"/>
                        </a:spcAft>
                      </a:pPr>
                      <a:r>
                        <a:rPr lang="fr-FR" sz="1200" dirty="0" smtClean="0">
                          <a:solidFill>
                            <a:srgbClr val="0070C0"/>
                          </a:solidFill>
                          <a:latin typeface="Arial Black" pitchFamily="34" charset="0"/>
                          <a:ea typeface="Calibri"/>
                          <a:cs typeface="Times New Roman"/>
                        </a:rPr>
                        <a:t>MANGUGEORGIANADENISA</a:t>
                      </a:r>
                      <a:endParaRPr lang="ro-RO" sz="1100" dirty="0">
                        <a:solidFill>
                          <a:srgbClr val="0070C0"/>
                        </a:solidFill>
                        <a:latin typeface="Arial Black"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1200" b="1" dirty="0">
                          <a:solidFill>
                            <a:srgbClr val="0070C0"/>
                          </a:solidFill>
                          <a:latin typeface="Times New Roman"/>
                          <a:ea typeface="Calibri"/>
                          <a:cs typeface="Times New Roman"/>
                        </a:rPr>
                        <a:t>VI</a:t>
                      </a:r>
                      <a:endParaRPr lang="ro-RO" sz="1100" b="1" dirty="0">
                        <a:solidFill>
                          <a:srgbClr val="0070C0"/>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extLst>
                  <a:ext uri="{0D108BD9-81ED-4DB2-BD59-A6C34878D82A}">
                    <a16:rowId xmlns:a16="http://schemas.microsoft.com/office/drawing/2014/main" val="10007"/>
                  </a:ext>
                </a:extLst>
              </a:tr>
              <a:tr h="265176">
                <a:tc>
                  <a:txBody>
                    <a:bodyPr/>
                    <a:lstStyle/>
                    <a:p>
                      <a:pPr algn="ctr">
                        <a:lnSpc>
                          <a:spcPct val="115000"/>
                        </a:lnSpc>
                        <a:spcAft>
                          <a:spcPts val="0"/>
                        </a:spcAft>
                      </a:pPr>
                      <a:r>
                        <a:rPr lang="fr-FR" sz="1200" dirty="0" smtClean="0">
                          <a:solidFill>
                            <a:srgbClr val="0070C0"/>
                          </a:solidFill>
                          <a:latin typeface="Arial Black" pitchFamily="34" charset="0"/>
                          <a:ea typeface="Calibri"/>
                          <a:cs typeface="Times New Roman"/>
                        </a:rPr>
                        <a:t>SĂNDULESCU ALEXANDRA</a:t>
                      </a:r>
                      <a:endParaRPr lang="ro-RO" sz="1100" dirty="0">
                        <a:solidFill>
                          <a:srgbClr val="0070C0"/>
                        </a:solidFill>
                        <a:latin typeface="Arial Black"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1200" b="1" dirty="0">
                          <a:solidFill>
                            <a:srgbClr val="0070C0"/>
                          </a:solidFill>
                          <a:latin typeface="Times New Roman"/>
                          <a:ea typeface="Calibri"/>
                          <a:cs typeface="Times New Roman"/>
                        </a:rPr>
                        <a:t>VI</a:t>
                      </a:r>
                      <a:endParaRPr lang="ro-RO" sz="1100" b="1" dirty="0">
                        <a:solidFill>
                          <a:srgbClr val="0070C0"/>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8"/>
                  </a:ext>
                </a:extLst>
              </a:tr>
              <a:tr h="457200">
                <a:tc>
                  <a:txBody>
                    <a:bodyPr/>
                    <a:lstStyle/>
                    <a:p>
                      <a:pPr algn="ctr">
                        <a:lnSpc>
                          <a:spcPct val="115000"/>
                        </a:lnSpc>
                        <a:spcAft>
                          <a:spcPts val="0"/>
                        </a:spcAft>
                      </a:pPr>
                      <a:r>
                        <a:rPr lang="fr-FR" sz="1200" dirty="0" smtClean="0">
                          <a:solidFill>
                            <a:srgbClr val="0070C0"/>
                          </a:solidFill>
                          <a:latin typeface="Arial Black" pitchFamily="34" charset="0"/>
                          <a:ea typeface="Calibri"/>
                          <a:cs typeface="Times New Roman"/>
                        </a:rPr>
                        <a:t>CHISĂLIȚĂ</a:t>
                      </a:r>
                      <a:r>
                        <a:rPr lang="ro-RO" sz="1200" dirty="0" smtClean="0">
                          <a:solidFill>
                            <a:srgbClr val="0070C0"/>
                          </a:solidFill>
                          <a:latin typeface="Arial Black" pitchFamily="34" charset="0"/>
                          <a:ea typeface="Calibri"/>
                          <a:cs typeface="Times New Roman"/>
                        </a:rPr>
                        <a:t> </a:t>
                      </a:r>
                      <a:r>
                        <a:rPr lang="fr-FR" sz="1200" dirty="0" smtClean="0">
                          <a:solidFill>
                            <a:srgbClr val="0070C0"/>
                          </a:solidFill>
                          <a:latin typeface="Arial Black" pitchFamily="34" charset="0"/>
                          <a:ea typeface="Calibri"/>
                          <a:cs typeface="Times New Roman"/>
                        </a:rPr>
                        <a:t>ANDREEA</a:t>
                      </a:r>
                      <a:r>
                        <a:rPr lang="ro-RO" sz="1200" dirty="0" smtClean="0">
                          <a:solidFill>
                            <a:srgbClr val="0070C0"/>
                          </a:solidFill>
                          <a:latin typeface="Arial Black" pitchFamily="34" charset="0"/>
                          <a:ea typeface="Calibri"/>
                          <a:cs typeface="Times New Roman"/>
                        </a:rPr>
                        <a:t> </a:t>
                      </a:r>
                      <a:r>
                        <a:rPr lang="fr-FR" sz="1200" dirty="0" smtClean="0">
                          <a:solidFill>
                            <a:srgbClr val="0070C0"/>
                          </a:solidFill>
                          <a:latin typeface="Arial Black" pitchFamily="34" charset="0"/>
                          <a:ea typeface="Calibri"/>
                          <a:cs typeface="Times New Roman"/>
                        </a:rPr>
                        <a:t>IASMINA</a:t>
                      </a:r>
                      <a:endParaRPr lang="ro-RO" sz="1100" dirty="0">
                        <a:solidFill>
                          <a:srgbClr val="0070C0"/>
                        </a:solidFill>
                        <a:latin typeface="Arial Black"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1200" b="1" dirty="0">
                          <a:solidFill>
                            <a:srgbClr val="0070C0"/>
                          </a:solidFill>
                          <a:latin typeface="Times New Roman"/>
                          <a:ea typeface="Calibri"/>
                          <a:cs typeface="Times New Roman"/>
                        </a:rPr>
                        <a:t>VII</a:t>
                      </a:r>
                      <a:endParaRPr lang="ro-RO" sz="1100" b="1" dirty="0">
                        <a:solidFill>
                          <a:srgbClr val="0070C0"/>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9"/>
                  </a:ext>
                </a:extLst>
              </a:tr>
              <a:tr h="664464">
                <a:tc>
                  <a:txBody>
                    <a:bodyPr/>
                    <a:lstStyle/>
                    <a:p>
                      <a:pPr algn="ctr">
                        <a:lnSpc>
                          <a:spcPct val="115000"/>
                        </a:lnSpc>
                        <a:spcAft>
                          <a:spcPts val="0"/>
                        </a:spcAft>
                      </a:pPr>
                      <a:r>
                        <a:rPr lang="fr-FR" sz="1200" dirty="0" smtClean="0">
                          <a:solidFill>
                            <a:srgbClr val="FF0000"/>
                          </a:solidFill>
                          <a:latin typeface="Arial Black" pitchFamily="34" charset="0"/>
                          <a:ea typeface="Calibri"/>
                          <a:cs typeface="Times New Roman"/>
                        </a:rPr>
                        <a:t>CR</a:t>
                      </a:r>
                      <a:r>
                        <a:rPr lang="ro-RO" sz="1200" dirty="0" smtClean="0">
                          <a:solidFill>
                            <a:srgbClr val="FF0000"/>
                          </a:solidFill>
                          <a:latin typeface="Arial Black" pitchFamily="34" charset="0"/>
                          <a:ea typeface="Calibri"/>
                          <a:cs typeface="Times New Roman"/>
                        </a:rPr>
                        <a:t>ĂCIUNESCU  EMANUEL</a:t>
                      </a:r>
                      <a:endParaRPr lang="ro-RO" sz="1100" dirty="0">
                        <a:solidFill>
                          <a:srgbClr val="FF0000"/>
                        </a:solidFill>
                        <a:latin typeface="Arial Black"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1200" b="1" dirty="0">
                          <a:solidFill>
                            <a:srgbClr val="FF0000"/>
                          </a:solidFill>
                          <a:latin typeface="Times New Roman"/>
                          <a:ea typeface="Calibri"/>
                          <a:cs typeface="Times New Roman"/>
                        </a:rPr>
                        <a:t>VIII</a:t>
                      </a:r>
                      <a:endParaRPr lang="ro-RO" sz="1100" b="1" dirty="0">
                        <a:solidFill>
                          <a:srgbClr val="FF0000"/>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n-US" sz="1000" b="1" dirty="0" smtClean="0">
                          <a:solidFill>
                            <a:srgbClr val="FF0000"/>
                          </a:solidFill>
                          <a:latin typeface="Times New Roman"/>
                          <a:ea typeface="Calibri"/>
                          <a:cs typeface="Times New Roman"/>
                        </a:rPr>
                        <a:t>OLIMPIADA</a:t>
                      </a:r>
                      <a:r>
                        <a:rPr lang="ro-RO" sz="1000" b="1" dirty="0" smtClean="0">
                          <a:solidFill>
                            <a:srgbClr val="FF0000"/>
                          </a:solidFill>
                          <a:latin typeface="Times New Roman"/>
                          <a:ea typeface="Calibri"/>
                          <a:cs typeface="Times New Roman"/>
                        </a:rPr>
                        <a:t> </a:t>
                      </a:r>
                      <a:r>
                        <a:rPr lang="en-US" sz="1000" b="1" dirty="0" smtClean="0">
                          <a:solidFill>
                            <a:srgbClr val="FF0000"/>
                          </a:solidFill>
                          <a:latin typeface="Times New Roman"/>
                          <a:ea typeface="Calibri"/>
                          <a:cs typeface="Times New Roman"/>
                        </a:rPr>
                        <a:t>INTERNAȚIONALĂ DE MATEMATICĂ ”FORMULA OF UNITY/THE THIRD MILLENIUM”</a:t>
                      </a:r>
                      <a:endParaRPr lang="ro-RO" sz="1000" b="1" dirty="0">
                        <a:solidFill>
                          <a:srgbClr val="FF0000"/>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n-US" sz="1200" b="1" dirty="0" smtClean="0">
                          <a:solidFill>
                            <a:srgbClr val="FF0000"/>
                          </a:solidFill>
                          <a:latin typeface="Times New Roman"/>
                          <a:ea typeface="Calibri"/>
                          <a:cs typeface="Times New Roman"/>
                        </a:rPr>
                        <a:t>III</a:t>
                      </a:r>
                      <a:endParaRPr lang="ro-RO" sz="1200" b="1" dirty="0">
                        <a:solidFill>
                          <a:srgbClr val="FF0000"/>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n-US" sz="1000" b="1" dirty="0" smtClean="0">
                          <a:solidFill>
                            <a:srgbClr val="FF0000"/>
                          </a:solidFill>
                          <a:latin typeface="Times New Roman"/>
                          <a:ea typeface="Calibri"/>
                          <a:cs typeface="Times New Roman"/>
                        </a:rPr>
                        <a:t>SCOALA</a:t>
                      </a:r>
                      <a:r>
                        <a:rPr lang="ro-RO" sz="1000" b="1" dirty="0" smtClean="0">
                          <a:solidFill>
                            <a:srgbClr val="FF0000"/>
                          </a:solidFill>
                          <a:latin typeface="Times New Roman"/>
                          <a:ea typeface="Calibri"/>
                          <a:cs typeface="Times New Roman"/>
                        </a:rPr>
                        <a:t> </a:t>
                      </a:r>
                      <a:r>
                        <a:rPr lang="en-US" sz="1000" b="1" dirty="0" smtClean="0">
                          <a:solidFill>
                            <a:srgbClr val="FF0000"/>
                          </a:solidFill>
                          <a:latin typeface="Times New Roman"/>
                          <a:ea typeface="Calibri"/>
                          <a:cs typeface="Times New Roman"/>
                        </a:rPr>
                        <a:t>GIMNAZIALĂ ”PETRUDUMITRIU” ORȘOVA – VASILCANTIBERIUȘTEFAN</a:t>
                      </a:r>
                      <a:endParaRPr lang="ro-RO" sz="1000" b="1" dirty="0">
                        <a:solidFill>
                          <a:srgbClr val="FF0000"/>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fontScale="90000"/>
          </a:bodyPr>
          <a:lstStyle/>
          <a:p>
            <a:pPr algn="ctr"/>
            <a:r>
              <a:rPr lang="ro-RO" sz="3100" b="1" dirty="0" smtClean="0">
                <a:solidFill>
                  <a:srgbClr val="C00000"/>
                </a:solidFill>
                <a:latin typeface="Arial Black" pitchFamily="34" charset="0"/>
              </a:rPr>
              <a:t>REZULTATE OBTINUTE</a:t>
            </a:r>
            <a:r>
              <a:rPr lang="ro-RO" sz="1800" b="1" dirty="0" smtClean="0">
                <a:solidFill>
                  <a:srgbClr val="C00000"/>
                </a:solidFill>
                <a:latin typeface="Arial Black" pitchFamily="34" charset="0"/>
              </a:rPr>
              <a:t/>
            </a:r>
            <a:br>
              <a:rPr lang="ro-RO" sz="1800" b="1" dirty="0" smtClean="0">
                <a:solidFill>
                  <a:srgbClr val="C00000"/>
                </a:solidFill>
                <a:latin typeface="Arial Black" pitchFamily="34" charset="0"/>
              </a:rPr>
            </a:br>
            <a:r>
              <a:rPr lang="ro-RO" sz="1800" b="1" dirty="0" smtClean="0">
                <a:solidFill>
                  <a:srgbClr val="C00000"/>
                </a:solidFill>
              </a:rPr>
              <a:t> LA </a:t>
            </a:r>
            <a:r>
              <a:rPr lang="ro-RO" sz="1800" b="1" u="sng" dirty="0" smtClean="0">
                <a:solidFill>
                  <a:srgbClr val="C00000"/>
                </a:solidFill>
              </a:rPr>
              <a:t>FAZA NATIONALA </a:t>
            </a:r>
            <a:r>
              <a:rPr lang="ro-RO" sz="1800" b="1" dirty="0" smtClean="0">
                <a:solidFill>
                  <a:srgbClr val="C00000"/>
                </a:solidFill>
              </a:rPr>
              <a:t>A OLIMPIADELOR SI CONCURSURILOR SCOLARE</a:t>
            </a:r>
            <a:endParaRPr lang="ro-RO" sz="1800" dirty="0">
              <a:solidFill>
                <a:srgbClr val="C00000"/>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490071690"/>
              </p:ext>
            </p:extLst>
          </p:nvPr>
        </p:nvGraphicFramePr>
        <p:xfrm>
          <a:off x="609600" y="1219200"/>
          <a:ext cx="8229600" cy="5192903"/>
        </p:xfrm>
        <a:graphic>
          <a:graphicData uri="http://schemas.openxmlformats.org/drawingml/2006/table">
            <a:tbl>
              <a:tblPr firstRow="1" bandRow="1">
                <a:tableStyleId>{8A107856-5554-42FB-B03E-39F5DBC370BA}</a:tableStyleId>
              </a:tblPr>
              <a:tblGrid>
                <a:gridCol w="1810512">
                  <a:extLst>
                    <a:ext uri="{9D8B030D-6E8A-4147-A177-3AD203B41FA5}">
                      <a16:colId xmlns:a16="http://schemas.microsoft.com/office/drawing/2014/main" val="20000"/>
                    </a:ext>
                  </a:extLst>
                </a:gridCol>
                <a:gridCol w="741350">
                  <a:extLst>
                    <a:ext uri="{9D8B030D-6E8A-4147-A177-3AD203B41FA5}">
                      <a16:colId xmlns:a16="http://schemas.microsoft.com/office/drawing/2014/main" val="20001"/>
                    </a:ext>
                  </a:extLst>
                </a:gridCol>
                <a:gridCol w="2221306">
                  <a:extLst>
                    <a:ext uri="{9D8B030D-6E8A-4147-A177-3AD203B41FA5}">
                      <a16:colId xmlns:a16="http://schemas.microsoft.com/office/drawing/2014/main" val="20002"/>
                    </a:ext>
                  </a:extLst>
                </a:gridCol>
                <a:gridCol w="1551432">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914400">
                <a:tc>
                  <a:txBody>
                    <a:bodyPr/>
                    <a:lstStyle/>
                    <a:p>
                      <a:pPr algn="ctr">
                        <a:lnSpc>
                          <a:spcPct val="115000"/>
                        </a:lnSpc>
                        <a:spcAft>
                          <a:spcPts val="0"/>
                        </a:spcAft>
                      </a:pPr>
                      <a:r>
                        <a:rPr lang="fr-FR" sz="1200" b="1" dirty="0" smtClean="0">
                          <a:latin typeface="Arial Black" pitchFamily="34" charset="0"/>
                        </a:rPr>
                        <a:t>NUMELE</a:t>
                      </a:r>
                      <a:r>
                        <a:rPr lang="ro-RO" sz="1200" b="1" dirty="0" smtClean="0">
                          <a:latin typeface="Arial Black" pitchFamily="34" charset="0"/>
                        </a:rPr>
                        <a:t> </a:t>
                      </a:r>
                      <a:r>
                        <a:rPr lang="fr-FR" sz="1200" b="1" dirty="0" smtClean="0">
                          <a:latin typeface="Arial Black" pitchFamily="34" charset="0"/>
                        </a:rPr>
                        <a:t>ȘI</a:t>
                      </a:r>
                      <a:r>
                        <a:rPr lang="ro-RO" sz="1200" b="1" dirty="0" smtClean="0">
                          <a:latin typeface="Arial Black" pitchFamily="34" charset="0"/>
                        </a:rPr>
                        <a:t> </a:t>
                      </a:r>
                      <a:r>
                        <a:rPr lang="fr-FR" sz="1200" b="1" dirty="0" smtClean="0">
                          <a:latin typeface="Arial Black" pitchFamily="34" charset="0"/>
                        </a:rPr>
                        <a:t>PRENUMELE</a:t>
                      </a:r>
                      <a:endParaRPr lang="ro-RO" sz="1200" b="1" dirty="0">
                        <a:solidFill>
                          <a:schemeClr val="tx1"/>
                        </a:solidFill>
                        <a:latin typeface="Arial Black" pitchFamily="34" charset="0"/>
                        <a:ea typeface="Calibri"/>
                        <a:cs typeface="Times New Roman"/>
                      </a:endParaRPr>
                    </a:p>
                  </a:txBody>
                  <a:tcPr marL="68580" marR="68580" marT="0" marB="0" anchor="ctr">
                    <a:solidFill>
                      <a:srgbClr val="FFFF00"/>
                    </a:solidFill>
                  </a:tcPr>
                </a:tc>
                <a:tc>
                  <a:txBody>
                    <a:bodyPr/>
                    <a:lstStyle/>
                    <a:p>
                      <a:pPr algn="ctr">
                        <a:lnSpc>
                          <a:spcPct val="115000"/>
                        </a:lnSpc>
                        <a:spcAft>
                          <a:spcPts val="0"/>
                        </a:spcAft>
                      </a:pPr>
                      <a:r>
                        <a:rPr lang="fr-FR" sz="1200" b="1" dirty="0" smtClean="0">
                          <a:latin typeface="Arial Black" pitchFamily="34" charset="0"/>
                        </a:rPr>
                        <a:t>CLASA</a:t>
                      </a:r>
                      <a:endParaRPr lang="ro-RO" sz="1200" b="1" dirty="0">
                        <a:solidFill>
                          <a:schemeClr val="tx1"/>
                        </a:solidFill>
                        <a:latin typeface="Arial Black" pitchFamily="34" charset="0"/>
                        <a:ea typeface="Calibri"/>
                        <a:cs typeface="Times New Roman"/>
                      </a:endParaRPr>
                    </a:p>
                  </a:txBody>
                  <a:tcPr marL="68580" marR="68580" marT="0" marB="0" anchor="ctr">
                    <a:solidFill>
                      <a:srgbClr val="FFFF00"/>
                    </a:solidFill>
                  </a:tcPr>
                </a:tc>
                <a:tc>
                  <a:txBody>
                    <a:bodyPr/>
                    <a:lstStyle/>
                    <a:p>
                      <a:pPr algn="ctr">
                        <a:lnSpc>
                          <a:spcPct val="115000"/>
                        </a:lnSpc>
                        <a:spcAft>
                          <a:spcPts val="0"/>
                        </a:spcAft>
                      </a:pPr>
                      <a:r>
                        <a:rPr lang="fr-FR" sz="1200" b="1" dirty="0" smtClean="0">
                          <a:latin typeface="Arial Black" pitchFamily="34" charset="0"/>
                        </a:rPr>
                        <a:t>OLIMPIADA/CONCURSUL</a:t>
                      </a:r>
                      <a:endParaRPr lang="ro-RO" sz="1200" b="1" dirty="0">
                        <a:solidFill>
                          <a:schemeClr val="tx1"/>
                        </a:solidFill>
                        <a:latin typeface="Arial Black" pitchFamily="34" charset="0"/>
                        <a:ea typeface="Calibri"/>
                        <a:cs typeface="Times New Roman"/>
                      </a:endParaRPr>
                    </a:p>
                  </a:txBody>
                  <a:tcPr marL="68580" marR="68580" marT="0" marB="0" anchor="ctr">
                    <a:solidFill>
                      <a:srgbClr val="FFFF00"/>
                    </a:solidFill>
                  </a:tcPr>
                </a:tc>
                <a:tc>
                  <a:txBody>
                    <a:bodyPr/>
                    <a:lstStyle/>
                    <a:p>
                      <a:pPr algn="ctr">
                        <a:lnSpc>
                          <a:spcPct val="115000"/>
                        </a:lnSpc>
                        <a:spcAft>
                          <a:spcPts val="0"/>
                        </a:spcAft>
                      </a:pPr>
                      <a:r>
                        <a:rPr lang="fr-FR" sz="1200" b="1" dirty="0" smtClean="0">
                          <a:latin typeface="Arial Black" pitchFamily="34" charset="0"/>
                        </a:rPr>
                        <a:t>PREMIUL</a:t>
                      </a:r>
                      <a:endParaRPr lang="ro-RO" sz="1200" b="1" dirty="0">
                        <a:solidFill>
                          <a:schemeClr val="tx1"/>
                        </a:solidFill>
                        <a:latin typeface="Arial Black" pitchFamily="34" charset="0"/>
                        <a:ea typeface="Calibri"/>
                        <a:cs typeface="Times New Roman"/>
                      </a:endParaRPr>
                    </a:p>
                  </a:txBody>
                  <a:tcPr marL="68580" marR="68580" marT="0" marB="0" anchor="ctr">
                    <a:solidFill>
                      <a:srgbClr val="FFFF00"/>
                    </a:solidFill>
                  </a:tcPr>
                </a:tc>
                <a:tc>
                  <a:txBody>
                    <a:bodyPr/>
                    <a:lstStyle/>
                    <a:p>
                      <a:pPr algn="ctr">
                        <a:lnSpc>
                          <a:spcPct val="115000"/>
                        </a:lnSpc>
                        <a:spcAft>
                          <a:spcPts val="0"/>
                        </a:spcAft>
                      </a:pPr>
                      <a:r>
                        <a:rPr lang="fr-FR" sz="1200" dirty="0" smtClean="0"/>
                        <a:t>UNITATEA</a:t>
                      </a:r>
                      <a:r>
                        <a:rPr lang="ro-RO" sz="1200" dirty="0" smtClean="0"/>
                        <a:t> </a:t>
                      </a:r>
                      <a:r>
                        <a:rPr lang="fr-FR" sz="1200" dirty="0" smtClean="0"/>
                        <a:t>DE ÎNVĂȚĂMÂNT</a:t>
                      </a:r>
                      <a:r>
                        <a:rPr lang="ro-RO" sz="1200" dirty="0" smtClean="0"/>
                        <a:t>/</a:t>
                      </a:r>
                    </a:p>
                    <a:p>
                      <a:pPr algn="ctr">
                        <a:lnSpc>
                          <a:spcPct val="115000"/>
                        </a:lnSpc>
                        <a:spcAft>
                          <a:spcPts val="0"/>
                        </a:spcAft>
                      </a:pPr>
                      <a:r>
                        <a:rPr lang="fr-FR" sz="1200" dirty="0" smtClean="0"/>
                        <a:t>PROFESOR</a:t>
                      </a:r>
                      <a:r>
                        <a:rPr lang="ro-RO" sz="1200" dirty="0" smtClean="0"/>
                        <a:t> </a:t>
                      </a:r>
                    </a:p>
                    <a:p>
                      <a:pPr algn="ctr">
                        <a:lnSpc>
                          <a:spcPct val="115000"/>
                        </a:lnSpc>
                        <a:spcAft>
                          <a:spcPts val="0"/>
                        </a:spcAft>
                      </a:pPr>
                      <a:r>
                        <a:rPr lang="fr-FR" sz="1200" dirty="0" smtClean="0"/>
                        <a:t>C</a:t>
                      </a:r>
                      <a:r>
                        <a:rPr lang="ro-RO" sz="1200" dirty="0" smtClean="0"/>
                        <a:t>O</a:t>
                      </a:r>
                      <a:r>
                        <a:rPr lang="fr-FR" sz="1200" dirty="0" smtClean="0"/>
                        <a:t>ORDONATOR</a:t>
                      </a:r>
                      <a:endParaRPr lang="ro-RO" sz="1100" dirty="0">
                        <a:solidFill>
                          <a:schemeClr val="tx1"/>
                        </a:solidFill>
                        <a:latin typeface="Arial Black" pitchFamily="34" charset="0"/>
                        <a:ea typeface="Calibri"/>
                        <a:cs typeface="Times New Roman"/>
                      </a:endParaRPr>
                    </a:p>
                  </a:txBody>
                  <a:tcPr marL="68580" marR="68580" marT="0" marB="0" anchor="ctr">
                    <a:solidFill>
                      <a:srgbClr val="FFFF00"/>
                    </a:solidFill>
                  </a:tcPr>
                </a:tc>
                <a:extLst>
                  <a:ext uri="{0D108BD9-81ED-4DB2-BD59-A6C34878D82A}">
                    <a16:rowId xmlns:a16="http://schemas.microsoft.com/office/drawing/2014/main" val="10000"/>
                  </a:ext>
                </a:extLst>
              </a:tr>
              <a:tr h="585216">
                <a:tc>
                  <a:txBody>
                    <a:bodyPr/>
                    <a:lstStyle/>
                    <a:p>
                      <a:pPr algn="l">
                        <a:lnSpc>
                          <a:spcPct val="115000"/>
                        </a:lnSpc>
                        <a:spcAft>
                          <a:spcPts val="0"/>
                        </a:spcAft>
                      </a:pPr>
                      <a:r>
                        <a:rPr lang="fr-FR" sz="1200" b="1" dirty="0" smtClean="0">
                          <a:solidFill>
                            <a:srgbClr val="0070C0"/>
                          </a:solidFill>
                          <a:latin typeface="Arial Black" pitchFamily="34" charset="0"/>
                        </a:rPr>
                        <a:t>OFIȚERU</a:t>
                      </a:r>
                      <a:r>
                        <a:rPr lang="ro-RO" sz="1200" b="1" dirty="0" smtClean="0">
                          <a:solidFill>
                            <a:srgbClr val="0070C0"/>
                          </a:solidFill>
                          <a:latin typeface="Arial Black" pitchFamily="34" charset="0"/>
                        </a:rPr>
                        <a:t> </a:t>
                      </a:r>
                      <a:r>
                        <a:rPr lang="fr-FR" sz="1200" b="1" dirty="0" smtClean="0">
                          <a:solidFill>
                            <a:srgbClr val="0070C0"/>
                          </a:solidFill>
                          <a:latin typeface="Arial Black" pitchFamily="34" charset="0"/>
                        </a:rPr>
                        <a:t>CRISTIAN FELIX</a:t>
                      </a:r>
                      <a:endParaRPr lang="ro-RO" sz="1100" b="1" dirty="0">
                        <a:solidFill>
                          <a:srgbClr val="0070C0"/>
                        </a:solidFill>
                        <a:latin typeface="Arial Black" pitchFamily="34" charset="0"/>
                        <a:ea typeface="Calibri"/>
                        <a:cs typeface="Times New Roman"/>
                      </a:endParaRPr>
                    </a:p>
                  </a:txBody>
                  <a:tcPr marL="68580" marR="68580" marT="0" marB="0" anchor="ctr"/>
                </a:tc>
                <a:tc>
                  <a:txBody>
                    <a:bodyPr/>
                    <a:lstStyle/>
                    <a:p>
                      <a:pPr algn="ctr">
                        <a:lnSpc>
                          <a:spcPct val="115000"/>
                        </a:lnSpc>
                        <a:spcAft>
                          <a:spcPts val="0"/>
                        </a:spcAft>
                      </a:pPr>
                      <a:r>
                        <a:rPr lang="fr-FR" sz="1200" b="1" dirty="0">
                          <a:solidFill>
                            <a:srgbClr val="0070C0"/>
                          </a:solidFill>
                        </a:rPr>
                        <a:t>IX</a:t>
                      </a:r>
                      <a:endParaRPr lang="ro-RO" sz="1100" b="1" dirty="0">
                        <a:solidFill>
                          <a:srgbClr val="0070C0"/>
                        </a:solidFill>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fr-FR" sz="1000" b="1" dirty="0" smtClean="0">
                          <a:solidFill>
                            <a:srgbClr val="0070C0"/>
                          </a:solidFill>
                        </a:rPr>
                        <a:t>LIMBĂ, COMUNICARE</a:t>
                      </a:r>
                      <a:r>
                        <a:rPr lang="ro-RO" sz="1000" b="1" dirty="0" smtClean="0">
                          <a:solidFill>
                            <a:srgbClr val="0070C0"/>
                          </a:solidFill>
                        </a:rPr>
                        <a:t> </a:t>
                      </a:r>
                      <a:r>
                        <a:rPr lang="fr-FR" sz="1000" b="1" dirty="0" smtClean="0">
                          <a:solidFill>
                            <a:srgbClr val="0070C0"/>
                          </a:solidFill>
                        </a:rPr>
                        <a:t>ȘI</a:t>
                      </a:r>
                      <a:r>
                        <a:rPr lang="ro-RO" sz="1000" b="1" dirty="0" smtClean="0">
                          <a:solidFill>
                            <a:srgbClr val="0070C0"/>
                          </a:solidFill>
                        </a:rPr>
                        <a:t> </a:t>
                      </a:r>
                      <a:r>
                        <a:rPr lang="fr-FR" sz="1000" b="1" dirty="0" smtClean="0">
                          <a:solidFill>
                            <a:srgbClr val="0070C0"/>
                          </a:solidFill>
                        </a:rPr>
                        <a:t>LITERATURA</a:t>
                      </a:r>
                      <a:r>
                        <a:rPr lang="ro-RO" sz="1000" b="1" dirty="0" smtClean="0">
                          <a:solidFill>
                            <a:srgbClr val="0070C0"/>
                          </a:solidFill>
                        </a:rPr>
                        <a:t> </a:t>
                      </a:r>
                      <a:r>
                        <a:rPr lang="fr-FR" sz="1000" b="1" dirty="0" smtClean="0">
                          <a:solidFill>
                            <a:srgbClr val="0070C0"/>
                          </a:solidFill>
                        </a:rPr>
                        <a:t>ROMÂNĂ</a:t>
                      </a:r>
                      <a:endParaRPr lang="ro-RO" sz="1000" b="1" dirty="0">
                        <a:solidFill>
                          <a:srgbClr val="0070C0"/>
                        </a:solidFill>
                        <a:latin typeface="Arial Black" pitchFamily="34" charset="0"/>
                        <a:ea typeface="Calibri"/>
                        <a:cs typeface="Times New Roman"/>
                      </a:endParaRPr>
                    </a:p>
                  </a:txBody>
                  <a:tcPr marL="68580" marR="68580" marT="0" marB="0" anchor="ctr"/>
                </a:tc>
                <a:tc>
                  <a:txBody>
                    <a:bodyPr/>
                    <a:lstStyle/>
                    <a:p>
                      <a:pPr algn="ctr">
                        <a:lnSpc>
                          <a:spcPct val="115000"/>
                        </a:lnSpc>
                        <a:spcAft>
                          <a:spcPts val="0"/>
                        </a:spcAft>
                      </a:pPr>
                      <a:r>
                        <a:rPr lang="fr-FR" sz="1000" b="1" dirty="0" smtClean="0">
                          <a:solidFill>
                            <a:srgbClr val="0070C0"/>
                          </a:solidFill>
                        </a:rPr>
                        <a:t>I</a:t>
                      </a:r>
                      <a:endParaRPr lang="ro-RO" sz="1000" b="1" dirty="0">
                        <a:solidFill>
                          <a:srgbClr val="0070C0"/>
                        </a:solidFill>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en-US" sz="1000" b="1" dirty="0" smtClean="0">
                          <a:solidFill>
                            <a:srgbClr val="0070C0"/>
                          </a:solidFill>
                        </a:rPr>
                        <a:t>CN ”GH. ȚIȚEICA” –</a:t>
                      </a:r>
                      <a:endParaRPr lang="ro-RO" sz="1000" b="1" dirty="0" smtClean="0">
                        <a:solidFill>
                          <a:srgbClr val="0070C0"/>
                        </a:solidFill>
                      </a:endParaRPr>
                    </a:p>
                    <a:p>
                      <a:pPr algn="l">
                        <a:lnSpc>
                          <a:spcPct val="115000"/>
                        </a:lnSpc>
                        <a:spcAft>
                          <a:spcPts val="0"/>
                        </a:spcAft>
                      </a:pPr>
                      <a:r>
                        <a:rPr lang="en-US" sz="1000" b="1" dirty="0" smtClean="0">
                          <a:solidFill>
                            <a:srgbClr val="0070C0"/>
                          </a:solidFill>
                        </a:rPr>
                        <a:t>CIUREL</a:t>
                      </a:r>
                      <a:r>
                        <a:rPr lang="ro-RO" sz="1000" b="1" dirty="0" smtClean="0">
                          <a:solidFill>
                            <a:srgbClr val="0070C0"/>
                          </a:solidFill>
                        </a:rPr>
                        <a:t> </a:t>
                      </a:r>
                      <a:r>
                        <a:rPr lang="en-US" sz="1000" b="1" dirty="0" smtClean="0">
                          <a:solidFill>
                            <a:srgbClr val="0070C0"/>
                          </a:solidFill>
                        </a:rPr>
                        <a:t>MIRELA</a:t>
                      </a:r>
                      <a:endParaRPr lang="ro-RO" sz="1000" b="1" dirty="0">
                        <a:solidFill>
                          <a:srgbClr val="0070C0"/>
                        </a:solidFill>
                        <a:latin typeface="Arial Black" pitchFamily="34" charset="0"/>
                        <a:ea typeface="Calibri"/>
                        <a:cs typeface="Times New Roman"/>
                      </a:endParaRPr>
                    </a:p>
                  </a:txBody>
                  <a:tcPr marL="68580" marR="68580" marT="0" marB="0" anchor="ctr"/>
                </a:tc>
                <a:extLst>
                  <a:ext uri="{0D108BD9-81ED-4DB2-BD59-A6C34878D82A}">
                    <a16:rowId xmlns:a16="http://schemas.microsoft.com/office/drawing/2014/main" val="10001"/>
                  </a:ext>
                </a:extLst>
              </a:tr>
              <a:tr h="304800">
                <a:tc>
                  <a:txBody>
                    <a:bodyPr/>
                    <a:lstStyle/>
                    <a:p>
                      <a:pPr algn="l">
                        <a:lnSpc>
                          <a:spcPct val="115000"/>
                        </a:lnSpc>
                        <a:spcAft>
                          <a:spcPts val="0"/>
                        </a:spcAft>
                      </a:pPr>
                      <a:r>
                        <a:rPr lang="fr-FR" sz="1200" b="1" dirty="0" smtClean="0">
                          <a:latin typeface="Arial Black" pitchFamily="34" charset="0"/>
                        </a:rPr>
                        <a:t>CHEREȘDI DORU</a:t>
                      </a:r>
                      <a:endParaRPr lang="ro-RO" sz="1100" b="1" dirty="0">
                        <a:latin typeface="Arial Black" pitchFamily="34" charset="0"/>
                        <a:ea typeface="Calibri"/>
                        <a:cs typeface="Times New Roman"/>
                      </a:endParaRPr>
                    </a:p>
                  </a:txBody>
                  <a:tcPr marL="68580" marR="68580" marT="0" marB="0" anchor="ctr"/>
                </a:tc>
                <a:tc>
                  <a:txBody>
                    <a:bodyPr/>
                    <a:lstStyle/>
                    <a:p>
                      <a:pPr algn="ctr">
                        <a:lnSpc>
                          <a:spcPct val="115000"/>
                        </a:lnSpc>
                        <a:spcAft>
                          <a:spcPts val="0"/>
                        </a:spcAft>
                      </a:pPr>
                      <a:r>
                        <a:rPr lang="fr-FR" sz="1200" b="1" dirty="0"/>
                        <a:t>VIII</a:t>
                      </a:r>
                      <a:endParaRPr lang="ro-RO" sz="1100" b="1" dirty="0">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fr-FR" sz="1000" b="1" dirty="0" smtClean="0"/>
                        <a:t>FIZICĂ</a:t>
                      </a:r>
                      <a:endParaRPr lang="ro-RO" sz="1000" b="1" dirty="0">
                        <a:latin typeface="Arial Black" pitchFamily="34" charset="0"/>
                        <a:ea typeface="Calibri"/>
                        <a:cs typeface="Times New Roman"/>
                      </a:endParaRPr>
                    </a:p>
                  </a:txBody>
                  <a:tcPr marL="68580" marR="68580" marT="0" marB="0" anchor="ctr"/>
                </a:tc>
                <a:tc>
                  <a:txBody>
                    <a:bodyPr/>
                    <a:lstStyle/>
                    <a:p>
                      <a:pPr algn="ctr">
                        <a:lnSpc>
                          <a:spcPct val="115000"/>
                        </a:lnSpc>
                        <a:spcAft>
                          <a:spcPts val="0"/>
                        </a:spcAft>
                      </a:pPr>
                      <a:r>
                        <a:rPr lang="fr-FR" sz="1000" b="1" dirty="0" smtClean="0"/>
                        <a:t>MEDALIE DE BRONZ</a:t>
                      </a:r>
                      <a:endParaRPr lang="ro-RO" sz="1000" b="1" dirty="0">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de-DE" sz="1000" b="1" dirty="0" smtClean="0"/>
                        <a:t>CN ”GH. ȚIȚEICA” –</a:t>
                      </a:r>
                      <a:endParaRPr lang="ro-RO" sz="1000" b="1" dirty="0" smtClean="0"/>
                    </a:p>
                    <a:p>
                      <a:pPr algn="l">
                        <a:lnSpc>
                          <a:spcPct val="115000"/>
                        </a:lnSpc>
                        <a:spcAft>
                          <a:spcPts val="0"/>
                        </a:spcAft>
                      </a:pPr>
                      <a:r>
                        <a:rPr lang="de-DE" sz="1000" b="1" dirty="0" smtClean="0"/>
                        <a:t>MATEI LIA</a:t>
                      </a:r>
                      <a:endParaRPr lang="ro-RO" sz="1000" b="1" dirty="0">
                        <a:latin typeface="Arial Black" pitchFamily="34" charset="0"/>
                        <a:ea typeface="Calibri"/>
                        <a:cs typeface="Times New Roman"/>
                      </a:endParaRPr>
                    </a:p>
                  </a:txBody>
                  <a:tcPr marL="68580" marR="68580" marT="0" marB="0" anchor="ctr"/>
                </a:tc>
                <a:extLst>
                  <a:ext uri="{0D108BD9-81ED-4DB2-BD59-A6C34878D82A}">
                    <a16:rowId xmlns:a16="http://schemas.microsoft.com/office/drawing/2014/main" val="10002"/>
                  </a:ext>
                </a:extLst>
              </a:tr>
              <a:tr h="507047">
                <a:tc>
                  <a:txBody>
                    <a:bodyPr/>
                    <a:lstStyle/>
                    <a:p>
                      <a:pPr algn="l">
                        <a:lnSpc>
                          <a:spcPct val="115000"/>
                        </a:lnSpc>
                        <a:spcAft>
                          <a:spcPts val="0"/>
                        </a:spcAft>
                      </a:pPr>
                      <a:r>
                        <a:rPr lang="de-DE" sz="1200" b="1" dirty="0" smtClean="0">
                          <a:solidFill>
                            <a:srgbClr val="0070C0"/>
                          </a:solidFill>
                          <a:latin typeface="Arial Black" pitchFamily="34" charset="0"/>
                        </a:rPr>
                        <a:t>FLOREA ANDREI BOGDAN</a:t>
                      </a:r>
                      <a:endParaRPr lang="ro-RO" sz="1100" b="1" dirty="0">
                        <a:solidFill>
                          <a:srgbClr val="0070C0"/>
                        </a:solidFill>
                        <a:latin typeface="Arial Black" pitchFamily="34" charset="0"/>
                        <a:ea typeface="Calibri"/>
                        <a:cs typeface="Times New Roman"/>
                      </a:endParaRPr>
                    </a:p>
                  </a:txBody>
                  <a:tcPr marL="68580" marR="68580" marT="0" marB="0" anchor="ctr"/>
                </a:tc>
                <a:tc>
                  <a:txBody>
                    <a:bodyPr/>
                    <a:lstStyle/>
                    <a:p>
                      <a:pPr algn="ctr">
                        <a:lnSpc>
                          <a:spcPct val="115000"/>
                        </a:lnSpc>
                        <a:spcAft>
                          <a:spcPts val="0"/>
                        </a:spcAft>
                      </a:pPr>
                      <a:r>
                        <a:rPr lang="de-DE" sz="1200" b="1" dirty="0">
                          <a:solidFill>
                            <a:srgbClr val="0070C0"/>
                          </a:solidFill>
                        </a:rPr>
                        <a:t>IX</a:t>
                      </a:r>
                      <a:endParaRPr lang="ro-RO" sz="1100" b="1" dirty="0">
                        <a:solidFill>
                          <a:srgbClr val="0070C0"/>
                        </a:solidFill>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de-DE" sz="1000" b="1" dirty="0" smtClean="0">
                          <a:solidFill>
                            <a:srgbClr val="0070C0"/>
                          </a:solidFill>
                        </a:rPr>
                        <a:t>INFORMATICĂ</a:t>
                      </a:r>
                      <a:endParaRPr lang="ro-RO" sz="1000" b="1" dirty="0">
                        <a:solidFill>
                          <a:srgbClr val="0070C0"/>
                        </a:solidFill>
                        <a:latin typeface="Arial Black" pitchFamily="34" charset="0"/>
                        <a:ea typeface="Calibri"/>
                        <a:cs typeface="Times New Roman"/>
                      </a:endParaRPr>
                    </a:p>
                  </a:txBody>
                  <a:tcPr marL="68580" marR="68580" marT="0" marB="0" anchor="ctr"/>
                </a:tc>
                <a:tc>
                  <a:txBody>
                    <a:bodyPr/>
                    <a:lstStyle/>
                    <a:p>
                      <a:pPr algn="ctr">
                        <a:lnSpc>
                          <a:spcPct val="115000"/>
                        </a:lnSpc>
                        <a:spcAft>
                          <a:spcPts val="0"/>
                        </a:spcAft>
                      </a:pPr>
                      <a:r>
                        <a:rPr lang="fr-FR" sz="1000" b="1" dirty="0" smtClean="0">
                          <a:solidFill>
                            <a:srgbClr val="0070C0"/>
                          </a:solidFill>
                        </a:rPr>
                        <a:t>MEDALIE DE BRONZ</a:t>
                      </a:r>
                      <a:endParaRPr lang="ro-RO" sz="1000" b="1" dirty="0">
                        <a:solidFill>
                          <a:srgbClr val="0070C0"/>
                        </a:solidFill>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de-DE" sz="1000" b="1" dirty="0" smtClean="0">
                          <a:solidFill>
                            <a:srgbClr val="0070C0"/>
                          </a:solidFill>
                        </a:rPr>
                        <a:t>CN ”GH. ȚIȚEICA” –</a:t>
                      </a:r>
                      <a:endParaRPr lang="ro-RO" sz="1000" b="1" dirty="0" smtClean="0">
                        <a:solidFill>
                          <a:srgbClr val="0070C0"/>
                        </a:solidFill>
                      </a:endParaRPr>
                    </a:p>
                    <a:p>
                      <a:pPr algn="l">
                        <a:lnSpc>
                          <a:spcPct val="115000"/>
                        </a:lnSpc>
                        <a:spcAft>
                          <a:spcPts val="0"/>
                        </a:spcAft>
                      </a:pPr>
                      <a:r>
                        <a:rPr lang="de-DE" sz="1000" b="1" dirty="0" smtClean="0">
                          <a:solidFill>
                            <a:srgbClr val="0070C0"/>
                          </a:solidFill>
                        </a:rPr>
                        <a:t>CREȚESCU RODICA</a:t>
                      </a:r>
                      <a:endParaRPr lang="ro-RO" sz="1000" b="1" dirty="0">
                        <a:solidFill>
                          <a:srgbClr val="0070C0"/>
                        </a:solidFill>
                        <a:latin typeface="Arial Black" pitchFamily="34" charset="0"/>
                        <a:ea typeface="Calibri"/>
                        <a:cs typeface="Times New Roman"/>
                      </a:endParaRPr>
                    </a:p>
                  </a:txBody>
                  <a:tcPr marL="68580" marR="68580" marT="0" marB="0" anchor="ctr"/>
                </a:tc>
                <a:extLst>
                  <a:ext uri="{0D108BD9-81ED-4DB2-BD59-A6C34878D82A}">
                    <a16:rowId xmlns:a16="http://schemas.microsoft.com/office/drawing/2014/main" val="10003"/>
                  </a:ext>
                </a:extLst>
              </a:tr>
              <a:tr h="457200">
                <a:tc>
                  <a:txBody>
                    <a:bodyPr/>
                    <a:lstStyle/>
                    <a:p>
                      <a:pPr algn="l">
                        <a:lnSpc>
                          <a:spcPct val="115000"/>
                        </a:lnSpc>
                        <a:spcAft>
                          <a:spcPts val="0"/>
                        </a:spcAft>
                      </a:pPr>
                      <a:r>
                        <a:rPr lang="de-DE" sz="1200" b="1" dirty="0" smtClean="0">
                          <a:latin typeface="Arial Black" pitchFamily="34" charset="0"/>
                        </a:rPr>
                        <a:t>OPROIU ȘTEFAN</a:t>
                      </a:r>
                      <a:endParaRPr lang="ro-RO" sz="1100" b="1" dirty="0">
                        <a:latin typeface="Arial Black" pitchFamily="34" charset="0"/>
                        <a:ea typeface="Calibri"/>
                        <a:cs typeface="Times New Roman"/>
                      </a:endParaRPr>
                    </a:p>
                  </a:txBody>
                  <a:tcPr marL="68580" marR="68580" marT="0" marB="0" anchor="ctr"/>
                </a:tc>
                <a:tc>
                  <a:txBody>
                    <a:bodyPr/>
                    <a:lstStyle/>
                    <a:p>
                      <a:pPr algn="ctr">
                        <a:lnSpc>
                          <a:spcPct val="115000"/>
                        </a:lnSpc>
                        <a:spcAft>
                          <a:spcPts val="0"/>
                        </a:spcAft>
                      </a:pPr>
                      <a:r>
                        <a:rPr lang="de-DE" sz="1200" b="1" dirty="0"/>
                        <a:t>XII</a:t>
                      </a:r>
                      <a:endParaRPr lang="ro-RO" sz="1100" b="1" dirty="0">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de-DE" sz="1000" b="1" dirty="0" smtClean="0"/>
                        <a:t>OLIMPIADA DE TEHNOLOGIA INFORMAȚIEI</a:t>
                      </a:r>
                      <a:endParaRPr lang="ro-RO" sz="1000" b="1" dirty="0">
                        <a:latin typeface="Arial Black" pitchFamily="34" charset="0"/>
                        <a:ea typeface="Calibri"/>
                        <a:cs typeface="Times New Roman"/>
                      </a:endParaRPr>
                    </a:p>
                  </a:txBody>
                  <a:tcPr marL="68580" marR="68580" marT="0" marB="0" anchor="ctr"/>
                </a:tc>
                <a:tc>
                  <a:txBody>
                    <a:bodyPr/>
                    <a:lstStyle/>
                    <a:p>
                      <a:pPr algn="ctr">
                        <a:lnSpc>
                          <a:spcPct val="115000"/>
                        </a:lnSpc>
                        <a:spcAft>
                          <a:spcPts val="0"/>
                        </a:spcAft>
                      </a:pPr>
                      <a:r>
                        <a:rPr lang="fr-FR" sz="1000" b="1" dirty="0" smtClean="0"/>
                        <a:t>MEDALIE DE BRONZ</a:t>
                      </a:r>
                      <a:endParaRPr lang="ro-RO" sz="1000" b="1" dirty="0">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de-DE" sz="1000" b="1" dirty="0" smtClean="0"/>
                        <a:t>CN ”GH. ȚIȚEICA” –</a:t>
                      </a:r>
                      <a:endParaRPr lang="ro-RO" sz="1000" b="1" dirty="0" smtClean="0"/>
                    </a:p>
                    <a:p>
                      <a:pPr algn="l">
                        <a:lnSpc>
                          <a:spcPct val="115000"/>
                        </a:lnSpc>
                        <a:spcAft>
                          <a:spcPts val="0"/>
                        </a:spcAft>
                      </a:pPr>
                      <a:r>
                        <a:rPr lang="de-DE" sz="1000" b="1" dirty="0" smtClean="0"/>
                        <a:t>CREȚESCU RODICA</a:t>
                      </a:r>
                      <a:endParaRPr lang="ro-RO" sz="1000" b="1" dirty="0">
                        <a:latin typeface="Arial Black" pitchFamily="34" charset="0"/>
                        <a:ea typeface="Calibri"/>
                        <a:cs typeface="Times New Roman"/>
                      </a:endParaRPr>
                    </a:p>
                  </a:txBody>
                  <a:tcPr marL="68580" marR="68580" marT="0" marB="0" anchor="ctr"/>
                </a:tc>
                <a:extLst>
                  <a:ext uri="{0D108BD9-81ED-4DB2-BD59-A6C34878D82A}">
                    <a16:rowId xmlns:a16="http://schemas.microsoft.com/office/drawing/2014/main" val="10004"/>
                  </a:ext>
                </a:extLst>
              </a:tr>
              <a:tr h="609600">
                <a:tc>
                  <a:txBody>
                    <a:bodyPr/>
                    <a:lstStyle/>
                    <a:p>
                      <a:pPr algn="l">
                        <a:lnSpc>
                          <a:spcPct val="115000"/>
                        </a:lnSpc>
                        <a:spcAft>
                          <a:spcPts val="0"/>
                        </a:spcAft>
                      </a:pPr>
                      <a:r>
                        <a:rPr lang="de-DE" sz="1200" b="1" dirty="0" smtClean="0">
                          <a:solidFill>
                            <a:srgbClr val="0070C0"/>
                          </a:solidFill>
                          <a:latin typeface="Arial Black" pitchFamily="34" charset="0"/>
                        </a:rPr>
                        <a:t>MARIN DIANA</a:t>
                      </a:r>
                      <a:endParaRPr lang="ro-RO" sz="1100" b="1" dirty="0">
                        <a:solidFill>
                          <a:srgbClr val="0070C0"/>
                        </a:solidFill>
                        <a:latin typeface="Arial Black" pitchFamily="34" charset="0"/>
                        <a:ea typeface="Calibri"/>
                        <a:cs typeface="Times New Roman"/>
                      </a:endParaRPr>
                    </a:p>
                  </a:txBody>
                  <a:tcPr marL="68580" marR="68580" marT="0" marB="0" anchor="ctr"/>
                </a:tc>
                <a:tc>
                  <a:txBody>
                    <a:bodyPr/>
                    <a:lstStyle/>
                    <a:p>
                      <a:pPr algn="ctr">
                        <a:lnSpc>
                          <a:spcPct val="115000"/>
                        </a:lnSpc>
                        <a:spcAft>
                          <a:spcPts val="0"/>
                        </a:spcAft>
                      </a:pPr>
                      <a:r>
                        <a:rPr lang="de-DE" sz="1200" b="1" dirty="0">
                          <a:solidFill>
                            <a:srgbClr val="0070C0"/>
                          </a:solidFill>
                        </a:rPr>
                        <a:t>X</a:t>
                      </a:r>
                      <a:endParaRPr lang="ro-RO" sz="1100" b="1" dirty="0">
                        <a:solidFill>
                          <a:srgbClr val="0070C0"/>
                        </a:solidFill>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de-DE" sz="1000" b="1" dirty="0" smtClean="0">
                          <a:solidFill>
                            <a:srgbClr val="0070C0"/>
                          </a:solidFill>
                        </a:rPr>
                        <a:t>LINGVISTICĂ</a:t>
                      </a:r>
                      <a:endParaRPr lang="ro-RO" sz="1000" b="1" dirty="0">
                        <a:solidFill>
                          <a:srgbClr val="0070C0"/>
                        </a:solidFill>
                        <a:latin typeface="Arial Black" pitchFamily="34" charset="0"/>
                        <a:ea typeface="Calibri"/>
                        <a:cs typeface="Times New Roman"/>
                      </a:endParaRPr>
                    </a:p>
                  </a:txBody>
                  <a:tcPr marL="68580" marR="68580" marT="0" marB="0" anchor="ctr"/>
                </a:tc>
                <a:tc>
                  <a:txBody>
                    <a:bodyPr/>
                    <a:lstStyle/>
                    <a:p>
                      <a:pPr algn="ctr">
                        <a:lnSpc>
                          <a:spcPct val="115000"/>
                        </a:lnSpc>
                        <a:spcAft>
                          <a:spcPts val="0"/>
                        </a:spcAft>
                      </a:pPr>
                      <a:r>
                        <a:rPr lang="fr-FR" sz="1000" b="1" dirty="0" smtClean="0">
                          <a:solidFill>
                            <a:srgbClr val="0070C0"/>
                          </a:solidFill>
                        </a:rPr>
                        <a:t>MENȚIUNE</a:t>
                      </a:r>
                      <a:endParaRPr lang="ro-RO" sz="1000" b="1" dirty="0">
                        <a:solidFill>
                          <a:srgbClr val="0070C0"/>
                        </a:solidFill>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de-DE" sz="1000" b="1" dirty="0" smtClean="0">
                          <a:solidFill>
                            <a:srgbClr val="0070C0"/>
                          </a:solidFill>
                        </a:rPr>
                        <a:t>CN ”GH. ȚIȚEICA” –</a:t>
                      </a:r>
                      <a:endParaRPr lang="ro-RO" sz="1000" b="1" dirty="0" smtClean="0">
                        <a:solidFill>
                          <a:srgbClr val="0070C0"/>
                        </a:solidFill>
                      </a:endParaRPr>
                    </a:p>
                    <a:p>
                      <a:pPr algn="l">
                        <a:lnSpc>
                          <a:spcPct val="115000"/>
                        </a:lnSpc>
                        <a:spcAft>
                          <a:spcPts val="0"/>
                        </a:spcAft>
                      </a:pPr>
                      <a:r>
                        <a:rPr lang="de-DE" sz="1000" b="1" dirty="0" smtClean="0">
                          <a:solidFill>
                            <a:srgbClr val="0070C0"/>
                          </a:solidFill>
                        </a:rPr>
                        <a:t>DĂNOIU ELENA</a:t>
                      </a:r>
                      <a:endParaRPr lang="ro-RO" sz="1000" b="1" dirty="0">
                        <a:solidFill>
                          <a:srgbClr val="0070C0"/>
                        </a:solidFill>
                        <a:latin typeface="Arial Black" pitchFamily="34" charset="0"/>
                        <a:ea typeface="Calibri"/>
                        <a:cs typeface="Times New Roman"/>
                      </a:endParaRPr>
                    </a:p>
                  </a:txBody>
                  <a:tcPr marL="68580" marR="68580" marT="0" marB="0" anchor="ctr"/>
                </a:tc>
                <a:extLst>
                  <a:ext uri="{0D108BD9-81ED-4DB2-BD59-A6C34878D82A}">
                    <a16:rowId xmlns:a16="http://schemas.microsoft.com/office/drawing/2014/main" val="10005"/>
                  </a:ext>
                </a:extLst>
              </a:tr>
              <a:tr h="533400">
                <a:tc>
                  <a:txBody>
                    <a:bodyPr/>
                    <a:lstStyle/>
                    <a:p>
                      <a:pPr algn="l">
                        <a:lnSpc>
                          <a:spcPct val="115000"/>
                        </a:lnSpc>
                        <a:spcAft>
                          <a:spcPts val="0"/>
                        </a:spcAft>
                      </a:pPr>
                      <a:r>
                        <a:rPr lang="de-DE" sz="1200" b="1" dirty="0" smtClean="0">
                          <a:latin typeface="Arial Black" pitchFamily="34" charset="0"/>
                        </a:rPr>
                        <a:t>CREȚESCU ION SORIN</a:t>
                      </a:r>
                      <a:endParaRPr lang="ro-RO" sz="1100" b="1" dirty="0">
                        <a:latin typeface="Arial Black" pitchFamily="34" charset="0"/>
                        <a:ea typeface="Calibri"/>
                        <a:cs typeface="Times New Roman"/>
                      </a:endParaRPr>
                    </a:p>
                  </a:txBody>
                  <a:tcPr marL="68580" marR="68580" marT="0" marB="0" anchor="ctr"/>
                </a:tc>
                <a:tc>
                  <a:txBody>
                    <a:bodyPr/>
                    <a:lstStyle/>
                    <a:p>
                      <a:pPr algn="ctr">
                        <a:lnSpc>
                          <a:spcPct val="115000"/>
                        </a:lnSpc>
                        <a:spcAft>
                          <a:spcPts val="0"/>
                        </a:spcAft>
                      </a:pPr>
                      <a:r>
                        <a:rPr lang="de-DE" sz="1200" b="1" dirty="0"/>
                        <a:t>X</a:t>
                      </a:r>
                      <a:endParaRPr lang="ro-RO" sz="1100" b="1" dirty="0">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fr-FR" sz="1000" b="1" dirty="0" smtClean="0"/>
                        <a:t>SESIUNEA DE COMUNICĂRI</a:t>
                      </a:r>
                      <a:r>
                        <a:rPr lang="ro-RO" sz="1000" b="1" dirty="0" smtClean="0"/>
                        <a:t> </a:t>
                      </a:r>
                      <a:r>
                        <a:rPr lang="fr-FR" sz="1000" b="1" dirty="0" smtClean="0"/>
                        <a:t>ȘTIINȚIFICE</a:t>
                      </a:r>
                      <a:r>
                        <a:rPr lang="ro-RO" sz="1000" b="1" dirty="0" smtClean="0"/>
                        <a:t> </a:t>
                      </a:r>
                      <a:r>
                        <a:rPr lang="fr-FR" sz="1000" b="1" dirty="0" smtClean="0"/>
                        <a:t>PE</a:t>
                      </a:r>
                      <a:r>
                        <a:rPr lang="ro-RO" sz="1000" b="1" dirty="0" smtClean="0"/>
                        <a:t> </a:t>
                      </a:r>
                      <a:r>
                        <a:rPr lang="fr-FR" sz="1000" b="1" dirty="0" smtClean="0"/>
                        <a:t>TEME DE BIOLOGIE</a:t>
                      </a:r>
                      <a:endParaRPr lang="ro-RO" sz="1000" b="1" dirty="0">
                        <a:latin typeface="Arial Black" pitchFamily="34" charset="0"/>
                        <a:ea typeface="Calibri"/>
                        <a:cs typeface="Times New Roman"/>
                      </a:endParaRPr>
                    </a:p>
                  </a:txBody>
                  <a:tcPr marL="68580" marR="68580" marT="0" marB="0" anchor="ctr"/>
                </a:tc>
                <a:tc>
                  <a:txBody>
                    <a:bodyPr/>
                    <a:lstStyle/>
                    <a:p>
                      <a:pPr algn="ctr">
                        <a:lnSpc>
                          <a:spcPct val="115000"/>
                        </a:lnSpc>
                        <a:spcAft>
                          <a:spcPts val="0"/>
                        </a:spcAft>
                      </a:pPr>
                      <a:r>
                        <a:rPr lang="fr-FR" sz="1000" b="1" dirty="0" smtClean="0"/>
                        <a:t>MENȚIUNE</a:t>
                      </a:r>
                      <a:endParaRPr lang="ro-RO" sz="1000" b="1" dirty="0">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fr-FR" sz="1000" b="1" dirty="0" smtClean="0"/>
                        <a:t>CN ”GH. ȚIȚEICA” –</a:t>
                      </a:r>
                      <a:endParaRPr lang="ro-RO" sz="1000" b="1" dirty="0" smtClean="0"/>
                    </a:p>
                    <a:p>
                      <a:pPr algn="l">
                        <a:lnSpc>
                          <a:spcPct val="115000"/>
                        </a:lnSpc>
                        <a:spcAft>
                          <a:spcPts val="0"/>
                        </a:spcAft>
                      </a:pPr>
                      <a:r>
                        <a:rPr lang="fr-FR" sz="1000" b="1" dirty="0" smtClean="0"/>
                        <a:t>ȚUINEAC</a:t>
                      </a:r>
                      <a:r>
                        <a:rPr lang="ro-RO" sz="1000" b="1" dirty="0" smtClean="0"/>
                        <a:t> </a:t>
                      </a:r>
                      <a:r>
                        <a:rPr lang="fr-FR" sz="1000" b="1" dirty="0" smtClean="0"/>
                        <a:t>MIHAELA</a:t>
                      </a:r>
                      <a:endParaRPr lang="ro-RO" sz="1000" b="1" dirty="0">
                        <a:latin typeface="Arial Black" pitchFamily="34" charset="0"/>
                        <a:ea typeface="Calibri"/>
                        <a:cs typeface="Times New Roman"/>
                      </a:endParaRPr>
                    </a:p>
                  </a:txBody>
                  <a:tcPr marL="68580" marR="68580" marT="0" marB="0" anchor="ctr"/>
                </a:tc>
                <a:extLst>
                  <a:ext uri="{0D108BD9-81ED-4DB2-BD59-A6C34878D82A}">
                    <a16:rowId xmlns:a16="http://schemas.microsoft.com/office/drawing/2014/main" val="10006"/>
                  </a:ext>
                </a:extLst>
              </a:tr>
              <a:tr h="533400">
                <a:tc>
                  <a:txBody>
                    <a:bodyPr/>
                    <a:lstStyle/>
                    <a:p>
                      <a:pPr algn="l">
                        <a:lnSpc>
                          <a:spcPct val="115000"/>
                        </a:lnSpc>
                        <a:spcAft>
                          <a:spcPts val="0"/>
                        </a:spcAft>
                      </a:pPr>
                      <a:r>
                        <a:rPr lang="de-DE" sz="1200" b="1" dirty="0" smtClean="0">
                          <a:solidFill>
                            <a:srgbClr val="0070C0"/>
                          </a:solidFill>
                          <a:latin typeface="Arial Black" pitchFamily="34" charset="0"/>
                        </a:rPr>
                        <a:t>VAMVU ALEXANDRA</a:t>
                      </a:r>
                      <a:endParaRPr lang="ro-RO" sz="1100" b="1" dirty="0">
                        <a:solidFill>
                          <a:srgbClr val="0070C0"/>
                        </a:solidFill>
                        <a:latin typeface="Arial Black" pitchFamily="34" charset="0"/>
                        <a:ea typeface="Calibri"/>
                        <a:cs typeface="Times New Roman"/>
                      </a:endParaRPr>
                    </a:p>
                  </a:txBody>
                  <a:tcPr marL="68580" marR="68580" marT="0" marB="0" anchor="ctr"/>
                </a:tc>
                <a:tc>
                  <a:txBody>
                    <a:bodyPr/>
                    <a:lstStyle/>
                    <a:p>
                      <a:pPr algn="ctr">
                        <a:lnSpc>
                          <a:spcPct val="115000"/>
                        </a:lnSpc>
                        <a:spcAft>
                          <a:spcPts val="0"/>
                        </a:spcAft>
                      </a:pPr>
                      <a:r>
                        <a:rPr lang="de-DE" sz="1200" b="1" dirty="0">
                          <a:solidFill>
                            <a:srgbClr val="0070C0"/>
                          </a:solidFill>
                        </a:rPr>
                        <a:t>XII</a:t>
                      </a:r>
                      <a:endParaRPr lang="ro-RO" sz="1100" b="1" dirty="0">
                        <a:solidFill>
                          <a:srgbClr val="0070C0"/>
                        </a:solidFill>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de-DE" sz="1000" b="1" dirty="0" smtClean="0">
                          <a:solidFill>
                            <a:srgbClr val="0070C0"/>
                          </a:solidFill>
                        </a:rPr>
                        <a:t>LIMBA SPANIOLĂ</a:t>
                      </a:r>
                      <a:endParaRPr lang="ro-RO" sz="1000" b="1" dirty="0">
                        <a:solidFill>
                          <a:srgbClr val="0070C0"/>
                        </a:solidFill>
                        <a:latin typeface="Arial Black" pitchFamily="34" charset="0"/>
                        <a:ea typeface="Calibri"/>
                        <a:cs typeface="Times New Roman"/>
                      </a:endParaRPr>
                    </a:p>
                  </a:txBody>
                  <a:tcPr marL="68580" marR="68580" marT="0" marB="0" anchor="ctr"/>
                </a:tc>
                <a:tc>
                  <a:txBody>
                    <a:bodyPr/>
                    <a:lstStyle/>
                    <a:p>
                      <a:pPr algn="ctr">
                        <a:lnSpc>
                          <a:spcPct val="115000"/>
                        </a:lnSpc>
                        <a:spcAft>
                          <a:spcPts val="0"/>
                        </a:spcAft>
                      </a:pPr>
                      <a:r>
                        <a:rPr lang="fr-FR" sz="1000" b="1" dirty="0" smtClean="0">
                          <a:solidFill>
                            <a:srgbClr val="0070C0"/>
                          </a:solidFill>
                        </a:rPr>
                        <a:t>MENȚIUNE</a:t>
                      </a:r>
                      <a:endParaRPr lang="ro-RO" sz="1000" b="1" dirty="0">
                        <a:solidFill>
                          <a:srgbClr val="0070C0"/>
                        </a:solidFill>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de-DE" sz="1000" b="1" dirty="0" smtClean="0">
                          <a:solidFill>
                            <a:srgbClr val="0070C0"/>
                          </a:solidFill>
                        </a:rPr>
                        <a:t>CN ”GH. ȚIȚEICA” –</a:t>
                      </a:r>
                      <a:endParaRPr lang="ro-RO" sz="1000" b="1" dirty="0" smtClean="0">
                        <a:solidFill>
                          <a:srgbClr val="0070C0"/>
                        </a:solidFill>
                      </a:endParaRPr>
                    </a:p>
                    <a:p>
                      <a:pPr algn="l">
                        <a:lnSpc>
                          <a:spcPct val="115000"/>
                        </a:lnSpc>
                        <a:spcAft>
                          <a:spcPts val="0"/>
                        </a:spcAft>
                      </a:pPr>
                      <a:r>
                        <a:rPr lang="de-DE" sz="1000" b="1" dirty="0" smtClean="0">
                          <a:solidFill>
                            <a:srgbClr val="0070C0"/>
                          </a:solidFill>
                        </a:rPr>
                        <a:t>MANAFU FLORENTINA</a:t>
                      </a:r>
                      <a:endParaRPr lang="ro-RO" sz="1000" b="1" dirty="0">
                        <a:solidFill>
                          <a:srgbClr val="0070C0"/>
                        </a:solidFill>
                        <a:latin typeface="Arial Black" pitchFamily="34" charset="0"/>
                        <a:ea typeface="Calibri"/>
                        <a:cs typeface="Times New Roman"/>
                      </a:endParaRPr>
                    </a:p>
                  </a:txBody>
                  <a:tcPr marL="68580" marR="68580" marT="0" marB="0" anchor="ctr"/>
                </a:tc>
                <a:extLst>
                  <a:ext uri="{0D108BD9-81ED-4DB2-BD59-A6C34878D82A}">
                    <a16:rowId xmlns:a16="http://schemas.microsoft.com/office/drawing/2014/main" val="10007"/>
                  </a:ext>
                </a:extLst>
              </a:tr>
              <a:tr h="702120">
                <a:tc>
                  <a:txBody>
                    <a:bodyPr/>
                    <a:lstStyle/>
                    <a:p>
                      <a:pPr algn="l">
                        <a:lnSpc>
                          <a:spcPct val="115000"/>
                        </a:lnSpc>
                        <a:spcAft>
                          <a:spcPts val="0"/>
                        </a:spcAft>
                      </a:pPr>
                      <a:r>
                        <a:rPr lang="de-DE" sz="1200" b="1" dirty="0" smtClean="0">
                          <a:latin typeface="Arial Black" pitchFamily="34" charset="0"/>
                        </a:rPr>
                        <a:t>MIREA RALUCA</a:t>
                      </a:r>
                      <a:endParaRPr lang="ro-RO" sz="1100" b="1" dirty="0">
                        <a:latin typeface="Arial Black" pitchFamily="34" charset="0"/>
                        <a:ea typeface="Calibri"/>
                        <a:cs typeface="Times New Roman"/>
                      </a:endParaRPr>
                    </a:p>
                  </a:txBody>
                  <a:tcPr marL="68580" marR="68580" marT="0" marB="0" anchor="ctr"/>
                </a:tc>
                <a:tc>
                  <a:txBody>
                    <a:bodyPr/>
                    <a:lstStyle/>
                    <a:p>
                      <a:pPr algn="ctr">
                        <a:lnSpc>
                          <a:spcPct val="115000"/>
                        </a:lnSpc>
                        <a:spcAft>
                          <a:spcPts val="0"/>
                        </a:spcAft>
                      </a:pPr>
                      <a:r>
                        <a:rPr lang="de-DE" sz="1200" b="1" dirty="0"/>
                        <a:t>XI</a:t>
                      </a:r>
                      <a:endParaRPr lang="ro-RO" sz="1100" b="1" dirty="0">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fr-FR" sz="1000" b="1" dirty="0" smtClean="0"/>
                        <a:t>CONCURSUL</a:t>
                      </a:r>
                      <a:r>
                        <a:rPr lang="ro-RO" sz="1000" b="1" dirty="0" smtClean="0"/>
                        <a:t> </a:t>
                      </a:r>
                      <a:r>
                        <a:rPr lang="fr-FR" sz="1000" b="1" dirty="0" smtClean="0"/>
                        <a:t>NAȚIONAL ”PROTEGEZ LA NATURE”</a:t>
                      </a:r>
                      <a:endParaRPr lang="ro-RO" sz="1000" b="1" dirty="0">
                        <a:latin typeface="Arial Black" pitchFamily="34" charset="0"/>
                        <a:ea typeface="Calibri"/>
                        <a:cs typeface="Times New Roman"/>
                      </a:endParaRPr>
                    </a:p>
                  </a:txBody>
                  <a:tcPr marL="68580" marR="68580" marT="0" marB="0" anchor="ctr"/>
                </a:tc>
                <a:tc>
                  <a:txBody>
                    <a:bodyPr/>
                    <a:lstStyle/>
                    <a:p>
                      <a:pPr algn="ctr">
                        <a:lnSpc>
                          <a:spcPct val="115000"/>
                        </a:lnSpc>
                        <a:spcAft>
                          <a:spcPts val="0"/>
                        </a:spcAft>
                      </a:pPr>
                      <a:r>
                        <a:rPr lang="fr-FR" sz="1000" b="1" dirty="0" smtClean="0"/>
                        <a:t>II</a:t>
                      </a:r>
                      <a:endParaRPr lang="ro-RO" sz="1000" b="1" dirty="0">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fr-FR" sz="1000" b="1" dirty="0" smtClean="0"/>
                        <a:t>CN ”GH. ȚIȚEICA” –</a:t>
                      </a:r>
                      <a:endParaRPr lang="ro-RO" sz="1000" b="1" dirty="0" smtClean="0"/>
                    </a:p>
                    <a:p>
                      <a:pPr algn="l">
                        <a:lnSpc>
                          <a:spcPct val="115000"/>
                        </a:lnSpc>
                        <a:spcAft>
                          <a:spcPts val="0"/>
                        </a:spcAft>
                      </a:pPr>
                      <a:r>
                        <a:rPr lang="fr-FR" sz="1000" b="1" dirty="0" smtClean="0"/>
                        <a:t>NĂNUȚI ADRIANA</a:t>
                      </a:r>
                      <a:endParaRPr lang="ro-RO" sz="1000" b="1" dirty="0" smtClean="0"/>
                    </a:p>
                    <a:p>
                      <a:pPr algn="l">
                        <a:lnSpc>
                          <a:spcPct val="115000"/>
                        </a:lnSpc>
                        <a:spcAft>
                          <a:spcPts val="0"/>
                        </a:spcAft>
                      </a:pPr>
                      <a:r>
                        <a:rPr lang="fr-FR" sz="1000" b="1" dirty="0" smtClean="0"/>
                        <a:t>VINTILESCU ELENA</a:t>
                      </a:r>
                      <a:endParaRPr lang="ro-RO" sz="1000" b="1" dirty="0">
                        <a:latin typeface="Arial Black" pitchFamily="34" charset="0"/>
                        <a:ea typeface="Calibri"/>
                        <a:cs typeface="Times New Roman"/>
                      </a:endParaRPr>
                    </a:p>
                  </a:txBody>
                  <a:tcPr marL="68580" marR="68580" marT="0" marB="0" anchor="ctr"/>
                </a:tc>
                <a:extLst>
                  <a:ext uri="{0D108BD9-81ED-4DB2-BD59-A6C34878D82A}">
                    <a16:rowId xmlns:a16="http://schemas.microsoft.com/office/drawing/2014/main" val="10008"/>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1121871877"/>
              </p:ext>
            </p:extLst>
          </p:nvPr>
        </p:nvGraphicFramePr>
        <p:xfrm>
          <a:off x="685800" y="304800"/>
          <a:ext cx="7848600" cy="6388608"/>
        </p:xfrm>
        <a:graphic>
          <a:graphicData uri="http://schemas.openxmlformats.org/drawingml/2006/table">
            <a:tbl>
              <a:tblPr>
                <a:tableStyleId>{8A107856-5554-42FB-B03E-39F5DBC370BA}</a:tableStyleId>
              </a:tblPr>
              <a:tblGrid>
                <a:gridCol w="2133600">
                  <a:extLst>
                    <a:ext uri="{9D8B030D-6E8A-4147-A177-3AD203B41FA5}">
                      <a16:colId xmlns:a16="http://schemas.microsoft.com/office/drawing/2014/main" val="20000"/>
                    </a:ext>
                  </a:extLst>
                </a:gridCol>
                <a:gridCol w="712875">
                  <a:extLst>
                    <a:ext uri="{9D8B030D-6E8A-4147-A177-3AD203B41FA5}">
                      <a16:colId xmlns:a16="http://schemas.microsoft.com/office/drawing/2014/main" val="20001"/>
                    </a:ext>
                  </a:extLst>
                </a:gridCol>
                <a:gridCol w="1649325">
                  <a:extLst>
                    <a:ext uri="{9D8B030D-6E8A-4147-A177-3AD203B41FA5}">
                      <a16:colId xmlns:a16="http://schemas.microsoft.com/office/drawing/2014/main" val="20002"/>
                    </a:ext>
                  </a:extLst>
                </a:gridCol>
                <a:gridCol w="967423">
                  <a:extLst>
                    <a:ext uri="{9D8B030D-6E8A-4147-A177-3AD203B41FA5}">
                      <a16:colId xmlns:a16="http://schemas.microsoft.com/office/drawing/2014/main" val="20003"/>
                    </a:ext>
                  </a:extLst>
                </a:gridCol>
                <a:gridCol w="2385377">
                  <a:extLst>
                    <a:ext uri="{9D8B030D-6E8A-4147-A177-3AD203B41FA5}">
                      <a16:colId xmlns:a16="http://schemas.microsoft.com/office/drawing/2014/main" val="20004"/>
                    </a:ext>
                  </a:extLst>
                </a:gridCol>
              </a:tblGrid>
              <a:tr h="381000">
                <a:tc>
                  <a:txBody>
                    <a:bodyPr/>
                    <a:lstStyle/>
                    <a:p>
                      <a:pPr marL="0" algn="ctr" rtl="0" eaLnBrk="1" latinLnBrk="0" hangingPunct="1">
                        <a:lnSpc>
                          <a:spcPct val="115000"/>
                        </a:lnSpc>
                        <a:spcAft>
                          <a:spcPts val="0"/>
                        </a:spcAft>
                      </a:pPr>
                      <a:r>
                        <a:rPr kumimoji="0" lang="fr-FR" sz="1200" b="1" kern="1200" dirty="0" smtClean="0">
                          <a:solidFill>
                            <a:srgbClr val="2907B9"/>
                          </a:solidFill>
                          <a:latin typeface="Arial Black" pitchFamily="34" charset="0"/>
                        </a:rPr>
                        <a:t>NUMELE</a:t>
                      </a:r>
                      <a:r>
                        <a:rPr kumimoji="0" lang="ro-RO" sz="1200" b="1" kern="1200" dirty="0" smtClean="0">
                          <a:solidFill>
                            <a:srgbClr val="2907B9"/>
                          </a:solidFill>
                          <a:latin typeface="Arial Black" pitchFamily="34" charset="0"/>
                        </a:rPr>
                        <a:t> </a:t>
                      </a:r>
                      <a:r>
                        <a:rPr kumimoji="0" lang="fr-FR" sz="1200" b="1" kern="1200" dirty="0" smtClean="0">
                          <a:solidFill>
                            <a:srgbClr val="2907B9"/>
                          </a:solidFill>
                          <a:latin typeface="Arial Black" pitchFamily="34" charset="0"/>
                        </a:rPr>
                        <a:t>ȘI</a:t>
                      </a:r>
                      <a:r>
                        <a:rPr kumimoji="0" lang="ro-RO" sz="1200" b="1" kern="1200" dirty="0" smtClean="0">
                          <a:solidFill>
                            <a:srgbClr val="2907B9"/>
                          </a:solidFill>
                          <a:latin typeface="Arial Black" pitchFamily="34" charset="0"/>
                        </a:rPr>
                        <a:t> </a:t>
                      </a:r>
                      <a:r>
                        <a:rPr kumimoji="0" lang="fr-FR" sz="1200" b="1" kern="1200" dirty="0" smtClean="0">
                          <a:solidFill>
                            <a:srgbClr val="2907B9"/>
                          </a:solidFill>
                          <a:latin typeface="Arial Black" pitchFamily="34" charset="0"/>
                        </a:rPr>
                        <a:t>PRENUMELE</a:t>
                      </a:r>
                      <a:endParaRPr kumimoji="0" lang="ro-RO" sz="1200" b="1" kern="1200" dirty="0">
                        <a:solidFill>
                          <a:srgbClr val="2907B9"/>
                        </a:solidFill>
                        <a:latin typeface="Arial Black" pitchFamily="34" charset="0"/>
                        <a:ea typeface="+mn-ea"/>
                        <a:cs typeface="+mn-cs"/>
                      </a:endParaRPr>
                    </a:p>
                  </a:txBody>
                  <a:tcPr marL="68580" marR="68580" marT="0" marB="0" anchor="ctr">
                    <a:solidFill>
                      <a:srgbClr val="FFFF00"/>
                    </a:solidFill>
                  </a:tcPr>
                </a:tc>
                <a:tc>
                  <a:txBody>
                    <a:bodyPr/>
                    <a:lstStyle/>
                    <a:p>
                      <a:pPr marL="0" algn="ctr" rtl="0" eaLnBrk="1" latinLnBrk="0" hangingPunct="1">
                        <a:lnSpc>
                          <a:spcPct val="115000"/>
                        </a:lnSpc>
                        <a:spcAft>
                          <a:spcPts val="0"/>
                        </a:spcAft>
                      </a:pPr>
                      <a:r>
                        <a:rPr kumimoji="0" lang="fr-FR" sz="1200" b="1" kern="1200" dirty="0" smtClean="0">
                          <a:solidFill>
                            <a:srgbClr val="2907B9"/>
                          </a:solidFill>
                          <a:latin typeface="Arial Black" pitchFamily="34" charset="0"/>
                        </a:rPr>
                        <a:t>CLASA</a:t>
                      </a:r>
                      <a:endParaRPr kumimoji="0" lang="ro-RO" sz="1200" b="1" kern="1200" dirty="0">
                        <a:solidFill>
                          <a:srgbClr val="2907B9"/>
                        </a:solidFill>
                        <a:latin typeface="Arial Black" pitchFamily="34" charset="0"/>
                        <a:ea typeface="+mn-ea"/>
                        <a:cs typeface="+mn-cs"/>
                      </a:endParaRPr>
                    </a:p>
                  </a:txBody>
                  <a:tcPr marL="68580" marR="68580" marT="0" marB="0" anchor="ctr">
                    <a:solidFill>
                      <a:srgbClr val="FFFF00"/>
                    </a:solidFill>
                  </a:tcPr>
                </a:tc>
                <a:tc>
                  <a:txBody>
                    <a:bodyPr/>
                    <a:lstStyle/>
                    <a:p>
                      <a:pPr marL="0" algn="ctr" rtl="0" eaLnBrk="1" latinLnBrk="0" hangingPunct="1">
                        <a:lnSpc>
                          <a:spcPct val="115000"/>
                        </a:lnSpc>
                        <a:spcAft>
                          <a:spcPts val="0"/>
                        </a:spcAft>
                      </a:pPr>
                      <a:r>
                        <a:rPr kumimoji="0" lang="fr-FR" sz="1200" b="1" kern="1200" dirty="0" smtClean="0">
                          <a:solidFill>
                            <a:srgbClr val="2907B9"/>
                          </a:solidFill>
                          <a:latin typeface="Arial Black" pitchFamily="34" charset="0"/>
                        </a:rPr>
                        <a:t>OLIMPIADA/</a:t>
                      </a:r>
                      <a:r>
                        <a:rPr kumimoji="0" lang="ro-RO" sz="1200" b="1" kern="1200" dirty="0" smtClean="0">
                          <a:solidFill>
                            <a:srgbClr val="2907B9"/>
                          </a:solidFill>
                          <a:latin typeface="Arial Black" pitchFamily="34" charset="0"/>
                        </a:rPr>
                        <a:t> </a:t>
                      </a:r>
                      <a:r>
                        <a:rPr kumimoji="0" lang="fr-FR" sz="1200" b="1" kern="1200" dirty="0" smtClean="0">
                          <a:solidFill>
                            <a:srgbClr val="2907B9"/>
                          </a:solidFill>
                          <a:latin typeface="Arial Black" pitchFamily="34" charset="0"/>
                        </a:rPr>
                        <a:t>CONCURSUL</a:t>
                      </a:r>
                      <a:endParaRPr kumimoji="0" lang="ro-RO" sz="1200" b="1" kern="1200" dirty="0">
                        <a:solidFill>
                          <a:srgbClr val="2907B9"/>
                        </a:solidFill>
                        <a:latin typeface="Arial Black" pitchFamily="34" charset="0"/>
                        <a:ea typeface="+mn-ea"/>
                        <a:cs typeface="+mn-cs"/>
                      </a:endParaRPr>
                    </a:p>
                  </a:txBody>
                  <a:tcPr marL="68580" marR="68580" marT="0" marB="0" anchor="ctr">
                    <a:solidFill>
                      <a:srgbClr val="FFFF00"/>
                    </a:solidFill>
                  </a:tcPr>
                </a:tc>
                <a:tc>
                  <a:txBody>
                    <a:bodyPr/>
                    <a:lstStyle/>
                    <a:p>
                      <a:pPr marL="0" algn="ctr" rtl="0" eaLnBrk="1" latinLnBrk="0" hangingPunct="1">
                        <a:lnSpc>
                          <a:spcPct val="115000"/>
                        </a:lnSpc>
                        <a:spcAft>
                          <a:spcPts val="0"/>
                        </a:spcAft>
                      </a:pPr>
                      <a:r>
                        <a:rPr kumimoji="0" lang="fr-FR" sz="1200" b="1" kern="1200" dirty="0" smtClean="0">
                          <a:solidFill>
                            <a:srgbClr val="2907B9"/>
                          </a:solidFill>
                          <a:latin typeface="Arial Black" pitchFamily="34" charset="0"/>
                        </a:rPr>
                        <a:t>PREMIUL</a:t>
                      </a:r>
                      <a:endParaRPr kumimoji="0" lang="ro-RO" sz="1200" b="1" kern="1200" dirty="0">
                        <a:solidFill>
                          <a:srgbClr val="2907B9"/>
                        </a:solidFill>
                        <a:latin typeface="Arial Black" pitchFamily="34" charset="0"/>
                        <a:ea typeface="+mn-ea"/>
                        <a:cs typeface="+mn-cs"/>
                      </a:endParaRPr>
                    </a:p>
                  </a:txBody>
                  <a:tcPr marL="68580" marR="68580" marT="0" marB="0" anchor="ctr">
                    <a:solidFill>
                      <a:srgbClr val="FFFF00"/>
                    </a:solidFill>
                  </a:tcPr>
                </a:tc>
                <a:tc>
                  <a:txBody>
                    <a:bodyPr/>
                    <a:lstStyle/>
                    <a:p>
                      <a:pPr marL="0" algn="ctr" rtl="0" eaLnBrk="1" latinLnBrk="0" hangingPunct="1">
                        <a:lnSpc>
                          <a:spcPct val="115000"/>
                        </a:lnSpc>
                        <a:spcAft>
                          <a:spcPts val="0"/>
                        </a:spcAft>
                      </a:pPr>
                      <a:r>
                        <a:rPr kumimoji="0" lang="fr-FR" sz="1200" b="1" kern="1200" dirty="0" smtClean="0">
                          <a:solidFill>
                            <a:srgbClr val="2907B9"/>
                          </a:solidFill>
                          <a:latin typeface="Arial Black" pitchFamily="34" charset="0"/>
                        </a:rPr>
                        <a:t>UNITATEA</a:t>
                      </a:r>
                      <a:r>
                        <a:rPr kumimoji="0" lang="ro-RO" sz="1200" b="1" kern="1200" dirty="0" smtClean="0">
                          <a:solidFill>
                            <a:srgbClr val="2907B9"/>
                          </a:solidFill>
                          <a:latin typeface="Arial Black" pitchFamily="34" charset="0"/>
                        </a:rPr>
                        <a:t> </a:t>
                      </a:r>
                      <a:r>
                        <a:rPr kumimoji="0" lang="fr-FR" sz="1200" b="1" kern="1200" dirty="0" smtClean="0">
                          <a:solidFill>
                            <a:srgbClr val="2907B9"/>
                          </a:solidFill>
                          <a:latin typeface="Arial Black" pitchFamily="34" charset="0"/>
                        </a:rPr>
                        <a:t>DE ÎNV</a:t>
                      </a:r>
                      <a:r>
                        <a:rPr kumimoji="0" lang="ro-RO" sz="1200" b="1" kern="1200" dirty="0" smtClean="0">
                          <a:solidFill>
                            <a:srgbClr val="2907B9"/>
                          </a:solidFill>
                          <a:latin typeface="Arial Black" pitchFamily="34" charset="0"/>
                        </a:rPr>
                        <a:t>./</a:t>
                      </a:r>
                    </a:p>
                    <a:p>
                      <a:pPr marL="0" algn="ctr" rtl="0" eaLnBrk="1" latinLnBrk="0" hangingPunct="1">
                        <a:lnSpc>
                          <a:spcPct val="115000"/>
                        </a:lnSpc>
                        <a:spcAft>
                          <a:spcPts val="0"/>
                        </a:spcAft>
                      </a:pPr>
                      <a:r>
                        <a:rPr kumimoji="0" lang="fr-FR" sz="1200" b="1" kern="1200" dirty="0" smtClean="0">
                          <a:solidFill>
                            <a:srgbClr val="2907B9"/>
                          </a:solidFill>
                          <a:latin typeface="Arial Black" pitchFamily="34" charset="0"/>
                        </a:rPr>
                        <a:t>PROFESOR</a:t>
                      </a:r>
                      <a:r>
                        <a:rPr kumimoji="0" lang="ro-RO" sz="1200" b="1" kern="1200" dirty="0" smtClean="0">
                          <a:solidFill>
                            <a:srgbClr val="2907B9"/>
                          </a:solidFill>
                          <a:latin typeface="Arial Black" pitchFamily="34" charset="0"/>
                        </a:rPr>
                        <a:t> </a:t>
                      </a:r>
                    </a:p>
                    <a:p>
                      <a:pPr marL="0" algn="ctr" rtl="0" eaLnBrk="1" latinLnBrk="0" hangingPunct="1">
                        <a:lnSpc>
                          <a:spcPct val="115000"/>
                        </a:lnSpc>
                        <a:spcAft>
                          <a:spcPts val="0"/>
                        </a:spcAft>
                      </a:pPr>
                      <a:r>
                        <a:rPr kumimoji="0" lang="fr-FR" sz="1200" b="1" kern="1200" dirty="0" smtClean="0">
                          <a:solidFill>
                            <a:srgbClr val="2907B9"/>
                          </a:solidFill>
                          <a:latin typeface="Arial Black" pitchFamily="34" charset="0"/>
                        </a:rPr>
                        <a:t>C</a:t>
                      </a:r>
                      <a:r>
                        <a:rPr kumimoji="0" lang="ro-RO" sz="1200" b="1" kern="1200" dirty="0" smtClean="0">
                          <a:solidFill>
                            <a:srgbClr val="2907B9"/>
                          </a:solidFill>
                          <a:latin typeface="Arial Black" pitchFamily="34" charset="0"/>
                        </a:rPr>
                        <a:t>O</a:t>
                      </a:r>
                      <a:r>
                        <a:rPr kumimoji="0" lang="fr-FR" sz="1200" b="1" kern="1200" dirty="0" smtClean="0">
                          <a:solidFill>
                            <a:srgbClr val="2907B9"/>
                          </a:solidFill>
                          <a:latin typeface="Arial Black" pitchFamily="34" charset="0"/>
                        </a:rPr>
                        <a:t>ORDONATOR</a:t>
                      </a:r>
                      <a:endParaRPr kumimoji="0" lang="ro-RO" sz="1200" b="1" kern="1200" dirty="0">
                        <a:solidFill>
                          <a:srgbClr val="2907B9"/>
                        </a:solidFill>
                        <a:latin typeface="Arial Black" pitchFamily="34" charset="0"/>
                        <a:ea typeface="+mn-ea"/>
                        <a:cs typeface="+mn-cs"/>
                      </a:endParaRPr>
                    </a:p>
                  </a:txBody>
                  <a:tcPr marL="68580" marR="68580" marT="0" marB="0" anchor="ctr">
                    <a:solidFill>
                      <a:srgbClr val="FFFF00"/>
                    </a:solidFill>
                  </a:tcPr>
                </a:tc>
                <a:extLst>
                  <a:ext uri="{0D108BD9-81ED-4DB2-BD59-A6C34878D82A}">
                    <a16:rowId xmlns:a16="http://schemas.microsoft.com/office/drawing/2014/main" val="10000"/>
                  </a:ext>
                </a:extLst>
              </a:tr>
              <a:tr h="381000">
                <a:tc>
                  <a:txBody>
                    <a:bodyPr/>
                    <a:lstStyle/>
                    <a:p>
                      <a:pPr algn="l">
                        <a:lnSpc>
                          <a:spcPct val="115000"/>
                        </a:lnSpc>
                        <a:spcAft>
                          <a:spcPts val="0"/>
                        </a:spcAft>
                      </a:pPr>
                      <a:r>
                        <a:rPr lang="de-DE" sz="1200" dirty="0" smtClean="0">
                          <a:solidFill>
                            <a:srgbClr val="FF0066"/>
                          </a:solidFill>
                          <a:latin typeface="Arial Black" pitchFamily="34" charset="0"/>
                        </a:rPr>
                        <a:t>PETROVICI ALEXANDRA</a:t>
                      </a:r>
                      <a:endParaRPr lang="ro-RO" sz="1100" dirty="0">
                        <a:solidFill>
                          <a:srgbClr val="FF0066"/>
                        </a:solidFill>
                        <a:latin typeface="Arial Black" pitchFamily="34" charset="0"/>
                        <a:ea typeface="Calibri"/>
                        <a:cs typeface="Times New Roman"/>
                      </a:endParaRPr>
                    </a:p>
                  </a:txBody>
                  <a:tcPr marL="68580" marR="68580" marT="0" marB="0"/>
                </a:tc>
                <a:tc>
                  <a:txBody>
                    <a:bodyPr/>
                    <a:lstStyle/>
                    <a:p>
                      <a:pPr algn="ctr">
                        <a:lnSpc>
                          <a:spcPct val="115000"/>
                        </a:lnSpc>
                        <a:spcAft>
                          <a:spcPts val="0"/>
                        </a:spcAft>
                      </a:pPr>
                      <a:r>
                        <a:rPr lang="de-DE" sz="1000" dirty="0">
                          <a:solidFill>
                            <a:srgbClr val="FF0066"/>
                          </a:solidFill>
                          <a:latin typeface="Arial Black" pitchFamily="34" charset="0"/>
                        </a:rPr>
                        <a:t>XI</a:t>
                      </a:r>
                      <a:endParaRPr lang="ro-RO" sz="1000" b="1" dirty="0">
                        <a:solidFill>
                          <a:srgbClr val="FF0066"/>
                        </a:solidFill>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fr-FR" sz="1000" dirty="0" smtClean="0">
                          <a:solidFill>
                            <a:srgbClr val="FF0066"/>
                          </a:solidFill>
                          <a:latin typeface="Arial Black" pitchFamily="34" charset="0"/>
                        </a:rPr>
                        <a:t>CONCURSUL</a:t>
                      </a:r>
                      <a:r>
                        <a:rPr lang="ro-RO" sz="1000" dirty="0" smtClean="0">
                          <a:solidFill>
                            <a:srgbClr val="FF0066"/>
                          </a:solidFill>
                          <a:latin typeface="Arial Black" pitchFamily="34" charset="0"/>
                        </a:rPr>
                        <a:t> </a:t>
                      </a:r>
                      <a:r>
                        <a:rPr lang="fr-FR" sz="1000" dirty="0" smtClean="0">
                          <a:solidFill>
                            <a:srgbClr val="FF0066"/>
                          </a:solidFill>
                          <a:latin typeface="Arial Black" pitchFamily="34" charset="0"/>
                        </a:rPr>
                        <a:t>NAȚIONAL ”PROTEGEZ LA NATURE”</a:t>
                      </a:r>
                      <a:endParaRPr lang="ro-RO" sz="1000" b="1" dirty="0">
                        <a:solidFill>
                          <a:srgbClr val="FF0066"/>
                        </a:solidFill>
                        <a:latin typeface="Arial Black" pitchFamily="34" charset="0"/>
                        <a:ea typeface="Calibri"/>
                        <a:cs typeface="Times New Roman"/>
                      </a:endParaRPr>
                    </a:p>
                  </a:txBody>
                  <a:tcPr marL="68580" marR="68580" marT="0" marB="0" anchor="ctr"/>
                </a:tc>
                <a:tc>
                  <a:txBody>
                    <a:bodyPr/>
                    <a:lstStyle/>
                    <a:p>
                      <a:pPr algn="ctr">
                        <a:lnSpc>
                          <a:spcPct val="115000"/>
                        </a:lnSpc>
                        <a:spcAft>
                          <a:spcPts val="0"/>
                        </a:spcAft>
                      </a:pPr>
                      <a:r>
                        <a:rPr lang="fr-FR" sz="1000" dirty="0" smtClean="0">
                          <a:solidFill>
                            <a:srgbClr val="FF0066"/>
                          </a:solidFill>
                          <a:latin typeface="Arial Black" pitchFamily="34" charset="0"/>
                        </a:rPr>
                        <a:t>II</a:t>
                      </a:r>
                      <a:endParaRPr lang="ro-RO" sz="1000" b="1" dirty="0">
                        <a:solidFill>
                          <a:srgbClr val="FF0066"/>
                        </a:solidFill>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fr-FR" sz="1000" dirty="0" smtClean="0">
                          <a:solidFill>
                            <a:srgbClr val="FF0066"/>
                          </a:solidFill>
                          <a:latin typeface="Arial Black" pitchFamily="34" charset="0"/>
                        </a:rPr>
                        <a:t>CN ”GH. ȚIȚEICA” –</a:t>
                      </a:r>
                      <a:endParaRPr lang="ro-RO" sz="1000" dirty="0" smtClean="0">
                        <a:solidFill>
                          <a:srgbClr val="FF0066"/>
                        </a:solidFill>
                        <a:latin typeface="Arial Black" pitchFamily="34" charset="0"/>
                      </a:endParaRPr>
                    </a:p>
                    <a:p>
                      <a:pPr algn="l">
                        <a:lnSpc>
                          <a:spcPct val="115000"/>
                        </a:lnSpc>
                        <a:spcAft>
                          <a:spcPts val="0"/>
                        </a:spcAft>
                      </a:pPr>
                      <a:r>
                        <a:rPr lang="fr-FR" sz="1000" dirty="0" smtClean="0">
                          <a:solidFill>
                            <a:srgbClr val="FF0066"/>
                          </a:solidFill>
                          <a:latin typeface="Arial Black" pitchFamily="34" charset="0"/>
                        </a:rPr>
                        <a:t>NĂNUȚI ADRIANA</a:t>
                      </a:r>
                      <a:r>
                        <a:rPr lang="ro-RO" sz="1000" dirty="0" smtClean="0">
                          <a:solidFill>
                            <a:srgbClr val="FF0066"/>
                          </a:solidFill>
                          <a:latin typeface="Arial Black" pitchFamily="34" charset="0"/>
                        </a:rPr>
                        <a:t>,    </a:t>
                      </a:r>
                    </a:p>
                    <a:p>
                      <a:pPr algn="l">
                        <a:lnSpc>
                          <a:spcPct val="115000"/>
                        </a:lnSpc>
                        <a:spcAft>
                          <a:spcPts val="0"/>
                        </a:spcAft>
                      </a:pPr>
                      <a:r>
                        <a:rPr lang="fr-FR" sz="1000" dirty="0" smtClean="0">
                          <a:solidFill>
                            <a:srgbClr val="FF0066"/>
                          </a:solidFill>
                          <a:latin typeface="Arial Black" pitchFamily="34" charset="0"/>
                        </a:rPr>
                        <a:t>VINTILESCU ELENA</a:t>
                      </a:r>
                      <a:endParaRPr lang="ro-RO" sz="1000" b="1" dirty="0">
                        <a:solidFill>
                          <a:srgbClr val="FF0066"/>
                        </a:solidFill>
                        <a:latin typeface="Arial Black" pitchFamily="34" charset="0"/>
                        <a:ea typeface="Calibri"/>
                        <a:cs typeface="Times New Roman"/>
                      </a:endParaRPr>
                    </a:p>
                  </a:txBody>
                  <a:tcPr marL="68580" marR="68580" marT="0" marB="0" anchor="ctr"/>
                </a:tc>
                <a:extLst>
                  <a:ext uri="{0D108BD9-81ED-4DB2-BD59-A6C34878D82A}">
                    <a16:rowId xmlns:a16="http://schemas.microsoft.com/office/drawing/2014/main" val="10001"/>
                  </a:ext>
                </a:extLst>
              </a:tr>
              <a:tr h="296735">
                <a:tc>
                  <a:txBody>
                    <a:bodyPr/>
                    <a:lstStyle/>
                    <a:p>
                      <a:pPr algn="l">
                        <a:lnSpc>
                          <a:spcPct val="115000"/>
                        </a:lnSpc>
                        <a:spcAft>
                          <a:spcPts val="0"/>
                        </a:spcAft>
                      </a:pPr>
                      <a:r>
                        <a:rPr lang="de-DE" sz="1200" dirty="0" smtClean="0">
                          <a:solidFill>
                            <a:srgbClr val="2907B9"/>
                          </a:solidFill>
                          <a:latin typeface="Arial Black" pitchFamily="34" charset="0"/>
                        </a:rPr>
                        <a:t>BRUCĂ ADINA GEORGIANA</a:t>
                      </a:r>
                      <a:endParaRPr lang="ro-RO" sz="1100" dirty="0">
                        <a:solidFill>
                          <a:srgbClr val="2907B9"/>
                        </a:solidFill>
                        <a:latin typeface="Arial Black" pitchFamily="34" charset="0"/>
                        <a:ea typeface="Calibri"/>
                        <a:cs typeface="Times New Roman"/>
                      </a:endParaRPr>
                    </a:p>
                  </a:txBody>
                  <a:tcPr marL="68580" marR="68580" marT="0" marB="0"/>
                </a:tc>
                <a:tc>
                  <a:txBody>
                    <a:bodyPr/>
                    <a:lstStyle/>
                    <a:p>
                      <a:pPr algn="ctr">
                        <a:lnSpc>
                          <a:spcPct val="115000"/>
                        </a:lnSpc>
                        <a:spcAft>
                          <a:spcPts val="0"/>
                        </a:spcAft>
                      </a:pPr>
                      <a:r>
                        <a:rPr lang="de-DE" sz="1000" dirty="0">
                          <a:solidFill>
                            <a:srgbClr val="2907B9"/>
                          </a:solidFill>
                          <a:latin typeface="Arial Black" pitchFamily="34" charset="0"/>
                        </a:rPr>
                        <a:t>IX </a:t>
                      </a:r>
                      <a:endParaRPr lang="ro-RO" sz="1000" b="1" dirty="0">
                        <a:solidFill>
                          <a:srgbClr val="2907B9"/>
                        </a:solidFill>
                        <a:latin typeface="Arial Black" pitchFamily="34" charset="0"/>
                        <a:ea typeface="Calibri"/>
                        <a:cs typeface="Times New Roman"/>
                      </a:endParaRPr>
                    </a:p>
                  </a:txBody>
                  <a:tcPr marL="68580" marR="68580" marT="0" marB="0" anchor="ctr"/>
                </a:tc>
                <a:tc rowSpan="5">
                  <a:txBody>
                    <a:bodyPr/>
                    <a:lstStyle/>
                    <a:p>
                      <a:pPr algn="l">
                        <a:lnSpc>
                          <a:spcPct val="115000"/>
                        </a:lnSpc>
                        <a:spcAft>
                          <a:spcPts val="0"/>
                        </a:spcAft>
                      </a:pPr>
                      <a:endParaRPr lang="fr-FR" sz="1000" dirty="0" smtClean="0">
                        <a:solidFill>
                          <a:srgbClr val="2907B9"/>
                        </a:solidFill>
                        <a:latin typeface="Arial Black" pitchFamily="34" charset="0"/>
                      </a:endParaRPr>
                    </a:p>
                    <a:p>
                      <a:pPr algn="l">
                        <a:lnSpc>
                          <a:spcPct val="115000"/>
                        </a:lnSpc>
                        <a:spcAft>
                          <a:spcPts val="0"/>
                        </a:spcAft>
                      </a:pPr>
                      <a:r>
                        <a:rPr lang="fr-FR" sz="1000" dirty="0" smtClean="0">
                          <a:solidFill>
                            <a:srgbClr val="2907B9"/>
                          </a:solidFill>
                          <a:latin typeface="Arial Black" pitchFamily="34" charset="0"/>
                        </a:rPr>
                        <a:t>CONCURSUL</a:t>
                      </a:r>
                      <a:r>
                        <a:rPr lang="ro-RO" sz="1000" dirty="0" smtClean="0">
                          <a:solidFill>
                            <a:srgbClr val="2907B9"/>
                          </a:solidFill>
                          <a:latin typeface="Arial Black" pitchFamily="34" charset="0"/>
                        </a:rPr>
                        <a:t> </a:t>
                      </a:r>
                      <a:r>
                        <a:rPr lang="fr-FR" sz="1000" dirty="0" smtClean="0">
                          <a:solidFill>
                            <a:srgbClr val="2907B9"/>
                          </a:solidFill>
                          <a:latin typeface="Arial Black" pitchFamily="34" charset="0"/>
                        </a:rPr>
                        <a:t>”SANITARII</a:t>
                      </a:r>
                      <a:r>
                        <a:rPr lang="ro-RO" sz="1000" dirty="0" smtClean="0">
                          <a:solidFill>
                            <a:srgbClr val="2907B9"/>
                          </a:solidFill>
                          <a:latin typeface="Arial Black" pitchFamily="34" charset="0"/>
                        </a:rPr>
                        <a:t> </a:t>
                      </a:r>
                      <a:r>
                        <a:rPr lang="fr-FR" sz="1000" dirty="0" smtClean="0">
                          <a:solidFill>
                            <a:srgbClr val="2907B9"/>
                          </a:solidFill>
                          <a:latin typeface="Arial Black" pitchFamily="34" charset="0"/>
                        </a:rPr>
                        <a:t>PRICEPUȚI”, POIANA</a:t>
                      </a:r>
                      <a:r>
                        <a:rPr lang="ro-RO" sz="1000" dirty="0" smtClean="0">
                          <a:solidFill>
                            <a:srgbClr val="2907B9"/>
                          </a:solidFill>
                          <a:latin typeface="Arial Black" pitchFamily="34" charset="0"/>
                        </a:rPr>
                        <a:t> </a:t>
                      </a:r>
                      <a:r>
                        <a:rPr lang="fr-FR" sz="1000" dirty="0" smtClean="0">
                          <a:solidFill>
                            <a:srgbClr val="2907B9"/>
                          </a:solidFill>
                          <a:latin typeface="Arial Black" pitchFamily="34" charset="0"/>
                        </a:rPr>
                        <a:t>PINULUI, 2016</a:t>
                      </a:r>
                      <a:endParaRPr lang="ro-RO" sz="1000" b="1" dirty="0">
                        <a:solidFill>
                          <a:srgbClr val="2907B9"/>
                        </a:solidFill>
                        <a:latin typeface="Arial Black" pitchFamily="34" charset="0"/>
                        <a:ea typeface="Calibri"/>
                        <a:cs typeface="Times New Roman"/>
                      </a:endParaRPr>
                    </a:p>
                  </a:txBody>
                  <a:tcPr marL="68580" marR="68580" marT="0" marB="0" anchor="ctr"/>
                </a:tc>
                <a:tc rowSpan="5">
                  <a:txBody>
                    <a:bodyPr/>
                    <a:lstStyle/>
                    <a:p>
                      <a:pPr algn="ctr">
                        <a:lnSpc>
                          <a:spcPct val="115000"/>
                        </a:lnSpc>
                        <a:spcAft>
                          <a:spcPts val="0"/>
                        </a:spcAft>
                      </a:pPr>
                      <a:endParaRPr lang="fr-FR" sz="1000" dirty="0" smtClean="0">
                        <a:solidFill>
                          <a:srgbClr val="2907B9"/>
                        </a:solidFill>
                        <a:latin typeface="Arial Black" pitchFamily="34" charset="0"/>
                      </a:endParaRPr>
                    </a:p>
                    <a:p>
                      <a:pPr algn="ctr">
                        <a:lnSpc>
                          <a:spcPct val="115000"/>
                        </a:lnSpc>
                        <a:spcAft>
                          <a:spcPts val="0"/>
                        </a:spcAft>
                      </a:pPr>
                      <a:r>
                        <a:rPr lang="fr-FR" sz="1000" dirty="0" smtClean="0">
                          <a:solidFill>
                            <a:srgbClr val="2907B9"/>
                          </a:solidFill>
                          <a:latin typeface="Arial Black" pitchFamily="34" charset="0"/>
                        </a:rPr>
                        <a:t>II</a:t>
                      </a:r>
                      <a:endParaRPr lang="ro-RO" sz="1000" b="1" dirty="0">
                        <a:solidFill>
                          <a:srgbClr val="2907B9"/>
                        </a:solidFill>
                        <a:latin typeface="Arial Black" pitchFamily="34" charset="0"/>
                        <a:ea typeface="Calibri"/>
                        <a:cs typeface="Times New Roman"/>
                      </a:endParaRPr>
                    </a:p>
                  </a:txBody>
                  <a:tcPr marL="68580" marR="68580" marT="0" marB="0" anchor="ctr"/>
                </a:tc>
                <a:tc rowSpan="5">
                  <a:txBody>
                    <a:bodyPr/>
                    <a:lstStyle/>
                    <a:p>
                      <a:pPr algn="l">
                        <a:lnSpc>
                          <a:spcPct val="115000"/>
                        </a:lnSpc>
                        <a:spcAft>
                          <a:spcPts val="0"/>
                        </a:spcAft>
                      </a:pPr>
                      <a:endParaRPr lang="en-US" sz="1000" dirty="0" smtClean="0">
                        <a:solidFill>
                          <a:srgbClr val="2907B9"/>
                        </a:solidFill>
                        <a:latin typeface="Arial Black" pitchFamily="34" charset="0"/>
                      </a:endParaRPr>
                    </a:p>
                    <a:p>
                      <a:pPr algn="l">
                        <a:lnSpc>
                          <a:spcPct val="115000"/>
                        </a:lnSpc>
                        <a:spcAft>
                          <a:spcPts val="0"/>
                        </a:spcAft>
                      </a:pPr>
                      <a:r>
                        <a:rPr lang="en-US" sz="1000" dirty="0" smtClean="0">
                          <a:solidFill>
                            <a:srgbClr val="2907B9"/>
                          </a:solidFill>
                          <a:latin typeface="Arial Black" pitchFamily="34" charset="0"/>
                        </a:rPr>
                        <a:t>CN ”GH. ȚIȚEICA” –</a:t>
                      </a:r>
                      <a:endParaRPr lang="ro-RO" sz="1000" dirty="0" smtClean="0">
                        <a:solidFill>
                          <a:srgbClr val="2907B9"/>
                        </a:solidFill>
                        <a:latin typeface="Arial Black" pitchFamily="34" charset="0"/>
                      </a:endParaRPr>
                    </a:p>
                    <a:p>
                      <a:pPr algn="l">
                        <a:lnSpc>
                          <a:spcPct val="115000"/>
                        </a:lnSpc>
                        <a:spcAft>
                          <a:spcPts val="0"/>
                        </a:spcAft>
                      </a:pPr>
                      <a:r>
                        <a:rPr lang="en-US" sz="1000" dirty="0" smtClean="0">
                          <a:solidFill>
                            <a:srgbClr val="2907B9"/>
                          </a:solidFill>
                          <a:latin typeface="Arial Black" pitchFamily="34" charset="0"/>
                        </a:rPr>
                        <a:t>GINGU DUMITRU</a:t>
                      </a:r>
                      <a:endParaRPr lang="ro-RO" sz="1000" b="1" dirty="0">
                        <a:solidFill>
                          <a:srgbClr val="2907B9"/>
                        </a:solidFill>
                        <a:latin typeface="Arial Black" pitchFamily="34" charset="0"/>
                        <a:ea typeface="Calibri"/>
                        <a:cs typeface="Times New Roman"/>
                      </a:endParaRPr>
                    </a:p>
                  </a:txBody>
                  <a:tcPr marL="68580" marR="68580" marT="0" marB="0" anchor="ctr"/>
                </a:tc>
                <a:extLst>
                  <a:ext uri="{0D108BD9-81ED-4DB2-BD59-A6C34878D82A}">
                    <a16:rowId xmlns:a16="http://schemas.microsoft.com/office/drawing/2014/main" val="10002"/>
                  </a:ext>
                </a:extLst>
              </a:tr>
              <a:tr h="304800">
                <a:tc>
                  <a:txBody>
                    <a:bodyPr/>
                    <a:lstStyle/>
                    <a:p>
                      <a:pPr algn="l">
                        <a:lnSpc>
                          <a:spcPct val="115000"/>
                        </a:lnSpc>
                        <a:spcAft>
                          <a:spcPts val="0"/>
                        </a:spcAft>
                      </a:pPr>
                      <a:r>
                        <a:rPr lang="de-DE" sz="1200" dirty="0" smtClean="0">
                          <a:solidFill>
                            <a:srgbClr val="2907B9"/>
                          </a:solidFill>
                          <a:latin typeface="Arial Black" pitchFamily="34" charset="0"/>
                        </a:rPr>
                        <a:t>HURȚUPAN ANDREEA</a:t>
                      </a:r>
                      <a:endParaRPr lang="ro-RO" sz="1100" dirty="0">
                        <a:solidFill>
                          <a:srgbClr val="2907B9"/>
                        </a:solidFill>
                        <a:latin typeface="Arial Black" pitchFamily="34" charset="0"/>
                        <a:ea typeface="Calibri"/>
                        <a:cs typeface="Times New Roman"/>
                      </a:endParaRPr>
                    </a:p>
                  </a:txBody>
                  <a:tcPr marL="68580" marR="68580" marT="0" marB="0"/>
                </a:tc>
                <a:tc>
                  <a:txBody>
                    <a:bodyPr/>
                    <a:lstStyle/>
                    <a:p>
                      <a:pPr algn="ctr">
                        <a:lnSpc>
                          <a:spcPct val="115000"/>
                        </a:lnSpc>
                        <a:spcAft>
                          <a:spcPts val="0"/>
                        </a:spcAft>
                      </a:pPr>
                      <a:r>
                        <a:rPr lang="de-DE" sz="1000" dirty="0">
                          <a:solidFill>
                            <a:srgbClr val="2907B9"/>
                          </a:solidFill>
                          <a:latin typeface="Arial Black" pitchFamily="34" charset="0"/>
                        </a:rPr>
                        <a:t>IX</a:t>
                      </a:r>
                      <a:endParaRPr lang="ro-RO" sz="1000" b="1" dirty="0">
                        <a:solidFill>
                          <a:srgbClr val="2907B9"/>
                        </a:solidFill>
                        <a:latin typeface="Arial Black" pitchFamily="34" charset="0"/>
                        <a:ea typeface="Calibri"/>
                        <a:cs typeface="Times New Roman"/>
                      </a:endParaRPr>
                    </a:p>
                  </a:txBody>
                  <a:tcPr marL="68580" marR="68580" marT="0" marB="0" anchor="ct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3"/>
                  </a:ext>
                </a:extLst>
              </a:tr>
              <a:tr h="346393">
                <a:tc>
                  <a:txBody>
                    <a:bodyPr/>
                    <a:lstStyle/>
                    <a:p>
                      <a:pPr algn="l">
                        <a:lnSpc>
                          <a:spcPct val="115000"/>
                        </a:lnSpc>
                        <a:spcAft>
                          <a:spcPts val="0"/>
                        </a:spcAft>
                      </a:pPr>
                      <a:r>
                        <a:rPr lang="de-DE" sz="1200" dirty="0" smtClean="0">
                          <a:solidFill>
                            <a:srgbClr val="2907B9"/>
                          </a:solidFill>
                          <a:latin typeface="Arial Black" pitchFamily="34" charset="0"/>
                        </a:rPr>
                        <a:t>PETRESCU ANDREEA VERONICA</a:t>
                      </a:r>
                      <a:endParaRPr lang="ro-RO" sz="1100" dirty="0">
                        <a:solidFill>
                          <a:srgbClr val="2907B9"/>
                        </a:solidFill>
                        <a:latin typeface="Arial Black" pitchFamily="34" charset="0"/>
                        <a:ea typeface="Calibri"/>
                        <a:cs typeface="Times New Roman"/>
                      </a:endParaRPr>
                    </a:p>
                  </a:txBody>
                  <a:tcPr marL="68580" marR="68580" marT="0" marB="0"/>
                </a:tc>
                <a:tc>
                  <a:txBody>
                    <a:bodyPr/>
                    <a:lstStyle/>
                    <a:p>
                      <a:pPr algn="ctr">
                        <a:lnSpc>
                          <a:spcPct val="115000"/>
                        </a:lnSpc>
                        <a:spcAft>
                          <a:spcPts val="0"/>
                        </a:spcAft>
                      </a:pPr>
                      <a:r>
                        <a:rPr lang="de-DE" sz="1000" dirty="0">
                          <a:solidFill>
                            <a:srgbClr val="2907B9"/>
                          </a:solidFill>
                          <a:latin typeface="Arial Black" pitchFamily="34" charset="0"/>
                        </a:rPr>
                        <a:t>IX</a:t>
                      </a:r>
                      <a:endParaRPr lang="ro-RO" sz="1000" b="1" dirty="0">
                        <a:solidFill>
                          <a:srgbClr val="2907B9"/>
                        </a:solidFill>
                        <a:latin typeface="Arial Black" pitchFamily="34" charset="0"/>
                        <a:ea typeface="Calibri"/>
                        <a:cs typeface="Times New Roman"/>
                      </a:endParaRPr>
                    </a:p>
                  </a:txBody>
                  <a:tcPr marL="68580" marR="68580" marT="0" marB="0" anchor="ct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4"/>
                  </a:ext>
                </a:extLst>
              </a:tr>
              <a:tr h="381000">
                <a:tc>
                  <a:txBody>
                    <a:bodyPr/>
                    <a:lstStyle/>
                    <a:p>
                      <a:pPr algn="l">
                        <a:lnSpc>
                          <a:spcPct val="115000"/>
                        </a:lnSpc>
                        <a:spcAft>
                          <a:spcPts val="0"/>
                        </a:spcAft>
                      </a:pPr>
                      <a:r>
                        <a:rPr lang="de-DE" sz="1200" dirty="0" smtClean="0">
                          <a:solidFill>
                            <a:srgbClr val="2907B9"/>
                          </a:solidFill>
                          <a:latin typeface="Arial Black" pitchFamily="34" charset="0"/>
                        </a:rPr>
                        <a:t>ȘONEA CRISTINA FLORENTINA</a:t>
                      </a:r>
                      <a:endParaRPr lang="ro-RO" sz="1100" dirty="0">
                        <a:solidFill>
                          <a:srgbClr val="2907B9"/>
                        </a:solidFill>
                        <a:latin typeface="Arial Black" pitchFamily="34" charset="0"/>
                        <a:ea typeface="Calibri"/>
                        <a:cs typeface="Times New Roman"/>
                      </a:endParaRPr>
                    </a:p>
                  </a:txBody>
                  <a:tcPr marL="68580" marR="68580" marT="0" marB="0"/>
                </a:tc>
                <a:tc>
                  <a:txBody>
                    <a:bodyPr/>
                    <a:lstStyle/>
                    <a:p>
                      <a:pPr algn="ctr">
                        <a:lnSpc>
                          <a:spcPct val="115000"/>
                        </a:lnSpc>
                        <a:spcAft>
                          <a:spcPts val="0"/>
                        </a:spcAft>
                      </a:pPr>
                      <a:r>
                        <a:rPr lang="de-DE" sz="1000" dirty="0">
                          <a:solidFill>
                            <a:srgbClr val="2907B9"/>
                          </a:solidFill>
                          <a:latin typeface="Arial Black" pitchFamily="34" charset="0"/>
                        </a:rPr>
                        <a:t>IX</a:t>
                      </a:r>
                      <a:endParaRPr lang="ro-RO" sz="1000" b="1" dirty="0">
                        <a:solidFill>
                          <a:srgbClr val="2907B9"/>
                        </a:solidFill>
                        <a:latin typeface="Arial Black" pitchFamily="34" charset="0"/>
                        <a:ea typeface="Calibri"/>
                        <a:cs typeface="Times New Roman"/>
                      </a:endParaRPr>
                    </a:p>
                  </a:txBody>
                  <a:tcPr marL="68580" marR="68580" marT="0" marB="0" anchor="ct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5"/>
                  </a:ext>
                </a:extLst>
              </a:tr>
              <a:tr h="381000">
                <a:tc>
                  <a:txBody>
                    <a:bodyPr/>
                    <a:lstStyle/>
                    <a:p>
                      <a:pPr algn="l">
                        <a:lnSpc>
                          <a:spcPct val="115000"/>
                        </a:lnSpc>
                        <a:spcAft>
                          <a:spcPts val="0"/>
                        </a:spcAft>
                      </a:pPr>
                      <a:r>
                        <a:rPr lang="de-DE" sz="1200" dirty="0" smtClean="0">
                          <a:solidFill>
                            <a:srgbClr val="2907B9"/>
                          </a:solidFill>
                          <a:latin typeface="Arial Black" pitchFamily="34" charset="0"/>
                        </a:rPr>
                        <a:t>ENACHE ALEXANDRU PAUL</a:t>
                      </a:r>
                      <a:endParaRPr lang="ro-RO" sz="1100" dirty="0">
                        <a:solidFill>
                          <a:srgbClr val="2907B9"/>
                        </a:solidFill>
                        <a:latin typeface="Arial Black" pitchFamily="34" charset="0"/>
                        <a:ea typeface="Calibri"/>
                        <a:cs typeface="Times New Roman"/>
                      </a:endParaRPr>
                    </a:p>
                  </a:txBody>
                  <a:tcPr marL="68580" marR="68580" marT="0" marB="0"/>
                </a:tc>
                <a:tc>
                  <a:txBody>
                    <a:bodyPr/>
                    <a:lstStyle/>
                    <a:p>
                      <a:pPr algn="ctr">
                        <a:lnSpc>
                          <a:spcPct val="115000"/>
                        </a:lnSpc>
                        <a:spcAft>
                          <a:spcPts val="0"/>
                        </a:spcAft>
                      </a:pPr>
                      <a:r>
                        <a:rPr lang="de-DE" sz="1000" dirty="0">
                          <a:solidFill>
                            <a:srgbClr val="2907B9"/>
                          </a:solidFill>
                          <a:latin typeface="Arial Black" pitchFamily="34" charset="0"/>
                        </a:rPr>
                        <a:t>XI</a:t>
                      </a:r>
                      <a:endParaRPr lang="ro-RO" sz="1000" b="1" dirty="0">
                        <a:solidFill>
                          <a:srgbClr val="2907B9"/>
                        </a:solidFill>
                        <a:latin typeface="Arial Black" pitchFamily="34" charset="0"/>
                        <a:ea typeface="Calibri"/>
                        <a:cs typeface="Times New Roman"/>
                      </a:endParaRPr>
                    </a:p>
                  </a:txBody>
                  <a:tcPr marL="68580" marR="68580" marT="0" marB="0" anchor="ct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vMerge="1">
                  <a:txBody>
                    <a:bodyPr/>
                    <a:lstStyle/>
                    <a:p>
                      <a:endParaRPr lang="ro-R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6"/>
                  </a:ext>
                </a:extLst>
              </a:tr>
              <a:tr h="304800">
                <a:tc>
                  <a:txBody>
                    <a:bodyPr/>
                    <a:lstStyle/>
                    <a:p>
                      <a:pPr algn="l">
                        <a:lnSpc>
                          <a:spcPct val="115000"/>
                        </a:lnSpc>
                        <a:spcAft>
                          <a:spcPts val="0"/>
                        </a:spcAft>
                      </a:pPr>
                      <a:r>
                        <a:rPr lang="de-DE" sz="1200" dirty="0" smtClean="0">
                          <a:solidFill>
                            <a:srgbClr val="FF0000"/>
                          </a:solidFill>
                          <a:latin typeface="Arial Black" pitchFamily="34" charset="0"/>
                        </a:rPr>
                        <a:t>MORARU ANASTASIA</a:t>
                      </a:r>
                      <a:endParaRPr lang="ro-RO" sz="1100" dirty="0">
                        <a:solidFill>
                          <a:srgbClr val="FF0000"/>
                        </a:solidFill>
                        <a:latin typeface="Arial Black" pitchFamily="34" charset="0"/>
                        <a:ea typeface="Calibri"/>
                        <a:cs typeface="Times New Roman"/>
                      </a:endParaRPr>
                    </a:p>
                  </a:txBody>
                  <a:tcPr marL="68580" marR="68580" marT="0" marB="0"/>
                </a:tc>
                <a:tc>
                  <a:txBody>
                    <a:bodyPr/>
                    <a:lstStyle/>
                    <a:p>
                      <a:pPr algn="ctr">
                        <a:lnSpc>
                          <a:spcPct val="115000"/>
                        </a:lnSpc>
                        <a:spcAft>
                          <a:spcPts val="0"/>
                        </a:spcAft>
                      </a:pPr>
                      <a:r>
                        <a:rPr lang="de-DE" sz="1000" dirty="0">
                          <a:solidFill>
                            <a:srgbClr val="FF0000"/>
                          </a:solidFill>
                          <a:latin typeface="Arial Black" pitchFamily="34" charset="0"/>
                        </a:rPr>
                        <a:t>XI</a:t>
                      </a:r>
                      <a:endParaRPr lang="ro-RO" sz="1000" b="1" dirty="0">
                        <a:solidFill>
                          <a:srgbClr val="FF0000"/>
                        </a:solidFill>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de-DE" sz="1000" dirty="0" smtClean="0">
                          <a:solidFill>
                            <a:srgbClr val="FF0000"/>
                          </a:solidFill>
                          <a:latin typeface="Arial Black" pitchFamily="34" charset="0"/>
                        </a:rPr>
                        <a:t>LIMBA GERMANĂ</a:t>
                      </a:r>
                      <a:endParaRPr lang="ro-RO" sz="1000" b="1" dirty="0">
                        <a:solidFill>
                          <a:srgbClr val="FF0000"/>
                        </a:solidFill>
                        <a:latin typeface="Arial Black" pitchFamily="34" charset="0"/>
                        <a:ea typeface="Calibri"/>
                        <a:cs typeface="Times New Roman"/>
                      </a:endParaRPr>
                    </a:p>
                  </a:txBody>
                  <a:tcPr marL="68580" marR="68580" marT="0" marB="0" anchor="ctr"/>
                </a:tc>
                <a:tc>
                  <a:txBody>
                    <a:bodyPr/>
                    <a:lstStyle/>
                    <a:p>
                      <a:pPr algn="ctr">
                        <a:lnSpc>
                          <a:spcPct val="115000"/>
                        </a:lnSpc>
                        <a:spcAft>
                          <a:spcPts val="0"/>
                        </a:spcAft>
                      </a:pPr>
                      <a:r>
                        <a:rPr lang="fr-FR" sz="1000" dirty="0" smtClean="0">
                          <a:solidFill>
                            <a:srgbClr val="FF0000"/>
                          </a:solidFill>
                          <a:latin typeface="Arial Black" pitchFamily="34" charset="0"/>
                        </a:rPr>
                        <a:t>II</a:t>
                      </a:r>
                      <a:endParaRPr lang="ro-RO" sz="1000" b="1" dirty="0">
                        <a:solidFill>
                          <a:srgbClr val="FF0000"/>
                        </a:solidFill>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en-US" sz="1000" dirty="0" smtClean="0">
                          <a:solidFill>
                            <a:srgbClr val="FF0000"/>
                          </a:solidFill>
                          <a:latin typeface="Arial Black" pitchFamily="34" charset="0"/>
                        </a:rPr>
                        <a:t>CNT – MIHĂILESCU W.</a:t>
                      </a:r>
                      <a:endParaRPr lang="ro-RO" sz="1000" b="1" dirty="0">
                        <a:solidFill>
                          <a:srgbClr val="FF0000"/>
                        </a:solidFill>
                        <a:latin typeface="Arial Black" pitchFamily="34" charset="0"/>
                        <a:ea typeface="Calibri"/>
                        <a:cs typeface="Times New Roman"/>
                      </a:endParaRPr>
                    </a:p>
                  </a:txBody>
                  <a:tcPr marL="68580" marR="68580" marT="0" marB="0" anchor="ctr"/>
                </a:tc>
                <a:extLst>
                  <a:ext uri="{0D108BD9-81ED-4DB2-BD59-A6C34878D82A}">
                    <a16:rowId xmlns:a16="http://schemas.microsoft.com/office/drawing/2014/main" val="10007"/>
                  </a:ext>
                </a:extLst>
              </a:tr>
              <a:tr h="304800">
                <a:tc>
                  <a:txBody>
                    <a:bodyPr/>
                    <a:lstStyle/>
                    <a:p>
                      <a:pPr algn="l">
                        <a:lnSpc>
                          <a:spcPct val="115000"/>
                        </a:lnSpc>
                        <a:spcAft>
                          <a:spcPts val="0"/>
                        </a:spcAft>
                      </a:pPr>
                      <a:r>
                        <a:rPr lang="de-DE" sz="1200" dirty="0" smtClean="0">
                          <a:solidFill>
                            <a:srgbClr val="2907B9"/>
                          </a:solidFill>
                          <a:latin typeface="Arial Black" pitchFamily="34" charset="0"/>
                        </a:rPr>
                        <a:t>PROTOPOPESCU RURI</a:t>
                      </a:r>
                      <a:endParaRPr lang="ro-RO" sz="1100" dirty="0">
                        <a:solidFill>
                          <a:srgbClr val="2907B9"/>
                        </a:solidFill>
                        <a:latin typeface="Arial Black" pitchFamily="34" charset="0"/>
                        <a:ea typeface="Calibri"/>
                        <a:cs typeface="Times New Roman"/>
                      </a:endParaRPr>
                    </a:p>
                  </a:txBody>
                  <a:tcPr marL="68580" marR="68580" marT="0" marB="0"/>
                </a:tc>
                <a:tc>
                  <a:txBody>
                    <a:bodyPr/>
                    <a:lstStyle/>
                    <a:p>
                      <a:pPr algn="ctr">
                        <a:lnSpc>
                          <a:spcPct val="115000"/>
                        </a:lnSpc>
                        <a:spcAft>
                          <a:spcPts val="0"/>
                        </a:spcAft>
                      </a:pPr>
                      <a:r>
                        <a:rPr lang="de-DE" sz="1000" dirty="0">
                          <a:solidFill>
                            <a:srgbClr val="2907B9"/>
                          </a:solidFill>
                          <a:latin typeface="Arial Black" pitchFamily="34" charset="0"/>
                        </a:rPr>
                        <a:t>XII</a:t>
                      </a:r>
                      <a:endParaRPr lang="ro-RO" sz="1000" b="1" dirty="0">
                        <a:solidFill>
                          <a:srgbClr val="2907B9"/>
                        </a:solidFill>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de-DE" sz="1000" dirty="0" smtClean="0">
                          <a:solidFill>
                            <a:srgbClr val="2907B9"/>
                          </a:solidFill>
                          <a:latin typeface="Arial Black" pitchFamily="34" charset="0"/>
                        </a:rPr>
                        <a:t>LIMBA ROMÂNĂ</a:t>
                      </a:r>
                      <a:endParaRPr lang="ro-RO" sz="1000" b="1" dirty="0">
                        <a:solidFill>
                          <a:srgbClr val="2907B9"/>
                        </a:solidFill>
                        <a:latin typeface="Arial Black" pitchFamily="34" charset="0"/>
                        <a:ea typeface="Calibri"/>
                        <a:cs typeface="Times New Roman"/>
                      </a:endParaRPr>
                    </a:p>
                  </a:txBody>
                  <a:tcPr marL="68580" marR="68580" marT="0" marB="0" anchor="ctr"/>
                </a:tc>
                <a:tc>
                  <a:txBody>
                    <a:bodyPr/>
                    <a:lstStyle/>
                    <a:p>
                      <a:pPr algn="ctr">
                        <a:lnSpc>
                          <a:spcPct val="115000"/>
                        </a:lnSpc>
                        <a:spcAft>
                          <a:spcPts val="0"/>
                        </a:spcAft>
                      </a:pPr>
                      <a:r>
                        <a:rPr lang="fr-FR" sz="1000" dirty="0" smtClean="0">
                          <a:solidFill>
                            <a:srgbClr val="2907B9"/>
                          </a:solidFill>
                          <a:latin typeface="Arial Black" pitchFamily="34" charset="0"/>
                        </a:rPr>
                        <a:t>MENȚIUNE</a:t>
                      </a:r>
                      <a:endParaRPr lang="ro-RO" sz="1000" b="1" dirty="0">
                        <a:solidFill>
                          <a:srgbClr val="2907B9"/>
                        </a:solidFill>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en-US" sz="1000" dirty="0" smtClean="0">
                          <a:solidFill>
                            <a:srgbClr val="2907B9"/>
                          </a:solidFill>
                          <a:latin typeface="Arial Black" pitchFamily="34" charset="0"/>
                        </a:rPr>
                        <a:t>CNT – TOMA</a:t>
                      </a:r>
                      <a:r>
                        <a:rPr lang="ro-RO" sz="1000" dirty="0" smtClean="0">
                          <a:solidFill>
                            <a:srgbClr val="2907B9"/>
                          </a:solidFill>
                          <a:latin typeface="Arial Black" pitchFamily="34" charset="0"/>
                        </a:rPr>
                        <a:t> </a:t>
                      </a:r>
                      <a:r>
                        <a:rPr lang="en-US" sz="1000" dirty="0" smtClean="0">
                          <a:solidFill>
                            <a:srgbClr val="2907B9"/>
                          </a:solidFill>
                          <a:latin typeface="Arial Black" pitchFamily="34" charset="0"/>
                        </a:rPr>
                        <a:t>NINETA</a:t>
                      </a:r>
                      <a:endParaRPr lang="ro-RO" sz="1000" b="1" dirty="0">
                        <a:solidFill>
                          <a:srgbClr val="2907B9"/>
                        </a:solidFill>
                        <a:latin typeface="Arial Black" pitchFamily="34" charset="0"/>
                        <a:ea typeface="Calibri"/>
                        <a:cs typeface="Times New Roman"/>
                      </a:endParaRPr>
                    </a:p>
                  </a:txBody>
                  <a:tcPr marL="68580" marR="68580" marT="0" marB="0" anchor="ctr"/>
                </a:tc>
                <a:extLst>
                  <a:ext uri="{0D108BD9-81ED-4DB2-BD59-A6C34878D82A}">
                    <a16:rowId xmlns:a16="http://schemas.microsoft.com/office/drawing/2014/main" val="10008"/>
                  </a:ext>
                </a:extLst>
              </a:tr>
              <a:tr h="457200">
                <a:tc>
                  <a:txBody>
                    <a:bodyPr/>
                    <a:lstStyle/>
                    <a:p>
                      <a:pPr algn="l">
                        <a:lnSpc>
                          <a:spcPct val="115000"/>
                        </a:lnSpc>
                        <a:spcAft>
                          <a:spcPts val="0"/>
                        </a:spcAft>
                      </a:pPr>
                      <a:r>
                        <a:rPr lang="de-DE" sz="1200" dirty="0" smtClean="0">
                          <a:solidFill>
                            <a:srgbClr val="FF0000"/>
                          </a:solidFill>
                          <a:latin typeface="Arial Black" pitchFamily="34" charset="0"/>
                        </a:rPr>
                        <a:t>MITRACHE IULIA</a:t>
                      </a:r>
                      <a:endParaRPr lang="ro-RO" sz="1100" dirty="0">
                        <a:solidFill>
                          <a:srgbClr val="FF0000"/>
                        </a:solidFill>
                        <a:latin typeface="Arial Black" pitchFamily="34" charset="0"/>
                        <a:ea typeface="Calibri"/>
                        <a:cs typeface="Times New Roman"/>
                      </a:endParaRPr>
                    </a:p>
                  </a:txBody>
                  <a:tcPr marL="68580" marR="68580" marT="0" marB="0"/>
                </a:tc>
                <a:tc>
                  <a:txBody>
                    <a:bodyPr/>
                    <a:lstStyle/>
                    <a:p>
                      <a:pPr algn="ctr">
                        <a:lnSpc>
                          <a:spcPct val="115000"/>
                        </a:lnSpc>
                        <a:spcAft>
                          <a:spcPts val="0"/>
                        </a:spcAft>
                      </a:pPr>
                      <a:r>
                        <a:rPr lang="de-DE" sz="1000" dirty="0">
                          <a:solidFill>
                            <a:srgbClr val="FF0000"/>
                          </a:solidFill>
                          <a:latin typeface="Arial Black" pitchFamily="34" charset="0"/>
                        </a:rPr>
                        <a:t>X</a:t>
                      </a:r>
                      <a:endParaRPr lang="ro-RO" sz="1000" b="1" dirty="0">
                        <a:solidFill>
                          <a:srgbClr val="FF0000"/>
                        </a:solidFill>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fr-FR" sz="1000" dirty="0" smtClean="0">
                          <a:solidFill>
                            <a:srgbClr val="FF0000"/>
                          </a:solidFill>
                          <a:latin typeface="Arial Black" pitchFamily="34" charset="0"/>
                        </a:rPr>
                        <a:t>LECTURA CA ABILITATE DE VIAȚĂ</a:t>
                      </a:r>
                      <a:endParaRPr lang="ro-RO" sz="1000" b="1" dirty="0">
                        <a:solidFill>
                          <a:srgbClr val="FF0000"/>
                        </a:solidFill>
                        <a:latin typeface="Arial Black" pitchFamily="34" charset="0"/>
                        <a:ea typeface="Calibri"/>
                        <a:cs typeface="Times New Roman"/>
                      </a:endParaRPr>
                    </a:p>
                  </a:txBody>
                  <a:tcPr marL="68580" marR="68580" marT="0" marB="0" anchor="ctr"/>
                </a:tc>
                <a:tc>
                  <a:txBody>
                    <a:bodyPr/>
                    <a:lstStyle/>
                    <a:p>
                      <a:pPr algn="ctr">
                        <a:lnSpc>
                          <a:spcPct val="115000"/>
                        </a:lnSpc>
                        <a:spcAft>
                          <a:spcPts val="0"/>
                        </a:spcAft>
                      </a:pPr>
                      <a:r>
                        <a:rPr lang="fr-FR" sz="1000" dirty="0" smtClean="0">
                          <a:solidFill>
                            <a:srgbClr val="FF0000"/>
                          </a:solidFill>
                          <a:latin typeface="Arial Black" pitchFamily="34" charset="0"/>
                        </a:rPr>
                        <a:t>MENȚIUNE</a:t>
                      </a:r>
                      <a:endParaRPr lang="ro-RO" sz="1000" b="1" dirty="0">
                        <a:solidFill>
                          <a:srgbClr val="FF0000"/>
                        </a:solidFill>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fr-FR" sz="1000" dirty="0" smtClean="0">
                          <a:solidFill>
                            <a:srgbClr val="FF0000"/>
                          </a:solidFill>
                          <a:latin typeface="Arial Black" pitchFamily="34" charset="0"/>
                        </a:rPr>
                        <a:t>CNT – HRUBYELISABETA</a:t>
                      </a:r>
                      <a:endParaRPr lang="ro-RO" sz="1000" b="1" dirty="0">
                        <a:solidFill>
                          <a:srgbClr val="FF0000"/>
                        </a:solidFill>
                        <a:latin typeface="Arial Black" pitchFamily="34" charset="0"/>
                        <a:ea typeface="Calibri"/>
                        <a:cs typeface="Times New Roman"/>
                      </a:endParaRPr>
                    </a:p>
                  </a:txBody>
                  <a:tcPr marL="68580" marR="68580" marT="0" marB="0" anchor="ctr"/>
                </a:tc>
                <a:extLst>
                  <a:ext uri="{0D108BD9-81ED-4DB2-BD59-A6C34878D82A}">
                    <a16:rowId xmlns:a16="http://schemas.microsoft.com/office/drawing/2014/main" val="10009"/>
                  </a:ext>
                </a:extLst>
              </a:tr>
              <a:tr h="457200">
                <a:tc>
                  <a:txBody>
                    <a:bodyPr/>
                    <a:lstStyle/>
                    <a:p>
                      <a:pPr algn="l">
                        <a:lnSpc>
                          <a:spcPct val="115000"/>
                        </a:lnSpc>
                        <a:spcAft>
                          <a:spcPts val="0"/>
                        </a:spcAft>
                      </a:pPr>
                      <a:r>
                        <a:rPr lang="de-DE" sz="1200" dirty="0" smtClean="0">
                          <a:solidFill>
                            <a:srgbClr val="2907B9"/>
                          </a:solidFill>
                          <a:latin typeface="Arial Black" pitchFamily="34" charset="0"/>
                        </a:rPr>
                        <a:t>PROTOPOPESCU RURI</a:t>
                      </a:r>
                      <a:endParaRPr lang="ro-RO" sz="1100" dirty="0">
                        <a:solidFill>
                          <a:srgbClr val="2907B9"/>
                        </a:solidFill>
                        <a:latin typeface="Arial Black" pitchFamily="34" charset="0"/>
                        <a:ea typeface="Calibri"/>
                        <a:cs typeface="Times New Roman"/>
                      </a:endParaRPr>
                    </a:p>
                  </a:txBody>
                  <a:tcPr marL="68580" marR="68580" marT="0" marB="0"/>
                </a:tc>
                <a:tc>
                  <a:txBody>
                    <a:bodyPr/>
                    <a:lstStyle/>
                    <a:p>
                      <a:pPr algn="ctr">
                        <a:lnSpc>
                          <a:spcPct val="115000"/>
                        </a:lnSpc>
                        <a:spcAft>
                          <a:spcPts val="0"/>
                        </a:spcAft>
                      </a:pPr>
                      <a:r>
                        <a:rPr lang="fr-FR" sz="1000" dirty="0">
                          <a:solidFill>
                            <a:srgbClr val="2907B9"/>
                          </a:solidFill>
                          <a:latin typeface="Arial Black" pitchFamily="34" charset="0"/>
                        </a:rPr>
                        <a:t>XII</a:t>
                      </a:r>
                      <a:endParaRPr lang="ro-RO" sz="1000" b="1" dirty="0">
                        <a:solidFill>
                          <a:srgbClr val="2907B9"/>
                        </a:solidFill>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fr-FR" sz="1000" dirty="0" smtClean="0">
                          <a:solidFill>
                            <a:srgbClr val="2907B9"/>
                          </a:solidFill>
                          <a:latin typeface="Arial Black" pitchFamily="34" charset="0"/>
                        </a:rPr>
                        <a:t>LECTURA CA ABILITATE DE VIAȚĂ</a:t>
                      </a:r>
                      <a:endParaRPr lang="ro-RO" sz="1000" b="1" dirty="0">
                        <a:solidFill>
                          <a:srgbClr val="2907B9"/>
                        </a:solidFill>
                        <a:latin typeface="Arial Black" pitchFamily="34" charset="0"/>
                        <a:ea typeface="Calibri"/>
                        <a:cs typeface="Times New Roman"/>
                      </a:endParaRPr>
                    </a:p>
                  </a:txBody>
                  <a:tcPr marL="68580" marR="68580" marT="0" marB="0" anchor="ctr"/>
                </a:tc>
                <a:tc>
                  <a:txBody>
                    <a:bodyPr/>
                    <a:lstStyle/>
                    <a:p>
                      <a:pPr algn="ctr">
                        <a:lnSpc>
                          <a:spcPct val="115000"/>
                        </a:lnSpc>
                        <a:spcAft>
                          <a:spcPts val="0"/>
                        </a:spcAft>
                      </a:pPr>
                      <a:r>
                        <a:rPr lang="fr-FR" sz="1000" dirty="0" smtClean="0">
                          <a:solidFill>
                            <a:srgbClr val="2907B9"/>
                          </a:solidFill>
                          <a:latin typeface="Arial Black" pitchFamily="34" charset="0"/>
                        </a:rPr>
                        <a:t>MENȚIUNE</a:t>
                      </a:r>
                      <a:endParaRPr lang="ro-RO" sz="1000" b="1" dirty="0">
                        <a:solidFill>
                          <a:srgbClr val="2907B9"/>
                        </a:solidFill>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fr-FR" sz="1000" dirty="0" smtClean="0">
                          <a:solidFill>
                            <a:srgbClr val="2907B9"/>
                          </a:solidFill>
                          <a:latin typeface="Arial Black" pitchFamily="34" charset="0"/>
                        </a:rPr>
                        <a:t>CNT – TOMA NINETA</a:t>
                      </a:r>
                      <a:endParaRPr lang="ro-RO" sz="1000" b="1" dirty="0">
                        <a:solidFill>
                          <a:srgbClr val="2907B9"/>
                        </a:solidFill>
                        <a:latin typeface="Arial Black" pitchFamily="34" charset="0"/>
                        <a:ea typeface="Calibri"/>
                        <a:cs typeface="Times New Roman"/>
                      </a:endParaRPr>
                    </a:p>
                  </a:txBody>
                  <a:tcPr marL="68580" marR="68580" marT="0" marB="0" anchor="ctr"/>
                </a:tc>
                <a:extLst>
                  <a:ext uri="{0D108BD9-81ED-4DB2-BD59-A6C34878D82A}">
                    <a16:rowId xmlns:a16="http://schemas.microsoft.com/office/drawing/2014/main" val="10010"/>
                  </a:ext>
                </a:extLst>
              </a:tr>
              <a:tr h="457200">
                <a:tc>
                  <a:txBody>
                    <a:bodyPr/>
                    <a:lstStyle/>
                    <a:p>
                      <a:pPr algn="l">
                        <a:lnSpc>
                          <a:spcPct val="115000"/>
                        </a:lnSpc>
                        <a:spcAft>
                          <a:spcPts val="0"/>
                        </a:spcAft>
                      </a:pPr>
                      <a:r>
                        <a:rPr lang="fr-FR" sz="1200" dirty="0" smtClean="0">
                          <a:solidFill>
                            <a:srgbClr val="FF0000"/>
                          </a:solidFill>
                          <a:latin typeface="Arial Black" pitchFamily="34" charset="0"/>
                        </a:rPr>
                        <a:t>GRECU BOGDAN OCTAVIAN</a:t>
                      </a:r>
                      <a:endParaRPr lang="ro-RO" sz="1100" dirty="0">
                        <a:solidFill>
                          <a:srgbClr val="FF0000"/>
                        </a:solidFill>
                        <a:latin typeface="Arial Black" pitchFamily="34" charset="0"/>
                        <a:ea typeface="Calibri"/>
                        <a:cs typeface="Times New Roman"/>
                      </a:endParaRPr>
                    </a:p>
                  </a:txBody>
                  <a:tcPr marL="68580" marR="68580" marT="0" marB="0"/>
                </a:tc>
                <a:tc>
                  <a:txBody>
                    <a:bodyPr/>
                    <a:lstStyle/>
                    <a:p>
                      <a:pPr algn="ctr">
                        <a:lnSpc>
                          <a:spcPct val="115000"/>
                        </a:lnSpc>
                        <a:spcAft>
                          <a:spcPts val="0"/>
                        </a:spcAft>
                      </a:pPr>
                      <a:r>
                        <a:rPr lang="fr-FR" sz="1000" dirty="0">
                          <a:solidFill>
                            <a:srgbClr val="FF0000"/>
                          </a:solidFill>
                          <a:latin typeface="Arial Black" pitchFamily="34" charset="0"/>
                        </a:rPr>
                        <a:t>VIII</a:t>
                      </a:r>
                      <a:endParaRPr lang="ro-RO" sz="1000" b="1" dirty="0">
                        <a:solidFill>
                          <a:srgbClr val="FF0000"/>
                        </a:solidFill>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fr-FR" sz="1000" dirty="0" smtClean="0">
                          <a:solidFill>
                            <a:srgbClr val="FF0000"/>
                          </a:solidFill>
                          <a:latin typeface="Arial Black" pitchFamily="34" charset="0"/>
                        </a:rPr>
                        <a:t>LECTURA CA ABILITATE DE VIAȚĂ</a:t>
                      </a:r>
                      <a:endParaRPr lang="ro-RO" sz="1000" b="1" dirty="0">
                        <a:solidFill>
                          <a:srgbClr val="FF0000"/>
                        </a:solidFill>
                        <a:latin typeface="Arial Black" pitchFamily="34" charset="0"/>
                        <a:ea typeface="Calibri"/>
                        <a:cs typeface="Times New Roman"/>
                      </a:endParaRPr>
                    </a:p>
                  </a:txBody>
                  <a:tcPr marL="68580" marR="68580" marT="0" marB="0" anchor="ctr"/>
                </a:tc>
                <a:tc>
                  <a:txBody>
                    <a:bodyPr/>
                    <a:lstStyle/>
                    <a:p>
                      <a:pPr algn="ctr">
                        <a:lnSpc>
                          <a:spcPct val="115000"/>
                        </a:lnSpc>
                        <a:spcAft>
                          <a:spcPts val="0"/>
                        </a:spcAft>
                      </a:pPr>
                      <a:r>
                        <a:rPr lang="fr-FR" sz="1000" dirty="0" smtClean="0">
                          <a:solidFill>
                            <a:srgbClr val="FF0000"/>
                          </a:solidFill>
                          <a:latin typeface="Arial Black" pitchFamily="34" charset="0"/>
                        </a:rPr>
                        <a:t>MENȚIUNE</a:t>
                      </a:r>
                      <a:endParaRPr lang="ro-RO" sz="1000" b="1" dirty="0">
                        <a:solidFill>
                          <a:srgbClr val="FF0000"/>
                        </a:solidFill>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fr-FR" sz="1000" dirty="0" smtClean="0">
                          <a:solidFill>
                            <a:srgbClr val="FF0000"/>
                          </a:solidFill>
                          <a:latin typeface="Arial Black" pitchFamily="34" charset="0"/>
                        </a:rPr>
                        <a:t>CNT – DUMITRAȘCU MARIANA</a:t>
                      </a:r>
                      <a:endParaRPr lang="ro-RO" sz="1000" b="1" dirty="0">
                        <a:solidFill>
                          <a:srgbClr val="FF0000"/>
                        </a:solidFill>
                        <a:latin typeface="Arial Black" pitchFamily="34" charset="0"/>
                        <a:ea typeface="Calibri"/>
                        <a:cs typeface="Times New Roman"/>
                      </a:endParaRPr>
                    </a:p>
                  </a:txBody>
                  <a:tcPr marL="68580" marR="68580" marT="0" marB="0" anchor="ctr"/>
                </a:tc>
                <a:extLst>
                  <a:ext uri="{0D108BD9-81ED-4DB2-BD59-A6C34878D82A}">
                    <a16:rowId xmlns:a16="http://schemas.microsoft.com/office/drawing/2014/main" val="10011"/>
                  </a:ext>
                </a:extLst>
              </a:tr>
              <a:tr h="457200">
                <a:tc>
                  <a:txBody>
                    <a:bodyPr/>
                    <a:lstStyle/>
                    <a:p>
                      <a:pPr algn="l">
                        <a:lnSpc>
                          <a:spcPct val="115000"/>
                        </a:lnSpc>
                        <a:spcAft>
                          <a:spcPts val="0"/>
                        </a:spcAft>
                      </a:pPr>
                      <a:r>
                        <a:rPr lang="fr-FR" sz="1200" dirty="0" smtClean="0">
                          <a:solidFill>
                            <a:srgbClr val="2907B9"/>
                          </a:solidFill>
                          <a:latin typeface="Arial Black" pitchFamily="34" charset="0"/>
                        </a:rPr>
                        <a:t>MERCIONIU</a:t>
                      </a:r>
                      <a:r>
                        <a:rPr lang="ro-RO" sz="1200" dirty="0" smtClean="0">
                          <a:solidFill>
                            <a:srgbClr val="2907B9"/>
                          </a:solidFill>
                          <a:latin typeface="Arial Black" pitchFamily="34" charset="0"/>
                        </a:rPr>
                        <a:t> </a:t>
                      </a:r>
                      <a:r>
                        <a:rPr lang="fr-FR" sz="1200" dirty="0" smtClean="0">
                          <a:solidFill>
                            <a:srgbClr val="2907B9"/>
                          </a:solidFill>
                          <a:latin typeface="Arial Black" pitchFamily="34" charset="0"/>
                        </a:rPr>
                        <a:t>ALEXANDRA SIDONIA</a:t>
                      </a:r>
                      <a:r>
                        <a:rPr lang="ro-RO" sz="1200" dirty="0" smtClean="0">
                          <a:solidFill>
                            <a:srgbClr val="2907B9"/>
                          </a:solidFill>
                          <a:latin typeface="Arial Black" pitchFamily="34" charset="0"/>
                        </a:rPr>
                        <a:t> </a:t>
                      </a:r>
                      <a:r>
                        <a:rPr lang="fr-FR" sz="1200" dirty="0" smtClean="0">
                          <a:solidFill>
                            <a:srgbClr val="2907B9"/>
                          </a:solidFill>
                          <a:latin typeface="Arial Black" pitchFamily="34" charset="0"/>
                        </a:rPr>
                        <a:t>DENISA</a:t>
                      </a:r>
                      <a:endParaRPr lang="ro-RO" sz="1100" dirty="0">
                        <a:solidFill>
                          <a:srgbClr val="2907B9"/>
                        </a:solidFill>
                        <a:latin typeface="Arial Black" pitchFamily="34" charset="0"/>
                        <a:ea typeface="Calibri"/>
                        <a:cs typeface="Times New Roman"/>
                      </a:endParaRPr>
                    </a:p>
                  </a:txBody>
                  <a:tcPr marL="68580" marR="68580" marT="0" marB="0"/>
                </a:tc>
                <a:tc>
                  <a:txBody>
                    <a:bodyPr/>
                    <a:lstStyle/>
                    <a:p>
                      <a:pPr algn="ctr">
                        <a:lnSpc>
                          <a:spcPct val="115000"/>
                        </a:lnSpc>
                        <a:spcAft>
                          <a:spcPts val="0"/>
                        </a:spcAft>
                      </a:pPr>
                      <a:r>
                        <a:rPr lang="fr-FR" sz="1000" dirty="0">
                          <a:solidFill>
                            <a:srgbClr val="2907B9"/>
                          </a:solidFill>
                          <a:latin typeface="Arial Black" pitchFamily="34" charset="0"/>
                        </a:rPr>
                        <a:t>XI</a:t>
                      </a:r>
                      <a:endParaRPr lang="ro-RO" sz="1000" b="1" dirty="0">
                        <a:solidFill>
                          <a:srgbClr val="2907B9"/>
                        </a:solidFill>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fr-FR" sz="1000" dirty="0" smtClean="0">
                          <a:solidFill>
                            <a:srgbClr val="2907B9"/>
                          </a:solidFill>
                          <a:latin typeface="Arial Black" pitchFamily="34" charset="0"/>
                        </a:rPr>
                        <a:t>ISTORIE</a:t>
                      </a:r>
                      <a:endParaRPr lang="ro-RO" sz="1000" b="1" dirty="0">
                        <a:solidFill>
                          <a:srgbClr val="2907B9"/>
                        </a:solidFill>
                        <a:latin typeface="Arial Black" pitchFamily="34" charset="0"/>
                        <a:ea typeface="Calibri"/>
                        <a:cs typeface="Times New Roman"/>
                      </a:endParaRPr>
                    </a:p>
                  </a:txBody>
                  <a:tcPr marL="68580" marR="68580" marT="0" marB="0" anchor="ctr"/>
                </a:tc>
                <a:tc>
                  <a:txBody>
                    <a:bodyPr/>
                    <a:lstStyle/>
                    <a:p>
                      <a:pPr algn="ctr">
                        <a:lnSpc>
                          <a:spcPct val="115000"/>
                        </a:lnSpc>
                        <a:spcAft>
                          <a:spcPts val="0"/>
                        </a:spcAft>
                      </a:pPr>
                      <a:r>
                        <a:rPr lang="fr-FR" sz="1000" dirty="0" smtClean="0">
                          <a:solidFill>
                            <a:srgbClr val="2907B9"/>
                          </a:solidFill>
                          <a:latin typeface="Arial Black" pitchFamily="34" charset="0"/>
                        </a:rPr>
                        <a:t>MENȚIUNE</a:t>
                      </a:r>
                      <a:endParaRPr lang="ro-RO" sz="1000" b="1" dirty="0">
                        <a:solidFill>
                          <a:srgbClr val="2907B9"/>
                        </a:solidFill>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fr-FR" sz="1000" dirty="0" smtClean="0">
                          <a:solidFill>
                            <a:srgbClr val="2907B9"/>
                          </a:solidFill>
                          <a:latin typeface="Arial Black" pitchFamily="34" charset="0"/>
                        </a:rPr>
                        <a:t>CNT – PRUNĂ NICOLAE</a:t>
                      </a:r>
                      <a:endParaRPr lang="ro-RO" sz="1000" b="1" dirty="0">
                        <a:solidFill>
                          <a:srgbClr val="2907B9"/>
                        </a:solidFill>
                        <a:latin typeface="Arial Black" pitchFamily="34" charset="0"/>
                        <a:ea typeface="Calibri"/>
                        <a:cs typeface="Times New Roman"/>
                      </a:endParaRPr>
                    </a:p>
                  </a:txBody>
                  <a:tcPr marL="68580" marR="68580" marT="0" marB="0" anchor="ctr"/>
                </a:tc>
                <a:extLst>
                  <a:ext uri="{0D108BD9-81ED-4DB2-BD59-A6C34878D82A}">
                    <a16:rowId xmlns:a16="http://schemas.microsoft.com/office/drawing/2014/main" val="10012"/>
                  </a:ext>
                </a:extLst>
              </a:tr>
              <a:tr h="457200">
                <a:tc>
                  <a:txBody>
                    <a:bodyPr/>
                    <a:lstStyle/>
                    <a:p>
                      <a:pPr algn="l">
                        <a:lnSpc>
                          <a:spcPct val="115000"/>
                        </a:lnSpc>
                        <a:spcAft>
                          <a:spcPts val="0"/>
                        </a:spcAft>
                      </a:pPr>
                      <a:r>
                        <a:rPr lang="fr-FR" sz="1200" dirty="0" smtClean="0">
                          <a:solidFill>
                            <a:srgbClr val="FF0000"/>
                          </a:solidFill>
                          <a:latin typeface="Arial Black" pitchFamily="34" charset="0"/>
                        </a:rPr>
                        <a:t>MUCHITSCH DANUBE</a:t>
                      </a:r>
                      <a:endParaRPr lang="ro-RO" sz="1100" dirty="0">
                        <a:solidFill>
                          <a:srgbClr val="FF0000"/>
                        </a:solidFill>
                        <a:latin typeface="Arial Black" pitchFamily="34" charset="0"/>
                        <a:ea typeface="Calibri"/>
                        <a:cs typeface="Times New Roman"/>
                      </a:endParaRPr>
                    </a:p>
                  </a:txBody>
                  <a:tcPr marL="68580" marR="68580" marT="0" marB="0"/>
                </a:tc>
                <a:tc>
                  <a:txBody>
                    <a:bodyPr/>
                    <a:lstStyle/>
                    <a:p>
                      <a:pPr algn="ctr">
                        <a:lnSpc>
                          <a:spcPct val="115000"/>
                        </a:lnSpc>
                        <a:spcAft>
                          <a:spcPts val="0"/>
                        </a:spcAft>
                      </a:pPr>
                      <a:r>
                        <a:rPr lang="fr-FR" sz="1000" dirty="0">
                          <a:solidFill>
                            <a:srgbClr val="FF0000"/>
                          </a:solidFill>
                          <a:latin typeface="Arial Black" pitchFamily="34" charset="0"/>
                        </a:rPr>
                        <a:t>XI</a:t>
                      </a:r>
                      <a:endParaRPr lang="ro-RO" sz="1000" b="1" dirty="0">
                        <a:solidFill>
                          <a:srgbClr val="FF0000"/>
                        </a:solidFill>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fr-FR" sz="1000" dirty="0" smtClean="0">
                          <a:solidFill>
                            <a:srgbClr val="FF0000"/>
                          </a:solidFill>
                          <a:latin typeface="Arial Black" pitchFamily="34" charset="0"/>
                        </a:rPr>
                        <a:t>LIMBA</a:t>
                      </a:r>
                      <a:r>
                        <a:rPr lang="ro-RO" sz="1000" dirty="0" smtClean="0">
                          <a:solidFill>
                            <a:srgbClr val="FF0000"/>
                          </a:solidFill>
                          <a:latin typeface="Arial Black" pitchFamily="34" charset="0"/>
                        </a:rPr>
                        <a:t> </a:t>
                      </a:r>
                      <a:r>
                        <a:rPr lang="fr-FR" sz="1000" dirty="0" smtClean="0">
                          <a:solidFill>
                            <a:srgbClr val="FF0000"/>
                          </a:solidFill>
                          <a:latin typeface="Arial Black" pitchFamily="34" charset="0"/>
                        </a:rPr>
                        <a:t>GERMANĂ</a:t>
                      </a:r>
                      <a:endParaRPr lang="ro-RO" sz="1000" b="1" dirty="0">
                        <a:solidFill>
                          <a:srgbClr val="FF0000"/>
                        </a:solidFill>
                        <a:latin typeface="Arial Black" pitchFamily="34" charset="0"/>
                        <a:ea typeface="Calibri"/>
                        <a:cs typeface="Times New Roman"/>
                      </a:endParaRPr>
                    </a:p>
                  </a:txBody>
                  <a:tcPr marL="68580" marR="68580" marT="0" marB="0" anchor="ctr"/>
                </a:tc>
                <a:tc>
                  <a:txBody>
                    <a:bodyPr/>
                    <a:lstStyle/>
                    <a:p>
                      <a:pPr algn="ctr">
                        <a:lnSpc>
                          <a:spcPct val="115000"/>
                        </a:lnSpc>
                        <a:spcAft>
                          <a:spcPts val="0"/>
                        </a:spcAft>
                      </a:pPr>
                      <a:r>
                        <a:rPr lang="fr-FR" sz="1000" dirty="0" smtClean="0">
                          <a:solidFill>
                            <a:srgbClr val="FF0000"/>
                          </a:solidFill>
                          <a:latin typeface="Arial Black" pitchFamily="34" charset="0"/>
                        </a:rPr>
                        <a:t>PREMIUL</a:t>
                      </a:r>
                      <a:r>
                        <a:rPr lang="ro-RO" sz="1000" dirty="0" smtClean="0">
                          <a:solidFill>
                            <a:srgbClr val="FF0000"/>
                          </a:solidFill>
                          <a:latin typeface="Arial Black" pitchFamily="34" charset="0"/>
                        </a:rPr>
                        <a:t> </a:t>
                      </a:r>
                      <a:r>
                        <a:rPr lang="fr-FR" sz="1000" dirty="0" smtClean="0">
                          <a:solidFill>
                            <a:srgbClr val="FF0000"/>
                          </a:solidFill>
                          <a:latin typeface="Arial Black" pitchFamily="34" charset="0"/>
                        </a:rPr>
                        <a:t>SPECIAL</a:t>
                      </a:r>
                      <a:endParaRPr lang="ro-RO" sz="1000" b="1" dirty="0">
                        <a:solidFill>
                          <a:srgbClr val="FF0000"/>
                        </a:solidFill>
                        <a:latin typeface="Arial Black" pitchFamily="34" charset="0"/>
                        <a:ea typeface="Calibri"/>
                        <a:cs typeface="Times New Roman"/>
                      </a:endParaRPr>
                    </a:p>
                  </a:txBody>
                  <a:tcPr marL="68580" marR="68580" marT="0" marB="0" anchor="ctr"/>
                </a:tc>
                <a:tc>
                  <a:txBody>
                    <a:bodyPr/>
                    <a:lstStyle/>
                    <a:p>
                      <a:pPr algn="l">
                        <a:lnSpc>
                          <a:spcPct val="115000"/>
                        </a:lnSpc>
                        <a:spcAft>
                          <a:spcPts val="0"/>
                        </a:spcAft>
                      </a:pPr>
                      <a:r>
                        <a:rPr lang="en-US" sz="1000" dirty="0" smtClean="0">
                          <a:solidFill>
                            <a:srgbClr val="FF0000"/>
                          </a:solidFill>
                          <a:latin typeface="Arial Black" pitchFamily="34" charset="0"/>
                        </a:rPr>
                        <a:t>CNT – MIHĂILESCU W.</a:t>
                      </a:r>
                      <a:endParaRPr lang="ro-RO" sz="1000" b="1" dirty="0">
                        <a:solidFill>
                          <a:srgbClr val="FF0000"/>
                        </a:solidFill>
                        <a:latin typeface="Arial Black" pitchFamily="34" charset="0"/>
                        <a:ea typeface="Calibri"/>
                        <a:cs typeface="Times New Roman"/>
                      </a:endParaRPr>
                    </a:p>
                  </a:txBody>
                  <a:tcPr marL="68580" marR="68580" marT="0" marB="0" anchor="ctr"/>
                </a:tc>
                <a:extLst>
                  <a:ext uri="{0D108BD9-81ED-4DB2-BD59-A6C34878D82A}">
                    <a16:rowId xmlns:a16="http://schemas.microsoft.com/office/drawing/2014/main" val="10013"/>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2962447043"/>
              </p:ext>
            </p:extLst>
          </p:nvPr>
        </p:nvGraphicFramePr>
        <p:xfrm>
          <a:off x="228600" y="304800"/>
          <a:ext cx="8381999" cy="5825173"/>
        </p:xfrm>
        <a:graphic>
          <a:graphicData uri="http://schemas.openxmlformats.org/drawingml/2006/table">
            <a:tbl>
              <a:tblPr/>
              <a:tblGrid>
                <a:gridCol w="1904999">
                  <a:extLst>
                    <a:ext uri="{9D8B030D-6E8A-4147-A177-3AD203B41FA5}">
                      <a16:colId xmlns:a16="http://schemas.microsoft.com/office/drawing/2014/main" val="20000"/>
                    </a:ext>
                  </a:extLst>
                </a:gridCol>
                <a:gridCol w="762001">
                  <a:extLst>
                    <a:ext uri="{9D8B030D-6E8A-4147-A177-3AD203B41FA5}">
                      <a16:colId xmlns:a16="http://schemas.microsoft.com/office/drawing/2014/main" val="20001"/>
                    </a:ext>
                  </a:extLst>
                </a:gridCol>
                <a:gridCol w="1904999">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2895600">
                  <a:extLst>
                    <a:ext uri="{9D8B030D-6E8A-4147-A177-3AD203B41FA5}">
                      <a16:colId xmlns:a16="http://schemas.microsoft.com/office/drawing/2014/main" val="20004"/>
                    </a:ext>
                  </a:extLst>
                </a:gridCol>
              </a:tblGrid>
              <a:tr h="457200">
                <a:tc>
                  <a:txBody>
                    <a:bodyPr/>
                    <a:lstStyle/>
                    <a:p>
                      <a:pPr marL="0" algn="ctr" rtl="0" eaLnBrk="1" latinLnBrk="0" hangingPunct="1">
                        <a:lnSpc>
                          <a:spcPct val="115000"/>
                        </a:lnSpc>
                        <a:spcAft>
                          <a:spcPts val="0"/>
                        </a:spcAft>
                      </a:pPr>
                      <a:r>
                        <a:rPr kumimoji="0" lang="fr-FR" sz="1200" b="1" kern="1200" dirty="0" smtClean="0">
                          <a:solidFill>
                            <a:srgbClr val="2907B9"/>
                          </a:solidFill>
                          <a:latin typeface="Arial Black" pitchFamily="34" charset="0"/>
                        </a:rPr>
                        <a:t>NUMELE</a:t>
                      </a:r>
                      <a:r>
                        <a:rPr kumimoji="0" lang="ro-RO" sz="1200" b="1" kern="1200" dirty="0" smtClean="0">
                          <a:solidFill>
                            <a:srgbClr val="2907B9"/>
                          </a:solidFill>
                          <a:latin typeface="Arial Black" pitchFamily="34" charset="0"/>
                        </a:rPr>
                        <a:t> </a:t>
                      </a:r>
                      <a:r>
                        <a:rPr kumimoji="0" lang="fr-FR" sz="1200" b="1" kern="1200" dirty="0" smtClean="0">
                          <a:solidFill>
                            <a:srgbClr val="2907B9"/>
                          </a:solidFill>
                          <a:latin typeface="Arial Black" pitchFamily="34" charset="0"/>
                        </a:rPr>
                        <a:t>ȘI</a:t>
                      </a:r>
                      <a:r>
                        <a:rPr kumimoji="0" lang="ro-RO" sz="1200" b="1" kern="1200" dirty="0" smtClean="0">
                          <a:solidFill>
                            <a:srgbClr val="2907B9"/>
                          </a:solidFill>
                          <a:latin typeface="Arial Black" pitchFamily="34" charset="0"/>
                        </a:rPr>
                        <a:t> </a:t>
                      </a:r>
                      <a:r>
                        <a:rPr kumimoji="0" lang="fr-FR" sz="1200" b="1" kern="1200" dirty="0" smtClean="0">
                          <a:solidFill>
                            <a:srgbClr val="2907B9"/>
                          </a:solidFill>
                          <a:latin typeface="Arial Black" pitchFamily="34" charset="0"/>
                        </a:rPr>
                        <a:t>PRENUMELE</a:t>
                      </a:r>
                      <a:endParaRPr kumimoji="0" lang="ro-RO" sz="1200" b="1" kern="1200" dirty="0">
                        <a:solidFill>
                          <a:srgbClr val="2907B9"/>
                        </a:solidFill>
                        <a:latin typeface="Arial Black" pitchFamily="34" charset="0"/>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algn="ctr" rtl="0" eaLnBrk="1" latinLnBrk="0" hangingPunct="1">
                        <a:lnSpc>
                          <a:spcPct val="115000"/>
                        </a:lnSpc>
                        <a:spcAft>
                          <a:spcPts val="0"/>
                        </a:spcAft>
                      </a:pPr>
                      <a:r>
                        <a:rPr kumimoji="0" lang="fr-FR" sz="1200" b="1" kern="1200" dirty="0" smtClean="0">
                          <a:solidFill>
                            <a:srgbClr val="2907B9"/>
                          </a:solidFill>
                          <a:latin typeface="Arial Black" pitchFamily="34" charset="0"/>
                        </a:rPr>
                        <a:t>CLASA</a:t>
                      </a:r>
                      <a:endParaRPr kumimoji="0" lang="ro-RO" sz="1200" b="1" kern="1200" dirty="0">
                        <a:solidFill>
                          <a:srgbClr val="2907B9"/>
                        </a:solidFill>
                        <a:latin typeface="Arial Black" pitchFamily="34" charset="0"/>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algn="ctr" rtl="0" eaLnBrk="1" latinLnBrk="0" hangingPunct="1">
                        <a:lnSpc>
                          <a:spcPct val="115000"/>
                        </a:lnSpc>
                        <a:spcAft>
                          <a:spcPts val="0"/>
                        </a:spcAft>
                      </a:pPr>
                      <a:r>
                        <a:rPr kumimoji="0" lang="fr-FR" sz="1200" b="1" kern="1200" dirty="0" smtClean="0">
                          <a:solidFill>
                            <a:srgbClr val="2907B9"/>
                          </a:solidFill>
                          <a:latin typeface="Arial Black" pitchFamily="34" charset="0"/>
                        </a:rPr>
                        <a:t>OLIMPIADA/</a:t>
                      </a:r>
                      <a:r>
                        <a:rPr kumimoji="0" lang="ro-RO" sz="1200" b="1" kern="1200" dirty="0" smtClean="0">
                          <a:solidFill>
                            <a:srgbClr val="2907B9"/>
                          </a:solidFill>
                          <a:latin typeface="Arial Black" pitchFamily="34" charset="0"/>
                        </a:rPr>
                        <a:t> </a:t>
                      </a:r>
                      <a:r>
                        <a:rPr kumimoji="0" lang="fr-FR" sz="1200" b="1" kern="1200" dirty="0" smtClean="0">
                          <a:solidFill>
                            <a:srgbClr val="2907B9"/>
                          </a:solidFill>
                          <a:latin typeface="Arial Black" pitchFamily="34" charset="0"/>
                        </a:rPr>
                        <a:t>CONCURSUL</a:t>
                      </a:r>
                      <a:endParaRPr kumimoji="0" lang="ro-RO" sz="1200" b="1" kern="1200" dirty="0">
                        <a:solidFill>
                          <a:srgbClr val="2907B9"/>
                        </a:solidFill>
                        <a:latin typeface="Arial Black" pitchFamily="34" charset="0"/>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algn="ctr" rtl="0" eaLnBrk="1" latinLnBrk="0" hangingPunct="1">
                        <a:lnSpc>
                          <a:spcPct val="115000"/>
                        </a:lnSpc>
                        <a:spcAft>
                          <a:spcPts val="0"/>
                        </a:spcAft>
                      </a:pPr>
                      <a:r>
                        <a:rPr kumimoji="0" lang="fr-FR" sz="1200" b="1" kern="1200" dirty="0" smtClean="0">
                          <a:solidFill>
                            <a:srgbClr val="2907B9"/>
                          </a:solidFill>
                          <a:latin typeface="Arial Black" pitchFamily="34" charset="0"/>
                        </a:rPr>
                        <a:t>PREMIUL</a:t>
                      </a:r>
                      <a:endParaRPr kumimoji="0" lang="ro-RO" sz="1200" b="1" kern="1200" dirty="0">
                        <a:solidFill>
                          <a:srgbClr val="2907B9"/>
                        </a:solidFill>
                        <a:latin typeface="Arial Black" pitchFamily="34" charset="0"/>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algn="ctr" rtl="0" eaLnBrk="1" latinLnBrk="0" hangingPunct="1">
                        <a:lnSpc>
                          <a:spcPct val="115000"/>
                        </a:lnSpc>
                        <a:spcAft>
                          <a:spcPts val="0"/>
                        </a:spcAft>
                      </a:pPr>
                      <a:r>
                        <a:rPr kumimoji="0" lang="fr-FR" sz="1200" b="1" kern="1200" dirty="0" smtClean="0">
                          <a:solidFill>
                            <a:srgbClr val="2907B9"/>
                          </a:solidFill>
                          <a:latin typeface="Arial Black" pitchFamily="34" charset="0"/>
                        </a:rPr>
                        <a:t>UNITATEA</a:t>
                      </a:r>
                      <a:r>
                        <a:rPr kumimoji="0" lang="ro-RO" sz="1200" b="1" kern="1200" dirty="0" smtClean="0">
                          <a:solidFill>
                            <a:srgbClr val="2907B9"/>
                          </a:solidFill>
                          <a:latin typeface="Arial Black" pitchFamily="34" charset="0"/>
                        </a:rPr>
                        <a:t> </a:t>
                      </a:r>
                      <a:r>
                        <a:rPr kumimoji="0" lang="fr-FR" sz="1200" b="1" kern="1200" dirty="0" smtClean="0">
                          <a:solidFill>
                            <a:srgbClr val="2907B9"/>
                          </a:solidFill>
                          <a:latin typeface="Arial Black" pitchFamily="34" charset="0"/>
                        </a:rPr>
                        <a:t>DE ÎNV</a:t>
                      </a:r>
                      <a:r>
                        <a:rPr kumimoji="0" lang="ro-RO" sz="1200" b="1" kern="1200" dirty="0" smtClean="0">
                          <a:solidFill>
                            <a:srgbClr val="2907B9"/>
                          </a:solidFill>
                          <a:latin typeface="Arial Black" pitchFamily="34" charset="0"/>
                        </a:rPr>
                        <a:t>./</a:t>
                      </a:r>
                      <a:r>
                        <a:rPr kumimoji="0" lang="fr-FR" sz="1200" b="1" kern="1200" dirty="0" smtClean="0">
                          <a:solidFill>
                            <a:srgbClr val="2907B9"/>
                          </a:solidFill>
                          <a:latin typeface="Arial Black" pitchFamily="34" charset="0"/>
                        </a:rPr>
                        <a:t>PROFESOR</a:t>
                      </a:r>
                      <a:r>
                        <a:rPr kumimoji="0" lang="ro-RO" sz="1200" b="1" kern="1200" dirty="0" smtClean="0">
                          <a:solidFill>
                            <a:srgbClr val="2907B9"/>
                          </a:solidFill>
                          <a:latin typeface="Arial Black" pitchFamily="34" charset="0"/>
                        </a:rPr>
                        <a:t> </a:t>
                      </a:r>
                    </a:p>
                    <a:p>
                      <a:pPr marL="0" algn="ctr" rtl="0" eaLnBrk="1" latinLnBrk="0" hangingPunct="1">
                        <a:lnSpc>
                          <a:spcPct val="115000"/>
                        </a:lnSpc>
                        <a:spcAft>
                          <a:spcPts val="0"/>
                        </a:spcAft>
                      </a:pPr>
                      <a:r>
                        <a:rPr kumimoji="0" lang="fr-FR" sz="1200" b="1" kern="1200" dirty="0" smtClean="0">
                          <a:solidFill>
                            <a:srgbClr val="2907B9"/>
                          </a:solidFill>
                          <a:latin typeface="Arial Black" pitchFamily="34" charset="0"/>
                        </a:rPr>
                        <a:t>C</a:t>
                      </a:r>
                      <a:r>
                        <a:rPr kumimoji="0" lang="ro-RO" sz="1200" b="1" kern="1200" dirty="0" smtClean="0">
                          <a:solidFill>
                            <a:srgbClr val="2907B9"/>
                          </a:solidFill>
                          <a:latin typeface="Arial Black" pitchFamily="34" charset="0"/>
                        </a:rPr>
                        <a:t>O</a:t>
                      </a:r>
                      <a:r>
                        <a:rPr kumimoji="0" lang="fr-FR" sz="1200" b="1" kern="1200" dirty="0" smtClean="0">
                          <a:solidFill>
                            <a:srgbClr val="2907B9"/>
                          </a:solidFill>
                          <a:latin typeface="Arial Black" pitchFamily="34" charset="0"/>
                        </a:rPr>
                        <a:t>ORDONATOR</a:t>
                      </a:r>
                      <a:endParaRPr kumimoji="0" lang="ro-RO" sz="1200" b="1" kern="1200" dirty="0">
                        <a:solidFill>
                          <a:srgbClr val="2907B9"/>
                        </a:solidFill>
                        <a:latin typeface="Arial Black" pitchFamily="34" charset="0"/>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extLst>
                  <a:ext uri="{0D108BD9-81ED-4DB2-BD59-A6C34878D82A}">
                    <a16:rowId xmlns:a16="http://schemas.microsoft.com/office/drawing/2014/main" val="10000"/>
                  </a:ext>
                </a:extLst>
              </a:tr>
              <a:tr h="457200">
                <a:tc>
                  <a:txBody>
                    <a:bodyPr/>
                    <a:lstStyle/>
                    <a:p>
                      <a:pPr algn="l">
                        <a:lnSpc>
                          <a:spcPct val="115000"/>
                        </a:lnSpc>
                        <a:spcAft>
                          <a:spcPts val="0"/>
                        </a:spcAft>
                      </a:pPr>
                      <a:r>
                        <a:rPr lang="fr-FR" sz="1200" dirty="0" smtClean="0">
                          <a:latin typeface="Arial Black" pitchFamily="34" charset="0"/>
                          <a:ea typeface="Calibri"/>
                          <a:cs typeface="Times New Roman"/>
                        </a:rPr>
                        <a:t>PELEAȘA</a:t>
                      </a:r>
                      <a:r>
                        <a:rPr lang="ro-RO" sz="1200" dirty="0" smtClean="0">
                          <a:latin typeface="Arial Black" pitchFamily="34" charset="0"/>
                          <a:ea typeface="Calibri"/>
                          <a:cs typeface="Times New Roman"/>
                        </a:rPr>
                        <a:t> </a:t>
                      </a:r>
                      <a:r>
                        <a:rPr lang="fr-FR" sz="1200" dirty="0" smtClean="0">
                          <a:latin typeface="Arial Black" pitchFamily="34" charset="0"/>
                          <a:ea typeface="Calibri"/>
                          <a:cs typeface="Times New Roman"/>
                        </a:rPr>
                        <a:t>TEODORA</a:t>
                      </a:r>
                      <a:r>
                        <a:rPr lang="ro-RO" sz="1200" dirty="0" smtClean="0">
                          <a:latin typeface="Arial Black" pitchFamily="34" charset="0"/>
                          <a:ea typeface="Calibri"/>
                          <a:cs typeface="Times New Roman"/>
                        </a:rPr>
                        <a:t> </a:t>
                      </a:r>
                      <a:r>
                        <a:rPr lang="fr-FR" sz="1200" dirty="0" smtClean="0">
                          <a:latin typeface="Arial Black" pitchFamily="34" charset="0"/>
                          <a:ea typeface="Calibri"/>
                          <a:cs typeface="Times New Roman"/>
                        </a:rPr>
                        <a:t>MIHAELA</a:t>
                      </a:r>
                      <a:endParaRPr lang="ro-RO" sz="12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algn="ctr">
                        <a:lnSpc>
                          <a:spcPct val="115000"/>
                        </a:lnSpc>
                        <a:spcAft>
                          <a:spcPts val="0"/>
                        </a:spcAft>
                      </a:pPr>
                      <a:r>
                        <a:rPr lang="fr-FR" sz="1200" dirty="0" smtClean="0">
                          <a:latin typeface="Arial Black" pitchFamily="34" charset="0"/>
                          <a:ea typeface="Calibri"/>
                          <a:cs typeface="Times New Roman"/>
                        </a:rPr>
                        <a:t>XI</a:t>
                      </a:r>
                      <a:endParaRPr lang="ro-RO" sz="12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algn="l">
                        <a:lnSpc>
                          <a:spcPct val="115000"/>
                        </a:lnSpc>
                        <a:spcAft>
                          <a:spcPts val="0"/>
                        </a:spcAft>
                      </a:pPr>
                      <a:r>
                        <a:rPr lang="pt-BR" sz="900" dirty="0" smtClean="0">
                          <a:latin typeface="Arial Black" pitchFamily="34" charset="0"/>
                          <a:ea typeface="Calibri"/>
                          <a:cs typeface="Times New Roman"/>
                        </a:rPr>
                        <a:t>OLIMPIADA DE LIMBĂ NEOGREACĂ</a:t>
                      </a:r>
                      <a:endParaRPr lang="ro-RO" sz="9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algn="ctr">
                        <a:lnSpc>
                          <a:spcPct val="115000"/>
                        </a:lnSpc>
                        <a:spcAft>
                          <a:spcPts val="0"/>
                        </a:spcAft>
                      </a:pPr>
                      <a:r>
                        <a:rPr lang="fr-FR" sz="900" dirty="0" smtClean="0">
                          <a:latin typeface="Arial Black" pitchFamily="34" charset="0"/>
                          <a:ea typeface="Calibri"/>
                          <a:cs typeface="Times New Roman"/>
                        </a:rPr>
                        <a:t>PREMIUL</a:t>
                      </a:r>
                      <a:r>
                        <a:rPr lang="ro-RO" sz="900" dirty="0" smtClean="0">
                          <a:latin typeface="Arial Black" pitchFamily="34" charset="0"/>
                          <a:ea typeface="Calibri"/>
                          <a:cs typeface="Times New Roman"/>
                        </a:rPr>
                        <a:t> </a:t>
                      </a:r>
                      <a:r>
                        <a:rPr lang="fr-FR" sz="900" dirty="0" smtClean="0">
                          <a:latin typeface="Arial Black" pitchFamily="34" charset="0"/>
                          <a:ea typeface="Calibri"/>
                          <a:cs typeface="Times New Roman"/>
                        </a:rPr>
                        <a:t>SPECIAL</a:t>
                      </a:r>
                      <a:endParaRPr lang="ro-RO" sz="9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algn="ctr">
                        <a:lnSpc>
                          <a:spcPct val="115000"/>
                        </a:lnSpc>
                        <a:spcAft>
                          <a:spcPts val="0"/>
                        </a:spcAft>
                      </a:pPr>
                      <a:r>
                        <a:rPr lang="fr-FR" sz="900" dirty="0" smtClean="0">
                          <a:latin typeface="Arial Black" pitchFamily="34" charset="0"/>
                          <a:ea typeface="Calibri"/>
                          <a:cs typeface="Times New Roman"/>
                        </a:rPr>
                        <a:t>CNT – SCALCĂU PAULA</a:t>
                      </a:r>
                      <a:endParaRPr lang="ro-RO" sz="9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01"/>
                  </a:ext>
                </a:extLst>
              </a:tr>
              <a:tr h="454152">
                <a:tc>
                  <a:txBody>
                    <a:bodyPr/>
                    <a:lstStyle/>
                    <a:p>
                      <a:pPr algn="l">
                        <a:lnSpc>
                          <a:spcPct val="115000"/>
                        </a:lnSpc>
                        <a:spcAft>
                          <a:spcPts val="0"/>
                        </a:spcAft>
                      </a:pPr>
                      <a:r>
                        <a:rPr lang="fr-FR" sz="1200" dirty="0" smtClean="0">
                          <a:solidFill>
                            <a:srgbClr val="FF0000"/>
                          </a:solidFill>
                          <a:latin typeface="Arial Black" pitchFamily="34" charset="0"/>
                          <a:ea typeface="Calibri"/>
                          <a:cs typeface="Times New Roman"/>
                        </a:rPr>
                        <a:t>CIOCAN</a:t>
                      </a:r>
                      <a:r>
                        <a:rPr lang="ro-RO" sz="1200" dirty="0" smtClean="0">
                          <a:solidFill>
                            <a:srgbClr val="FF0000"/>
                          </a:solidFill>
                          <a:latin typeface="Arial Black" pitchFamily="34" charset="0"/>
                          <a:ea typeface="Calibri"/>
                          <a:cs typeface="Times New Roman"/>
                        </a:rPr>
                        <a:t> </a:t>
                      </a:r>
                      <a:r>
                        <a:rPr lang="fr-FR" sz="1200" dirty="0" smtClean="0">
                          <a:solidFill>
                            <a:srgbClr val="FF0000"/>
                          </a:solidFill>
                          <a:latin typeface="Arial Black" pitchFamily="34" charset="0"/>
                          <a:ea typeface="Calibri"/>
                          <a:cs typeface="Times New Roman"/>
                        </a:rPr>
                        <a:t>OVIDIU</a:t>
                      </a:r>
                      <a:endParaRPr lang="ro-RO" sz="12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1200" dirty="0" smtClean="0">
                          <a:solidFill>
                            <a:srgbClr val="FF0000"/>
                          </a:solidFill>
                          <a:latin typeface="Arial Black" pitchFamily="34" charset="0"/>
                          <a:ea typeface="Calibri"/>
                          <a:cs typeface="Times New Roman"/>
                        </a:rPr>
                        <a:t>XII</a:t>
                      </a:r>
                      <a:endParaRPr lang="ro-RO" sz="12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lnSpc>
                          <a:spcPct val="115000"/>
                        </a:lnSpc>
                        <a:spcAft>
                          <a:spcPts val="0"/>
                        </a:spcAft>
                      </a:pPr>
                      <a:r>
                        <a:rPr lang="fr-FR" sz="900" dirty="0" smtClean="0">
                          <a:solidFill>
                            <a:srgbClr val="FF0000"/>
                          </a:solidFill>
                          <a:latin typeface="Arial Black" pitchFamily="34" charset="0"/>
                          <a:ea typeface="Calibri"/>
                          <a:cs typeface="Times New Roman"/>
                        </a:rPr>
                        <a:t>GEOGRAFIE</a:t>
                      </a:r>
                      <a:endParaRPr lang="ro-RO" sz="9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900" dirty="0" smtClean="0">
                          <a:solidFill>
                            <a:srgbClr val="FF0000"/>
                          </a:solidFill>
                          <a:latin typeface="Arial Black" pitchFamily="34" charset="0"/>
                          <a:ea typeface="Calibri"/>
                          <a:cs typeface="Times New Roman"/>
                        </a:rPr>
                        <a:t>PREMIUL</a:t>
                      </a:r>
                      <a:r>
                        <a:rPr lang="ro-RO" sz="900" dirty="0" smtClean="0">
                          <a:solidFill>
                            <a:srgbClr val="FF0000"/>
                          </a:solidFill>
                          <a:latin typeface="Arial Black" pitchFamily="34" charset="0"/>
                          <a:ea typeface="Calibri"/>
                          <a:cs typeface="Times New Roman"/>
                        </a:rPr>
                        <a:t> </a:t>
                      </a:r>
                      <a:r>
                        <a:rPr lang="fr-FR" sz="900" dirty="0" smtClean="0">
                          <a:solidFill>
                            <a:srgbClr val="FF0000"/>
                          </a:solidFill>
                          <a:latin typeface="Arial Black" pitchFamily="34" charset="0"/>
                          <a:ea typeface="Calibri"/>
                          <a:cs typeface="Times New Roman"/>
                        </a:rPr>
                        <a:t>SPECIAL</a:t>
                      </a:r>
                      <a:endParaRPr lang="ro-RO" sz="9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900" dirty="0" smtClean="0">
                          <a:solidFill>
                            <a:srgbClr val="FF0000"/>
                          </a:solidFill>
                          <a:latin typeface="Arial Black" pitchFamily="34" charset="0"/>
                          <a:ea typeface="Calibri"/>
                          <a:cs typeface="Times New Roman"/>
                        </a:rPr>
                        <a:t>CNT – MORARU GABRIELA</a:t>
                      </a:r>
                      <a:endParaRPr lang="ro-RO" sz="9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1104">
                <a:tc>
                  <a:txBody>
                    <a:bodyPr/>
                    <a:lstStyle/>
                    <a:p>
                      <a:pPr algn="l">
                        <a:lnSpc>
                          <a:spcPct val="115000"/>
                        </a:lnSpc>
                        <a:spcAft>
                          <a:spcPts val="0"/>
                        </a:spcAft>
                      </a:pPr>
                      <a:r>
                        <a:rPr lang="fr-FR" sz="1200" dirty="0" smtClean="0">
                          <a:latin typeface="Arial Black" pitchFamily="34" charset="0"/>
                          <a:ea typeface="Calibri"/>
                          <a:cs typeface="Times New Roman"/>
                        </a:rPr>
                        <a:t>SIRBULESCU</a:t>
                      </a:r>
                      <a:r>
                        <a:rPr lang="ro-RO" sz="1200" dirty="0" smtClean="0">
                          <a:latin typeface="Arial Black" pitchFamily="34" charset="0"/>
                          <a:ea typeface="Calibri"/>
                          <a:cs typeface="Times New Roman"/>
                        </a:rPr>
                        <a:t> </a:t>
                      </a:r>
                      <a:r>
                        <a:rPr lang="fr-FR" sz="1200" dirty="0" smtClean="0">
                          <a:latin typeface="Arial Black" pitchFamily="34" charset="0"/>
                          <a:ea typeface="Calibri"/>
                          <a:cs typeface="Times New Roman"/>
                        </a:rPr>
                        <a:t>TEODORA MARIA</a:t>
                      </a:r>
                      <a:endParaRPr lang="ro-RO" sz="12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algn="ctr">
                        <a:lnSpc>
                          <a:spcPct val="115000"/>
                        </a:lnSpc>
                        <a:spcAft>
                          <a:spcPts val="0"/>
                        </a:spcAft>
                      </a:pPr>
                      <a:r>
                        <a:rPr lang="fr-FR" sz="1200" dirty="0" smtClean="0">
                          <a:latin typeface="Arial Black" pitchFamily="34" charset="0"/>
                          <a:ea typeface="Calibri"/>
                          <a:cs typeface="Times New Roman"/>
                        </a:rPr>
                        <a:t>IX</a:t>
                      </a:r>
                      <a:endParaRPr lang="ro-RO" sz="12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algn="l">
                        <a:lnSpc>
                          <a:spcPct val="115000"/>
                        </a:lnSpc>
                        <a:spcAft>
                          <a:spcPts val="0"/>
                        </a:spcAft>
                      </a:pPr>
                      <a:r>
                        <a:rPr lang="fr-FR" sz="900" dirty="0" smtClean="0">
                          <a:latin typeface="Arial Black" pitchFamily="34" charset="0"/>
                          <a:ea typeface="Calibri"/>
                          <a:cs typeface="Times New Roman"/>
                        </a:rPr>
                        <a:t>RELIGIE</a:t>
                      </a:r>
                      <a:endParaRPr lang="ro-RO" sz="9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algn="ctr">
                        <a:lnSpc>
                          <a:spcPct val="115000"/>
                        </a:lnSpc>
                        <a:spcAft>
                          <a:spcPts val="0"/>
                        </a:spcAft>
                      </a:pPr>
                      <a:r>
                        <a:rPr lang="fr-FR" sz="900" dirty="0" smtClean="0">
                          <a:latin typeface="Arial Black" pitchFamily="34" charset="0"/>
                          <a:ea typeface="Calibri"/>
                          <a:cs typeface="Times New Roman"/>
                        </a:rPr>
                        <a:t>PREMIUL</a:t>
                      </a:r>
                      <a:r>
                        <a:rPr lang="ro-RO" sz="900" dirty="0" smtClean="0">
                          <a:latin typeface="Arial Black" pitchFamily="34" charset="0"/>
                          <a:ea typeface="Calibri"/>
                          <a:cs typeface="Times New Roman"/>
                        </a:rPr>
                        <a:t> </a:t>
                      </a:r>
                      <a:r>
                        <a:rPr lang="fr-FR" sz="900" dirty="0" smtClean="0">
                          <a:latin typeface="Arial Black" pitchFamily="34" charset="0"/>
                          <a:ea typeface="Calibri"/>
                          <a:cs typeface="Times New Roman"/>
                        </a:rPr>
                        <a:t>SPECIAL</a:t>
                      </a:r>
                      <a:endParaRPr lang="ro-RO" sz="9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algn="ctr">
                        <a:lnSpc>
                          <a:spcPct val="115000"/>
                        </a:lnSpc>
                        <a:spcAft>
                          <a:spcPts val="0"/>
                        </a:spcAft>
                      </a:pPr>
                      <a:r>
                        <a:rPr lang="fr-FR" sz="900" dirty="0" smtClean="0">
                          <a:latin typeface="Arial Black" pitchFamily="34" charset="0"/>
                          <a:ea typeface="Calibri"/>
                          <a:cs typeface="Times New Roman"/>
                        </a:rPr>
                        <a:t>CNT – GHINEA MARIA</a:t>
                      </a:r>
                      <a:endParaRPr lang="ro-RO" sz="9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03"/>
                  </a:ext>
                </a:extLst>
              </a:tr>
              <a:tr h="371856">
                <a:tc>
                  <a:txBody>
                    <a:bodyPr/>
                    <a:lstStyle/>
                    <a:p>
                      <a:pPr algn="l">
                        <a:lnSpc>
                          <a:spcPct val="115000"/>
                        </a:lnSpc>
                        <a:spcAft>
                          <a:spcPts val="0"/>
                        </a:spcAft>
                      </a:pPr>
                      <a:r>
                        <a:rPr lang="fr-FR" sz="1200" dirty="0" smtClean="0">
                          <a:solidFill>
                            <a:srgbClr val="FF0000"/>
                          </a:solidFill>
                          <a:latin typeface="Arial Black" pitchFamily="34" charset="0"/>
                          <a:ea typeface="Calibri"/>
                          <a:cs typeface="Times New Roman"/>
                        </a:rPr>
                        <a:t>ȘEITAN RADU CĂTĂLIN</a:t>
                      </a:r>
                      <a:endParaRPr lang="ro-RO" sz="12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1200" dirty="0" smtClean="0">
                          <a:solidFill>
                            <a:srgbClr val="FF0000"/>
                          </a:solidFill>
                          <a:latin typeface="Arial Black" pitchFamily="34" charset="0"/>
                          <a:ea typeface="Calibri"/>
                          <a:cs typeface="Times New Roman"/>
                        </a:rPr>
                        <a:t>IX</a:t>
                      </a:r>
                      <a:endParaRPr lang="ro-RO" sz="12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lnSpc>
                          <a:spcPct val="115000"/>
                        </a:lnSpc>
                        <a:spcAft>
                          <a:spcPts val="0"/>
                        </a:spcAft>
                      </a:pPr>
                      <a:r>
                        <a:rPr lang="fr-FR" sz="900" dirty="0" smtClean="0">
                          <a:solidFill>
                            <a:srgbClr val="FF0000"/>
                          </a:solidFill>
                          <a:latin typeface="Arial Black" pitchFamily="34" charset="0"/>
                          <a:ea typeface="Calibri"/>
                          <a:cs typeface="Times New Roman"/>
                        </a:rPr>
                        <a:t>MATEMATICĂ</a:t>
                      </a:r>
                      <a:endParaRPr lang="ro-RO" sz="9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900" dirty="0" smtClean="0">
                          <a:solidFill>
                            <a:srgbClr val="FF0000"/>
                          </a:solidFill>
                          <a:latin typeface="Arial Black" pitchFamily="34" charset="0"/>
                          <a:ea typeface="Calibri"/>
                          <a:cs typeface="Times New Roman"/>
                        </a:rPr>
                        <a:t>ARGINT</a:t>
                      </a:r>
                      <a:endParaRPr lang="ro-RO" sz="9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900" dirty="0" smtClean="0">
                          <a:solidFill>
                            <a:srgbClr val="FF0000"/>
                          </a:solidFill>
                          <a:latin typeface="Arial Black" pitchFamily="34" charset="0"/>
                          <a:ea typeface="Calibri"/>
                          <a:cs typeface="Times New Roman"/>
                        </a:rPr>
                        <a:t>CNT – PAPONIU DANA</a:t>
                      </a:r>
                      <a:endParaRPr lang="ro-RO" sz="9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0040">
                <a:tc>
                  <a:txBody>
                    <a:bodyPr/>
                    <a:lstStyle/>
                    <a:p>
                      <a:pPr algn="l">
                        <a:lnSpc>
                          <a:spcPct val="115000"/>
                        </a:lnSpc>
                        <a:spcAft>
                          <a:spcPts val="0"/>
                        </a:spcAft>
                      </a:pPr>
                      <a:r>
                        <a:rPr lang="fr-FR" sz="1200" dirty="0" smtClean="0">
                          <a:latin typeface="Arial Black" pitchFamily="34" charset="0"/>
                          <a:ea typeface="Calibri"/>
                          <a:cs typeface="Times New Roman"/>
                        </a:rPr>
                        <a:t>LUNGU</a:t>
                      </a:r>
                      <a:r>
                        <a:rPr lang="ro-RO" sz="1200" dirty="0" smtClean="0">
                          <a:latin typeface="Arial Black" pitchFamily="34" charset="0"/>
                          <a:ea typeface="Calibri"/>
                          <a:cs typeface="Times New Roman"/>
                        </a:rPr>
                        <a:t> </a:t>
                      </a:r>
                      <a:r>
                        <a:rPr lang="fr-FR" sz="1200" dirty="0" smtClean="0">
                          <a:latin typeface="Arial Black" pitchFamily="34" charset="0"/>
                          <a:ea typeface="Calibri"/>
                          <a:cs typeface="Times New Roman"/>
                        </a:rPr>
                        <a:t>VLAD</a:t>
                      </a:r>
                      <a:endParaRPr lang="ro-RO" sz="12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algn="ctr">
                        <a:lnSpc>
                          <a:spcPct val="115000"/>
                        </a:lnSpc>
                        <a:spcAft>
                          <a:spcPts val="0"/>
                        </a:spcAft>
                      </a:pPr>
                      <a:r>
                        <a:rPr lang="fr-FR" sz="1200" dirty="0" smtClean="0">
                          <a:latin typeface="Arial Black" pitchFamily="34" charset="0"/>
                          <a:ea typeface="Calibri"/>
                          <a:cs typeface="Times New Roman"/>
                        </a:rPr>
                        <a:t>XI</a:t>
                      </a:r>
                      <a:endParaRPr lang="ro-RO" sz="12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algn="l">
                        <a:lnSpc>
                          <a:spcPct val="115000"/>
                        </a:lnSpc>
                        <a:spcAft>
                          <a:spcPts val="0"/>
                        </a:spcAft>
                      </a:pPr>
                      <a:r>
                        <a:rPr lang="fr-FR" sz="900" dirty="0" smtClean="0">
                          <a:latin typeface="Arial Black" pitchFamily="34" charset="0"/>
                          <a:ea typeface="Calibri"/>
                          <a:cs typeface="Times New Roman"/>
                        </a:rPr>
                        <a:t>MATEMATICĂ</a:t>
                      </a:r>
                      <a:endParaRPr lang="ro-RO" sz="9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algn="ctr">
                        <a:lnSpc>
                          <a:spcPct val="115000"/>
                        </a:lnSpc>
                        <a:spcAft>
                          <a:spcPts val="0"/>
                        </a:spcAft>
                      </a:pPr>
                      <a:r>
                        <a:rPr lang="fr-FR" sz="900" dirty="0" smtClean="0">
                          <a:latin typeface="Arial Black" pitchFamily="34" charset="0"/>
                          <a:ea typeface="Calibri"/>
                          <a:cs typeface="Times New Roman"/>
                        </a:rPr>
                        <a:t>BRONZ</a:t>
                      </a:r>
                      <a:endParaRPr lang="ro-RO" sz="9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algn="ctr">
                        <a:lnSpc>
                          <a:spcPct val="115000"/>
                        </a:lnSpc>
                        <a:spcAft>
                          <a:spcPts val="0"/>
                        </a:spcAft>
                      </a:pPr>
                      <a:r>
                        <a:rPr lang="fr-FR" sz="900" dirty="0" smtClean="0">
                          <a:latin typeface="Arial Black" pitchFamily="34" charset="0"/>
                          <a:ea typeface="Calibri"/>
                          <a:cs typeface="Times New Roman"/>
                        </a:rPr>
                        <a:t>CNT – CĂINICEANU GHEORGHE</a:t>
                      </a:r>
                      <a:endParaRPr lang="ro-RO" sz="9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05"/>
                  </a:ext>
                </a:extLst>
              </a:tr>
              <a:tr h="304800">
                <a:tc>
                  <a:txBody>
                    <a:bodyPr/>
                    <a:lstStyle/>
                    <a:p>
                      <a:pPr algn="l">
                        <a:lnSpc>
                          <a:spcPct val="115000"/>
                        </a:lnSpc>
                        <a:spcAft>
                          <a:spcPts val="0"/>
                        </a:spcAft>
                      </a:pPr>
                      <a:r>
                        <a:rPr lang="fr-FR" sz="1200" dirty="0" smtClean="0">
                          <a:solidFill>
                            <a:srgbClr val="FF0000"/>
                          </a:solidFill>
                          <a:latin typeface="Arial Black" pitchFamily="34" charset="0"/>
                          <a:ea typeface="Calibri"/>
                          <a:cs typeface="Times New Roman"/>
                        </a:rPr>
                        <a:t>BUȘE</a:t>
                      </a:r>
                      <a:r>
                        <a:rPr lang="ro-RO" sz="1200" dirty="0" smtClean="0">
                          <a:solidFill>
                            <a:srgbClr val="FF0000"/>
                          </a:solidFill>
                          <a:latin typeface="Arial Black" pitchFamily="34" charset="0"/>
                          <a:ea typeface="Calibri"/>
                          <a:cs typeface="Times New Roman"/>
                        </a:rPr>
                        <a:t> </a:t>
                      </a:r>
                      <a:r>
                        <a:rPr lang="fr-FR" sz="1200" dirty="0" smtClean="0">
                          <a:solidFill>
                            <a:srgbClr val="FF0000"/>
                          </a:solidFill>
                          <a:latin typeface="Arial Black" pitchFamily="34" charset="0"/>
                          <a:ea typeface="Calibri"/>
                          <a:cs typeface="Times New Roman"/>
                        </a:rPr>
                        <a:t>IASMINA ALEXANDRA</a:t>
                      </a:r>
                      <a:endParaRPr lang="ro-RO" sz="12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1200" dirty="0" smtClean="0">
                          <a:solidFill>
                            <a:srgbClr val="FF0000"/>
                          </a:solidFill>
                          <a:latin typeface="Arial Black" pitchFamily="34" charset="0"/>
                          <a:ea typeface="Calibri"/>
                          <a:cs typeface="Times New Roman"/>
                        </a:rPr>
                        <a:t>VIII</a:t>
                      </a:r>
                      <a:endParaRPr lang="ro-RO" sz="12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lnSpc>
                          <a:spcPct val="115000"/>
                        </a:lnSpc>
                        <a:spcAft>
                          <a:spcPts val="0"/>
                        </a:spcAft>
                      </a:pPr>
                      <a:r>
                        <a:rPr lang="fr-FR" sz="900" dirty="0" smtClean="0">
                          <a:solidFill>
                            <a:srgbClr val="FF0000"/>
                          </a:solidFill>
                          <a:latin typeface="Arial Black" pitchFamily="34" charset="0"/>
                          <a:ea typeface="Calibri"/>
                          <a:cs typeface="Times New Roman"/>
                        </a:rPr>
                        <a:t>MATEMATICĂ</a:t>
                      </a:r>
                      <a:endParaRPr lang="ro-RO" sz="9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900" dirty="0" smtClean="0">
                          <a:solidFill>
                            <a:srgbClr val="FF0000"/>
                          </a:solidFill>
                          <a:latin typeface="Arial Black" pitchFamily="34" charset="0"/>
                          <a:ea typeface="Calibri"/>
                          <a:cs typeface="Times New Roman"/>
                        </a:rPr>
                        <a:t>BRONZ</a:t>
                      </a:r>
                      <a:endParaRPr lang="ro-RO" sz="9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900" dirty="0" smtClean="0">
                          <a:solidFill>
                            <a:srgbClr val="FF0000"/>
                          </a:solidFill>
                          <a:latin typeface="Arial Black" pitchFamily="34" charset="0"/>
                          <a:ea typeface="Calibri"/>
                          <a:cs typeface="Times New Roman"/>
                        </a:rPr>
                        <a:t>CNT – CĂINICEANU GHEORGHE</a:t>
                      </a:r>
                      <a:endParaRPr lang="ro-RO" sz="9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67817">
                <a:tc>
                  <a:txBody>
                    <a:bodyPr/>
                    <a:lstStyle/>
                    <a:p>
                      <a:pPr algn="l">
                        <a:lnSpc>
                          <a:spcPct val="115000"/>
                        </a:lnSpc>
                        <a:spcAft>
                          <a:spcPts val="0"/>
                        </a:spcAft>
                      </a:pPr>
                      <a:r>
                        <a:rPr lang="fr-FR" sz="1200" dirty="0" smtClean="0">
                          <a:latin typeface="Arial Black" pitchFamily="34" charset="0"/>
                          <a:ea typeface="Calibri"/>
                          <a:cs typeface="Times New Roman"/>
                        </a:rPr>
                        <a:t>ECLE ROBERT</a:t>
                      </a:r>
                      <a:endParaRPr lang="ro-RO" sz="12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algn="ctr">
                        <a:lnSpc>
                          <a:spcPct val="115000"/>
                        </a:lnSpc>
                        <a:spcAft>
                          <a:spcPts val="0"/>
                        </a:spcAft>
                      </a:pPr>
                      <a:r>
                        <a:rPr lang="fr-FR" sz="1200" dirty="0" smtClean="0">
                          <a:latin typeface="Arial Black" pitchFamily="34" charset="0"/>
                          <a:ea typeface="Calibri"/>
                          <a:cs typeface="Times New Roman"/>
                        </a:rPr>
                        <a:t>XII</a:t>
                      </a:r>
                      <a:endParaRPr lang="ro-RO" sz="12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algn="l">
                        <a:lnSpc>
                          <a:spcPct val="115000"/>
                        </a:lnSpc>
                        <a:spcAft>
                          <a:spcPts val="0"/>
                        </a:spcAft>
                      </a:pPr>
                      <a:r>
                        <a:rPr lang="fr-FR" sz="900" dirty="0" smtClean="0">
                          <a:latin typeface="Arial Black" pitchFamily="34" charset="0"/>
                          <a:ea typeface="Calibri"/>
                          <a:cs typeface="Times New Roman"/>
                        </a:rPr>
                        <a:t>ARTE VIZUALE, ARHITECTURĂ</a:t>
                      </a:r>
                      <a:r>
                        <a:rPr lang="ro-RO" sz="900" dirty="0" smtClean="0">
                          <a:latin typeface="Arial Black" pitchFamily="34" charset="0"/>
                          <a:ea typeface="Calibri"/>
                          <a:cs typeface="Times New Roman"/>
                        </a:rPr>
                        <a:t> </a:t>
                      </a:r>
                      <a:r>
                        <a:rPr lang="fr-FR" sz="900" dirty="0" smtClean="0">
                          <a:latin typeface="Arial Black" pitchFamily="34" charset="0"/>
                          <a:ea typeface="Calibri"/>
                          <a:cs typeface="Times New Roman"/>
                        </a:rPr>
                        <a:t>ȘI</a:t>
                      </a:r>
                      <a:r>
                        <a:rPr lang="ro-RO" sz="900" dirty="0" smtClean="0">
                          <a:latin typeface="Arial Black" pitchFamily="34" charset="0"/>
                          <a:ea typeface="Calibri"/>
                          <a:cs typeface="Times New Roman"/>
                        </a:rPr>
                        <a:t> </a:t>
                      </a:r>
                      <a:r>
                        <a:rPr lang="fr-FR" sz="900" dirty="0" smtClean="0">
                          <a:latin typeface="Arial Black" pitchFamily="34" charset="0"/>
                          <a:ea typeface="Calibri"/>
                          <a:cs typeface="Times New Roman"/>
                        </a:rPr>
                        <a:t>ISTORIA</a:t>
                      </a:r>
                      <a:r>
                        <a:rPr lang="ro-RO" sz="900" dirty="0" smtClean="0">
                          <a:latin typeface="Arial Black" pitchFamily="34" charset="0"/>
                          <a:ea typeface="Calibri"/>
                          <a:cs typeface="Times New Roman"/>
                        </a:rPr>
                        <a:t> </a:t>
                      </a:r>
                      <a:r>
                        <a:rPr lang="fr-FR" sz="900" dirty="0" smtClean="0">
                          <a:latin typeface="Arial Black" pitchFamily="34" charset="0"/>
                          <a:ea typeface="Calibri"/>
                          <a:cs typeface="Times New Roman"/>
                        </a:rPr>
                        <a:t>ARTELOR – BAIA MARE</a:t>
                      </a:r>
                      <a:endParaRPr lang="ro-RO" sz="9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algn="ctr">
                        <a:lnSpc>
                          <a:spcPct val="115000"/>
                        </a:lnSpc>
                        <a:spcAft>
                          <a:spcPts val="0"/>
                        </a:spcAft>
                      </a:pPr>
                      <a:r>
                        <a:rPr lang="fr-FR" sz="900" dirty="0" smtClean="0">
                          <a:latin typeface="Arial Black" pitchFamily="34" charset="0"/>
                          <a:ea typeface="Calibri"/>
                          <a:cs typeface="Times New Roman"/>
                        </a:rPr>
                        <a:t>II</a:t>
                      </a:r>
                      <a:endParaRPr lang="ro-RO" sz="9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algn="ctr">
                        <a:lnSpc>
                          <a:spcPct val="115000"/>
                        </a:lnSpc>
                        <a:spcAft>
                          <a:spcPts val="0"/>
                        </a:spcAft>
                      </a:pPr>
                      <a:r>
                        <a:rPr lang="fr-FR" sz="900" dirty="0" smtClean="0">
                          <a:latin typeface="Arial Black" pitchFamily="34" charset="0"/>
                          <a:ea typeface="Calibri"/>
                          <a:cs typeface="Times New Roman"/>
                        </a:rPr>
                        <a:t>LICEUL DE ARTE ”I. ST. PAULIAN” – IANĂȘIMINODORA</a:t>
                      </a:r>
                      <a:endParaRPr lang="ro-RO" sz="9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07"/>
                  </a:ext>
                </a:extLst>
              </a:tr>
              <a:tr h="435864">
                <a:tc>
                  <a:txBody>
                    <a:bodyPr/>
                    <a:lstStyle/>
                    <a:p>
                      <a:pPr algn="l">
                        <a:lnSpc>
                          <a:spcPct val="115000"/>
                        </a:lnSpc>
                        <a:spcAft>
                          <a:spcPts val="0"/>
                        </a:spcAft>
                      </a:pPr>
                      <a:r>
                        <a:rPr lang="fr-FR" sz="1200" dirty="0" smtClean="0">
                          <a:solidFill>
                            <a:srgbClr val="FF0000"/>
                          </a:solidFill>
                          <a:latin typeface="Arial Black" pitchFamily="34" charset="0"/>
                          <a:ea typeface="Calibri"/>
                          <a:cs typeface="Times New Roman"/>
                        </a:rPr>
                        <a:t>VLAD</a:t>
                      </a:r>
                      <a:r>
                        <a:rPr lang="ro-RO" sz="1200" dirty="0" smtClean="0">
                          <a:solidFill>
                            <a:srgbClr val="FF0000"/>
                          </a:solidFill>
                          <a:latin typeface="Arial Black" pitchFamily="34" charset="0"/>
                          <a:ea typeface="Calibri"/>
                          <a:cs typeface="Times New Roman"/>
                        </a:rPr>
                        <a:t> </a:t>
                      </a:r>
                      <a:r>
                        <a:rPr lang="fr-FR" sz="1200" dirty="0" smtClean="0">
                          <a:solidFill>
                            <a:srgbClr val="FF0000"/>
                          </a:solidFill>
                          <a:latin typeface="Arial Black" pitchFamily="34" charset="0"/>
                          <a:ea typeface="Calibri"/>
                          <a:cs typeface="Times New Roman"/>
                        </a:rPr>
                        <a:t>ALEXANDRU</a:t>
                      </a:r>
                      <a:endParaRPr lang="ro-RO" sz="12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1200" dirty="0" smtClean="0">
                          <a:solidFill>
                            <a:srgbClr val="FF0000"/>
                          </a:solidFill>
                          <a:latin typeface="Arial Black" pitchFamily="34" charset="0"/>
                          <a:ea typeface="Calibri"/>
                          <a:cs typeface="Times New Roman"/>
                        </a:rPr>
                        <a:t>IX</a:t>
                      </a:r>
                      <a:endParaRPr lang="ro-RO" sz="12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lnSpc>
                          <a:spcPct val="115000"/>
                        </a:lnSpc>
                        <a:spcAft>
                          <a:spcPts val="0"/>
                        </a:spcAft>
                      </a:pPr>
                      <a:r>
                        <a:rPr lang="fr-FR" sz="900" dirty="0" smtClean="0">
                          <a:solidFill>
                            <a:srgbClr val="FF0000"/>
                          </a:solidFill>
                          <a:latin typeface="Arial Black" pitchFamily="34" charset="0"/>
                          <a:ea typeface="Calibri"/>
                          <a:cs typeface="Times New Roman"/>
                        </a:rPr>
                        <a:t>OLIMPIADANAȚIONALĂ DE MUZICĂ</a:t>
                      </a:r>
                      <a:endParaRPr lang="ro-RO" sz="9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900" dirty="0" smtClean="0">
                          <a:solidFill>
                            <a:srgbClr val="FF0000"/>
                          </a:solidFill>
                          <a:latin typeface="Arial Black" pitchFamily="34" charset="0"/>
                          <a:ea typeface="Calibri"/>
                          <a:cs typeface="Times New Roman"/>
                        </a:rPr>
                        <a:t>III</a:t>
                      </a:r>
                      <a:endParaRPr lang="ro-RO" sz="9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900" dirty="0" smtClean="0">
                          <a:solidFill>
                            <a:srgbClr val="FF0000"/>
                          </a:solidFill>
                          <a:latin typeface="Arial Black" pitchFamily="34" charset="0"/>
                          <a:ea typeface="Calibri"/>
                          <a:cs typeface="Times New Roman"/>
                        </a:rPr>
                        <a:t>LICEUL DE ARTE ”I. ST. PAULIAN” – ROȘU VICTOR</a:t>
                      </a:r>
                      <a:endParaRPr lang="ro-RO" sz="9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81000">
                <a:tc>
                  <a:txBody>
                    <a:bodyPr/>
                    <a:lstStyle/>
                    <a:p>
                      <a:pPr algn="l">
                        <a:lnSpc>
                          <a:spcPct val="115000"/>
                        </a:lnSpc>
                        <a:spcAft>
                          <a:spcPts val="0"/>
                        </a:spcAft>
                      </a:pPr>
                      <a:r>
                        <a:rPr lang="fr-FR" sz="1200" dirty="0" smtClean="0">
                          <a:latin typeface="Arial Black" pitchFamily="34" charset="0"/>
                          <a:ea typeface="Calibri"/>
                          <a:cs typeface="Times New Roman"/>
                        </a:rPr>
                        <a:t>CRĂCIUNESCU ION EMANUEL</a:t>
                      </a:r>
                      <a:endParaRPr lang="ro-RO" sz="12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algn="ctr">
                        <a:lnSpc>
                          <a:spcPct val="115000"/>
                        </a:lnSpc>
                        <a:spcAft>
                          <a:spcPts val="0"/>
                        </a:spcAft>
                      </a:pPr>
                      <a:r>
                        <a:rPr lang="fr-FR" sz="1200" dirty="0" smtClean="0">
                          <a:latin typeface="Arial Black" pitchFamily="34" charset="0"/>
                          <a:ea typeface="Calibri"/>
                          <a:cs typeface="Times New Roman"/>
                        </a:rPr>
                        <a:t>VIII</a:t>
                      </a:r>
                      <a:endParaRPr lang="ro-RO" sz="12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algn="l">
                        <a:lnSpc>
                          <a:spcPct val="115000"/>
                        </a:lnSpc>
                        <a:spcAft>
                          <a:spcPts val="0"/>
                        </a:spcAft>
                      </a:pPr>
                      <a:r>
                        <a:rPr lang="fr-FR" sz="900" dirty="0" smtClean="0">
                          <a:latin typeface="Arial Black" pitchFamily="34" charset="0"/>
                          <a:ea typeface="Calibri"/>
                          <a:cs typeface="Times New Roman"/>
                        </a:rPr>
                        <a:t>OLIMPIADA DE MATEMATICĂ</a:t>
                      </a:r>
                      <a:endParaRPr lang="ro-RO" sz="9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algn="ctr">
                        <a:lnSpc>
                          <a:spcPct val="115000"/>
                        </a:lnSpc>
                        <a:spcAft>
                          <a:spcPts val="0"/>
                        </a:spcAft>
                      </a:pPr>
                      <a:r>
                        <a:rPr lang="fr-FR" sz="900" dirty="0" smtClean="0">
                          <a:latin typeface="Arial Black" pitchFamily="34" charset="0"/>
                          <a:ea typeface="Calibri"/>
                          <a:cs typeface="Times New Roman"/>
                        </a:rPr>
                        <a:t>I</a:t>
                      </a:r>
                      <a:endParaRPr lang="ro-RO" sz="9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algn="ctr">
                        <a:lnSpc>
                          <a:spcPct val="115000"/>
                        </a:lnSpc>
                        <a:spcAft>
                          <a:spcPts val="0"/>
                        </a:spcAft>
                      </a:pPr>
                      <a:r>
                        <a:rPr lang="fr-FR" sz="900" dirty="0" smtClean="0">
                          <a:latin typeface="Arial Black" pitchFamily="34" charset="0"/>
                          <a:ea typeface="Calibri"/>
                          <a:cs typeface="Times New Roman"/>
                        </a:rPr>
                        <a:t>SCOALA</a:t>
                      </a:r>
                      <a:r>
                        <a:rPr lang="ro-RO" sz="900" dirty="0" smtClean="0">
                          <a:latin typeface="Arial Black" pitchFamily="34" charset="0"/>
                          <a:ea typeface="Calibri"/>
                          <a:cs typeface="Times New Roman"/>
                        </a:rPr>
                        <a:t> </a:t>
                      </a:r>
                      <a:r>
                        <a:rPr lang="fr-FR" sz="900" dirty="0" smtClean="0">
                          <a:latin typeface="Arial Black" pitchFamily="34" charset="0"/>
                          <a:ea typeface="Calibri"/>
                          <a:cs typeface="Times New Roman"/>
                        </a:rPr>
                        <a:t>GIMN</a:t>
                      </a:r>
                      <a:r>
                        <a:rPr lang="ro-RO" sz="900" dirty="0" smtClean="0">
                          <a:latin typeface="Arial Black" pitchFamily="34" charset="0"/>
                          <a:ea typeface="Calibri"/>
                          <a:cs typeface="Times New Roman"/>
                        </a:rPr>
                        <a:t>.</a:t>
                      </a:r>
                      <a:r>
                        <a:rPr lang="fr-FR" sz="900" dirty="0" smtClean="0">
                          <a:latin typeface="Arial Black" pitchFamily="34" charset="0"/>
                          <a:ea typeface="Calibri"/>
                          <a:cs typeface="Times New Roman"/>
                        </a:rPr>
                        <a:t> ”P</a:t>
                      </a:r>
                      <a:r>
                        <a:rPr lang="ro-RO" sz="900" dirty="0" smtClean="0">
                          <a:latin typeface="Arial Black" pitchFamily="34" charset="0"/>
                          <a:ea typeface="Calibri"/>
                          <a:cs typeface="Times New Roman"/>
                        </a:rPr>
                        <a:t>.</a:t>
                      </a:r>
                      <a:r>
                        <a:rPr lang="fr-FR" sz="900" dirty="0" smtClean="0">
                          <a:latin typeface="Arial Black" pitchFamily="34" charset="0"/>
                          <a:ea typeface="Calibri"/>
                          <a:cs typeface="Times New Roman"/>
                        </a:rPr>
                        <a:t> DUMITRIU” ORȘOVA – VASILCAN</a:t>
                      </a:r>
                      <a:r>
                        <a:rPr lang="ro-RO" sz="900" dirty="0" smtClean="0">
                          <a:latin typeface="Arial Black" pitchFamily="34" charset="0"/>
                          <a:ea typeface="Calibri"/>
                          <a:cs typeface="Times New Roman"/>
                        </a:rPr>
                        <a:t> </a:t>
                      </a:r>
                      <a:r>
                        <a:rPr lang="fr-FR" sz="900" dirty="0" smtClean="0">
                          <a:latin typeface="Arial Black" pitchFamily="34" charset="0"/>
                          <a:ea typeface="Calibri"/>
                          <a:cs typeface="Times New Roman"/>
                        </a:rPr>
                        <a:t>TIBERIU</a:t>
                      </a:r>
                      <a:endParaRPr lang="ro-RO" sz="9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09"/>
                  </a:ext>
                </a:extLst>
              </a:tr>
              <a:tr h="438912">
                <a:tc>
                  <a:txBody>
                    <a:bodyPr/>
                    <a:lstStyle/>
                    <a:p>
                      <a:pPr algn="l">
                        <a:lnSpc>
                          <a:spcPct val="115000"/>
                        </a:lnSpc>
                        <a:spcAft>
                          <a:spcPts val="0"/>
                        </a:spcAft>
                      </a:pPr>
                      <a:r>
                        <a:rPr lang="fr-FR" sz="1200" dirty="0" smtClean="0">
                          <a:solidFill>
                            <a:srgbClr val="FF0000"/>
                          </a:solidFill>
                          <a:latin typeface="Arial Black" pitchFamily="34" charset="0"/>
                          <a:ea typeface="Calibri"/>
                          <a:cs typeface="Times New Roman"/>
                        </a:rPr>
                        <a:t>STOINEL BOGDAN CRISTIAN</a:t>
                      </a:r>
                      <a:endParaRPr lang="ro-RO" sz="12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1200" dirty="0" smtClean="0">
                          <a:solidFill>
                            <a:srgbClr val="FF0000"/>
                          </a:solidFill>
                          <a:latin typeface="Arial Black" pitchFamily="34" charset="0"/>
                          <a:ea typeface="Calibri"/>
                          <a:cs typeface="Times New Roman"/>
                        </a:rPr>
                        <a:t>VIII</a:t>
                      </a:r>
                      <a:endParaRPr lang="ro-RO" sz="12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lnSpc>
                          <a:spcPct val="115000"/>
                        </a:lnSpc>
                        <a:spcAft>
                          <a:spcPts val="0"/>
                        </a:spcAft>
                      </a:pPr>
                      <a:r>
                        <a:rPr lang="fr-FR" sz="900" dirty="0" smtClean="0">
                          <a:solidFill>
                            <a:srgbClr val="FF0000"/>
                          </a:solidFill>
                          <a:latin typeface="Arial Black" pitchFamily="34" charset="0"/>
                          <a:ea typeface="Calibri"/>
                          <a:cs typeface="Times New Roman"/>
                        </a:rPr>
                        <a:t>OLIMPIADA DE GEOGRAFIE</a:t>
                      </a:r>
                      <a:endParaRPr lang="ro-RO" sz="9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900" dirty="0" smtClean="0">
                          <a:solidFill>
                            <a:srgbClr val="FF0000"/>
                          </a:solidFill>
                          <a:latin typeface="Arial Black" pitchFamily="34" charset="0"/>
                          <a:ea typeface="Calibri"/>
                          <a:cs typeface="Times New Roman"/>
                        </a:rPr>
                        <a:t>PREMIUL</a:t>
                      </a:r>
                      <a:endParaRPr lang="ro-RO" sz="900" dirty="0" smtClean="0">
                        <a:solidFill>
                          <a:srgbClr val="FF0000"/>
                        </a:solidFill>
                        <a:latin typeface="Arial Black" pitchFamily="34" charset="0"/>
                        <a:ea typeface="Calibri"/>
                        <a:cs typeface="Times New Roman"/>
                      </a:endParaRPr>
                    </a:p>
                    <a:p>
                      <a:pPr algn="ctr">
                        <a:lnSpc>
                          <a:spcPct val="115000"/>
                        </a:lnSpc>
                        <a:spcAft>
                          <a:spcPts val="0"/>
                        </a:spcAft>
                      </a:pPr>
                      <a:r>
                        <a:rPr lang="fr-FR" sz="900" dirty="0" smtClean="0">
                          <a:solidFill>
                            <a:srgbClr val="FF0000"/>
                          </a:solidFill>
                          <a:latin typeface="Arial Black" pitchFamily="34" charset="0"/>
                          <a:ea typeface="Calibri"/>
                          <a:cs typeface="Times New Roman"/>
                        </a:rPr>
                        <a:t>SPECIAL</a:t>
                      </a:r>
                      <a:endParaRPr lang="ro-RO" sz="9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900" dirty="0" smtClean="0">
                          <a:solidFill>
                            <a:srgbClr val="FF0000"/>
                          </a:solidFill>
                          <a:latin typeface="Arial Black" pitchFamily="34" charset="0"/>
                          <a:ea typeface="Calibri"/>
                          <a:cs typeface="Times New Roman"/>
                        </a:rPr>
                        <a:t>SCOALA</a:t>
                      </a:r>
                      <a:r>
                        <a:rPr lang="ro-RO" sz="900" dirty="0" smtClean="0">
                          <a:solidFill>
                            <a:srgbClr val="FF0000"/>
                          </a:solidFill>
                          <a:latin typeface="Arial Black" pitchFamily="34" charset="0"/>
                          <a:ea typeface="Calibri"/>
                          <a:cs typeface="Times New Roman"/>
                        </a:rPr>
                        <a:t> </a:t>
                      </a:r>
                      <a:r>
                        <a:rPr lang="fr-FR" sz="900" dirty="0" smtClean="0">
                          <a:solidFill>
                            <a:srgbClr val="FF0000"/>
                          </a:solidFill>
                          <a:latin typeface="Arial Black" pitchFamily="34" charset="0"/>
                          <a:ea typeface="Calibri"/>
                          <a:cs typeface="Times New Roman"/>
                        </a:rPr>
                        <a:t>GIMNAZIALĂ ”PETRU DUMITRIU” ORȘOVA – RAȘ</a:t>
                      </a:r>
                      <a:r>
                        <a:rPr lang="ro-RO" sz="900" dirty="0" smtClean="0">
                          <a:solidFill>
                            <a:srgbClr val="FF0000"/>
                          </a:solidFill>
                          <a:latin typeface="Arial Black" pitchFamily="34" charset="0"/>
                          <a:ea typeface="Calibri"/>
                          <a:cs typeface="Times New Roman"/>
                        </a:rPr>
                        <a:t>C</a:t>
                      </a:r>
                      <a:r>
                        <a:rPr lang="fr-FR" sz="900" dirty="0" smtClean="0">
                          <a:solidFill>
                            <a:srgbClr val="FF0000"/>
                          </a:solidFill>
                          <a:latin typeface="Arial Black" pitchFamily="34" charset="0"/>
                          <a:ea typeface="Calibri"/>
                          <a:cs typeface="Times New Roman"/>
                        </a:rPr>
                        <a:t>U</a:t>
                      </a:r>
                      <a:r>
                        <a:rPr lang="ro-RO" sz="900" dirty="0" smtClean="0">
                          <a:solidFill>
                            <a:srgbClr val="FF0000"/>
                          </a:solidFill>
                          <a:latin typeface="Arial Black" pitchFamily="34" charset="0"/>
                          <a:ea typeface="Calibri"/>
                          <a:cs typeface="Times New Roman"/>
                        </a:rPr>
                        <a:t> </a:t>
                      </a:r>
                      <a:r>
                        <a:rPr lang="fr-FR" sz="900" dirty="0" smtClean="0">
                          <a:solidFill>
                            <a:srgbClr val="FF0000"/>
                          </a:solidFill>
                          <a:latin typeface="Arial Black" pitchFamily="34" charset="0"/>
                          <a:ea typeface="Calibri"/>
                          <a:cs typeface="Times New Roman"/>
                        </a:rPr>
                        <a:t>MIHAELA</a:t>
                      </a:r>
                      <a:r>
                        <a:rPr lang="ro-RO" sz="900" dirty="0" smtClean="0">
                          <a:solidFill>
                            <a:srgbClr val="FF0000"/>
                          </a:solidFill>
                          <a:latin typeface="Arial Black" pitchFamily="34" charset="0"/>
                          <a:ea typeface="Calibri"/>
                          <a:cs typeface="Times New Roman"/>
                        </a:rPr>
                        <a:t> </a:t>
                      </a:r>
                      <a:r>
                        <a:rPr lang="fr-FR" sz="900" dirty="0" smtClean="0">
                          <a:solidFill>
                            <a:srgbClr val="FF0000"/>
                          </a:solidFill>
                          <a:latin typeface="Arial Black" pitchFamily="34" charset="0"/>
                          <a:ea typeface="Calibri"/>
                          <a:cs typeface="Times New Roman"/>
                        </a:rPr>
                        <a:t>OFELIA</a:t>
                      </a:r>
                      <a:endParaRPr lang="ro-RO" sz="9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407988">
                <a:tc>
                  <a:txBody>
                    <a:bodyPr/>
                    <a:lstStyle/>
                    <a:p>
                      <a:pPr algn="l">
                        <a:lnSpc>
                          <a:spcPct val="115000"/>
                        </a:lnSpc>
                        <a:spcAft>
                          <a:spcPts val="0"/>
                        </a:spcAft>
                      </a:pPr>
                      <a:r>
                        <a:rPr lang="fr-FR" sz="1200" dirty="0" smtClean="0">
                          <a:latin typeface="Arial Black" pitchFamily="34" charset="0"/>
                          <a:ea typeface="Calibri"/>
                          <a:cs typeface="Times New Roman"/>
                        </a:rPr>
                        <a:t>OPREA SERGIU ANDRONIC</a:t>
                      </a:r>
                      <a:endParaRPr lang="ro-RO" sz="12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algn="ctr">
                        <a:lnSpc>
                          <a:spcPct val="115000"/>
                        </a:lnSpc>
                        <a:spcAft>
                          <a:spcPts val="0"/>
                        </a:spcAft>
                      </a:pPr>
                      <a:r>
                        <a:rPr lang="fr-FR" sz="1200" dirty="0" smtClean="0">
                          <a:latin typeface="Arial Black" pitchFamily="34" charset="0"/>
                          <a:ea typeface="Calibri"/>
                          <a:cs typeface="Times New Roman"/>
                        </a:rPr>
                        <a:t>VIII</a:t>
                      </a:r>
                      <a:endParaRPr lang="ro-RO" sz="12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algn="l">
                        <a:lnSpc>
                          <a:spcPct val="115000"/>
                        </a:lnSpc>
                        <a:spcAft>
                          <a:spcPts val="0"/>
                        </a:spcAft>
                      </a:pPr>
                      <a:r>
                        <a:rPr lang="fr-FR" sz="900" dirty="0" smtClean="0">
                          <a:latin typeface="Arial Black" pitchFamily="34" charset="0"/>
                          <a:ea typeface="Calibri"/>
                          <a:cs typeface="Times New Roman"/>
                        </a:rPr>
                        <a:t>OLIMPIADA DE GEOGRAFIE</a:t>
                      </a:r>
                      <a:endParaRPr lang="ro-RO" sz="9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algn="ctr">
                        <a:lnSpc>
                          <a:spcPct val="115000"/>
                        </a:lnSpc>
                        <a:spcAft>
                          <a:spcPts val="0"/>
                        </a:spcAft>
                      </a:pPr>
                      <a:r>
                        <a:rPr lang="fr-FR" sz="900" dirty="0" smtClean="0">
                          <a:latin typeface="Arial Black" pitchFamily="34" charset="0"/>
                          <a:ea typeface="Calibri"/>
                          <a:cs typeface="Times New Roman"/>
                        </a:rPr>
                        <a:t>PREMIUL</a:t>
                      </a:r>
                      <a:endParaRPr lang="ro-RO" sz="900" dirty="0" smtClean="0">
                        <a:latin typeface="Arial Black" pitchFamily="34" charset="0"/>
                        <a:ea typeface="Calibri"/>
                        <a:cs typeface="Times New Roman"/>
                      </a:endParaRPr>
                    </a:p>
                    <a:p>
                      <a:pPr algn="ctr">
                        <a:lnSpc>
                          <a:spcPct val="115000"/>
                        </a:lnSpc>
                        <a:spcAft>
                          <a:spcPts val="0"/>
                        </a:spcAft>
                      </a:pPr>
                      <a:r>
                        <a:rPr lang="fr-FR" sz="900" dirty="0" smtClean="0">
                          <a:latin typeface="Arial Black" pitchFamily="34" charset="0"/>
                          <a:ea typeface="Calibri"/>
                          <a:cs typeface="Times New Roman"/>
                        </a:rPr>
                        <a:t>SPECIAL</a:t>
                      </a:r>
                      <a:endParaRPr lang="ro-RO" sz="9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algn="ctr">
                        <a:lnSpc>
                          <a:spcPct val="115000"/>
                        </a:lnSpc>
                        <a:spcAft>
                          <a:spcPts val="0"/>
                        </a:spcAft>
                      </a:pPr>
                      <a:r>
                        <a:rPr lang="fr-FR" sz="900" dirty="0" smtClean="0">
                          <a:latin typeface="Arial Black" pitchFamily="34" charset="0"/>
                          <a:ea typeface="Calibri"/>
                          <a:cs typeface="Times New Roman"/>
                        </a:rPr>
                        <a:t>SCOALA</a:t>
                      </a:r>
                      <a:r>
                        <a:rPr lang="ro-RO" sz="900" dirty="0" smtClean="0">
                          <a:latin typeface="Arial Black" pitchFamily="34" charset="0"/>
                          <a:ea typeface="Calibri"/>
                          <a:cs typeface="Times New Roman"/>
                        </a:rPr>
                        <a:t> </a:t>
                      </a:r>
                      <a:r>
                        <a:rPr lang="fr-FR" sz="900" dirty="0" smtClean="0">
                          <a:latin typeface="Arial Black" pitchFamily="34" charset="0"/>
                          <a:ea typeface="Calibri"/>
                          <a:cs typeface="Times New Roman"/>
                        </a:rPr>
                        <a:t>GIMNAZIALĂ ”PAMFIL</a:t>
                      </a:r>
                      <a:r>
                        <a:rPr lang="ro-RO" sz="900" dirty="0" smtClean="0">
                          <a:latin typeface="Arial Black" pitchFamily="34" charset="0"/>
                          <a:ea typeface="Calibri"/>
                          <a:cs typeface="Times New Roman"/>
                        </a:rPr>
                        <a:t> </a:t>
                      </a:r>
                      <a:r>
                        <a:rPr lang="fr-FR" sz="900" dirty="0" smtClean="0">
                          <a:latin typeface="Arial Black" pitchFamily="34" charset="0"/>
                          <a:ea typeface="Calibri"/>
                          <a:cs typeface="Times New Roman"/>
                        </a:rPr>
                        <a:t>ȘEICARU” ORȘOVA – RAȘCU</a:t>
                      </a:r>
                      <a:r>
                        <a:rPr lang="ro-RO" sz="900" dirty="0" smtClean="0">
                          <a:latin typeface="Arial Black" pitchFamily="34" charset="0"/>
                          <a:ea typeface="Calibri"/>
                          <a:cs typeface="Times New Roman"/>
                        </a:rPr>
                        <a:t> </a:t>
                      </a:r>
                      <a:r>
                        <a:rPr lang="fr-FR" sz="900" dirty="0" smtClean="0">
                          <a:latin typeface="Arial Black" pitchFamily="34" charset="0"/>
                          <a:ea typeface="Calibri"/>
                          <a:cs typeface="Times New Roman"/>
                        </a:rPr>
                        <a:t>MIHAELA</a:t>
                      </a:r>
                      <a:endParaRPr lang="ro-RO" sz="9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11"/>
                  </a:ext>
                </a:extLst>
              </a:tr>
              <a:tr h="560388">
                <a:tc>
                  <a:txBody>
                    <a:bodyPr/>
                    <a:lstStyle/>
                    <a:p>
                      <a:pPr algn="l">
                        <a:lnSpc>
                          <a:spcPct val="115000"/>
                        </a:lnSpc>
                        <a:spcAft>
                          <a:spcPts val="0"/>
                        </a:spcAft>
                      </a:pPr>
                      <a:r>
                        <a:rPr lang="fr-FR" sz="1200" dirty="0" smtClean="0">
                          <a:solidFill>
                            <a:srgbClr val="FF0000"/>
                          </a:solidFill>
                          <a:latin typeface="Arial Black" pitchFamily="34" charset="0"/>
                          <a:ea typeface="Calibri"/>
                          <a:cs typeface="Times New Roman"/>
                        </a:rPr>
                        <a:t>PALOȘ ADRIAN VALENTIN</a:t>
                      </a:r>
                      <a:endParaRPr lang="ro-RO" sz="12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1200" dirty="0" smtClean="0">
                          <a:solidFill>
                            <a:srgbClr val="FF0000"/>
                          </a:solidFill>
                          <a:latin typeface="Arial Black" pitchFamily="34" charset="0"/>
                          <a:ea typeface="Calibri"/>
                          <a:cs typeface="Times New Roman"/>
                        </a:rPr>
                        <a:t>XI</a:t>
                      </a:r>
                      <a:endParaRPr lang="ro-RO" sz="12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lnSpc>
                          <a:spcPct val="115000"/>
                        </a:lnSpc>
                        <a:spcAft>
                          <a:spcPts val="0"/>
                        </a:spcAft>
                      </a:pPr>
                      <a:r>
                        <a:rPr lang="fr-FR" sz="900" dirty="0" smtClean="0">
                          <a:solidFill>
                            <a:srgbClr val="FF0000"/>
                          </a:solidFill>
                          <a:latin typeface="Arial Black" pitchFamily="34" charset="0"/>
                          <a:ea typeface="Calibri"/>
                          <a:cs typeface="Times New Roman"/>
                        </a:rPr>
                        <a:t>OLIMPIADA</a:t>
                      </a:r>
                      <a:r>
                        <a:rPr lang="ro-RO" sz="900" dirty="0" smtClean="0">
                          <a:solidFill>
                            <a:srgbClr val="FF0000"/>
                          </a:solidFill>
                          <a:latin typeface="Arial Black" pitchFamily="34" charset="0"/>
                          <a:ea typeface="Calibri"/>
                          <a:cs typeface="Times New Roman"/>
                        </a:rPr>
                        <a:t> </a:t>
                      </a:r>
                      <a:r>
                        <a:rPr lang="fr-FR" sz="900" dirty="0" smtClean="0">
                          <a:solidFill>
                            <a:srgbClr val="FF0000"/>
                          </a:solidFill>
                          <a:latin typeface="Arial Black" pitchFamily="34" charset="0"/>
                          <a:ea typeface="Calibri"/>
                          <a:cs typeface="Times New Roman"/>
                        </a:rPr>
                        <a:t>NAȚIONALĂ – PROTECȚIA</a:t>
                      </a:r>
                      <a:r>
                        <a:rPr lang="ro-RO" sz="900" dirty="0" smtClean="0">
                          <a:solidFill>
                            <a:srgbClr val="FF0000"/>
                          </a:solidFill>
                          <a:latin typeface="Arial Black" pitchFamily="34" charset="0"/>
                          <a:ea typeface="Calibri"/>
                          <a:cs typeface="Times New Roman"/>
                        </a:rPr>
                        <a:t> </a:t>
                      </a:r>
                      <a:r>
                        <a:rPr lang="fr-FR" sz="900" dirty="0" smtClean="0">
                          <a:solidFill>
                            <a:srgbClr val="FF0000"/>
                          </a:solidFill>
                          <a:latin typeface="Arial Black" pitchFamily="34" charset="0"/>
                          <a:ea typeface="Calibri"/>
                          <a:cs typeface="Times New Roman"/>
                        </a:rPr>
                        <a:t>MEDIULUI</a:t>
                      </a:r>
                      <a:endParaRPr lang="ro-RO" sz="9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900" dirty="0" smtClean="0">
                          <a:solidFill>
                            <a:srgbClr val="FF0000"/>
                          </a:solidFill>
                          <a:latin typeface="Arial Black" pitchFamily="34" charset="0"/>
                          <a:ea typeface="Calibri"/>
                          <a:cs typeface="Times New Roman"/>
                        </a:rPr>
                        <a:t>iii</a:t>
                      </a:r>
                      <a:endParaRPr lang="ro-RO" sz="9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fr-FR" sz="900" dirty="0" smtClean="0">
                          <a:solidFill>
                            <a:srgbClr val="FF0000"/>
                          </a:solidFill>
                          <a:latin typeface="Arial Black" pitchFamily="34" charset="0"/>
                          <a:ea typeface="Calibri"/>
                          <a:cs typeface="Times New Roman"/>
                        </a:rPr>
                        <a:t>C. T. ”DECEBAL”-</a:t>
                      </a:r>
                      <a:endParaRPr lang="ro-RO" sz="900" dirty="0" smtClean="0">
                        <a:solidFill>
                          <a:srgbClr val="FF0000"/>
                        </a:solidFill>
                        <a:latin typeface="Arial Black" pitchFamily="34" charset="0"/>
                        <a:ea typeface="Calibri"/>
                        <a:cs typeface="Times New Roman"/>
                      </a:endParaRPr>
                    </a:p>
                    <a:p>
                      <a:pPr algn="ctr">
                        <a:lnSpc>
                          <a:spcPct val="115000"/>
                        </a:lnSpc>
                        <a:spcAft>
                          <a:spcPts val="0"/>
                        </a:spcAft>
                      </a:pPr>
                      <a:r>
                        <a:rPr lang="fr-FR" sz="900" dirty="0" smtClean="0">
                          <a:solidFill>
                            <a:srgbClr val="FF0000"/>
                          </a:solidFill>
                          <a:latin typeface="Arial Black" pitchFamily="34" charset="0"/>
                          <a:ea typeface="Calibri"/>
                          <a:cs typeface="Times New Roman"/>
                        </a:rPr>
                        <a:t>MEMA MANUELA</a:t>
                      </a:r>
                      <a:r>
                        <a:rPr lang="ro-RO" sz="900" dirty="0" smtClean="0">
                          <a:solidFill>
                            <a:srgbClr val="FF0000"/>
                          </a:solidFill>
                          <a:latin typeface="Arial Black" pitchFamily="34" charset="0"/>
                          <a:ea typeface="Calibri"/>
                          <a:cs typeface="Times New Roman"/>
                        </a:rPr>
                        <a:t>, </a:t>
                      </a:r>
                      <a:r>
                        <a:rPr lang="fr-FR" sz="900" dirty="0" smtClean="0">
                          <a:solidFill>
                            <a:srgbClr val="FF0000"/>
                          </a:solidFill>
                          <a:latin typeface="Arial Black" pitchFamily="34" charset="0"/>
                          <a:ea typeface="Calibri"/>
                          <a:cs typeface="Times New Roman"/>
                        </a:rPr>
                        <a:t>NIȚULESCU</a:t>
                      </a:r>
                      <a:r>
                        <a:rPr lang="ro-RO" sz="900" dirty="0" smtClean="0">
                          <a:solidFill>
                            <a:srgbClr val="FF0000"/>
                          </a:solidFill>
                          <a:latin typeface="Arial Black" pitchFamily="34" charset="0"/>
                          <a:ea typeface="Calibri"/>
                          <a:cs typeface="Times New Roman"/>
                        </a:rPr>
                        <a:t> </a:t>
                      </a:r>
                      <a:r>
                        <a:rPr lang="fr-FR" sz="900" dirty="0" smtClean="0">
                          <a:solidFill>
                            <a:srgbClr val="FF0000"/>
                          </a:solidFill>
                          <a:latin typeface="Arial Black" pitchFamily="34" charset="0"/>
                          <a:ea typeface="Calibri"/>
                          <a:cs typeface="Times New Roman"/>
                        </a:rPr>
                        <a:t>CONSTANȚA</a:t>
                      </a:r>
                      <a:endParaRPr lang="ro-RO" sz="900" dirty="0" smtClean="0">
                        <a:solidFill>
                          <a:srgbClr val="FF0000"/>
                        </a:solidFill>
                        <a:latin typeface="Arial Black" pitchFamily="34" charset="0"/>
                        <a:ea typeface="Calibri"/>
                        <a:cs typeface="Times New Roman"/>
                      </a:endParaRPr>
                    </a:p>
                    <a:p>
                      <a:pPr algn="ctr">
                        <a:lnSpc>
                          <a:spcPct val="115000"/>
                        </a:lnSpc>
                        <a:spcAft>
                          <a:spcPts val="0"/>
                        </a:spcAft>
                      </a:pPr>
                      <a:r>
                        <a:rPr lang="fr-FR" sz="900" dirty="0" smtClean="0">
                          <a:solidFill>
                            <a:srgbClr val="FF0000"/>
                          </a:solidFill>
                          <a:latin typeface="Arial Black" pitchFamily="34" charset="0"/>
                          <a:ea typeface="Calibri"/>
                          <a:cs typeface="Times New Roman"/>
                        </a:rPr>
                        <a:t>GRECU</a:t>
                      </a:r>
                      <a:r>
                        <a:rPr lang="ro-RO" sz="900" dirty="0" smtClean="0">
                          <a:solidFill>
                            <a:srgbClr val="FF0000"/>
                          </a:solidFill>
                          <a:latin typeface="Arial Black" pitchFamily="34" charset="0"/>
                          <a:ea typeface="Calibri"/>
                          <a:cs typeface="Times New Roman"/>
                        </a:rPr>
                        <a:t> </a:t>
                      </a:r>
                      <a:r>
                        <a:rPr lang="fr-FR" sz="900" dirty="0" smtClean="0">
                          <a:solidFill>
                            <a:srgbClr val="FF0000"/>
                          </a:solidFill>
                          <a:latin typeface="Arial Black" pitchFamily="34" charset="0"/>
                          <a:ea typeface="Calibri"/>
                          <a:cs typeface="Times New Roman"/>
                        </a:rPr>
                        <a:t>LILIANA</a:t>
                      </a:r>
                      <a:r>
                        <a:rPr lang="ro-RO" sz="900" dirty="0" smtClean="0">
                          <a:solidFill>
                            <a:srgbClr val="FF0000"/>
                          </a:solidFill>
                          <a:latin typeface="Arial Black" pitchFamily="34" charset="0"/>
                          <a:ea typeface="Calibri"/>
                          <a:cs typeface="Times New Roman"/>
                        </a:rPr>
                        <a:t>, </a:t>
                      </a:r>
                      <a:r>
                        <a:rPr lang="fr-FR" sz="900" dirty="0" smtClean="0">
                          <a:solidFill>
                            <a:srgbClr val="FF0000"/>
                          </a:solidFill>
                          <a:latin typeface="Arial Black" pitchFamily="34" charset="0"/>
                          <a:ea typeface="Calibri"/>
                          <a:cs typeface="Times New Roman"/>
                        </a:rPr>
                        <a:t>ROȘCA GHEORGHE</a:t>
                      </a:r>
                      <a:endParaRPr lang="ro-RO" sz="9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p:txBody>
          <a:bodyPr>
            <a:normAutofit/>
          </a:bodyPr>
          <a:lstStyle/>
          <a:p>
            <a:pPr algn="ctr">
              <a:defRPr/>
            </a:pPr>
            <a:r>
              <a:rPr lang="ro-RO" b="1" dirty="0" smtClean="0">
                <a:solidFill>
                  <a:srgbClr val="C00000"/>
                </a:solidFill>
                <a:latin typeface="Arial Black" pitchFamily="34" charset="0"/>
              </a:rPr>
              <a:t>PRIORITĂŢI STRATEGICE</a:t>
            </a:r>
            <a:br>
              <a:rPr lang="ro-RO" b="1" dirty="0" smtClean="0">
                <a:solidFill>
                  <a:srgbClr val="C00000"/>
                </a:solidFill>
                <a:latin typeface="Arial Black" pitchFamily="34" charset="0"/>
              </a:rPr>
            </a:br>
            <a:r>
              <a:rPr lang="ro-RO" sz="1800" b="1" dirty="0">
                <a:solidFill>
                  <a:srgbClr val="C00000"/>
                </a:solidFill>
                <a:latin typeface="Arial Black" pitchFamily="34" charset="0"/>
              </a:rPr>
              <a:t>ÎN ANUL ȘCOLAR </a:t>
            </a:r>
            <a:r>
              <a:rPr lang="ro-RO" sz="1800" b="1" dirty="0" smtClean="0">
                <a:solidFill>
                  <a:srgbClr val="C00000"/>
                </a:solidFill>
                <a:latin typeface="Arial Black" pitchFamily="34" charset="0"/>
              </a:rPr>
              <a:t>2015/2016</a:t>
            </a:r>
          </a:p>
        </p:txBody>
      </p:sp>
      <p:sp>
        <p:nvSpPr>
          <p:cNvPr id="19458" name="Rectangle 3"/>
          <p:cNvSpPr>
            <a:spLocks noGrp="1"/>
          </p:cNvSpPr>
          <p:nvPr>
            <p:ph sz="quarter" idx="1"/>
          </p:nvPr>
        </p:nvSpPr>
        <p:spPr>
          <a:xfrm>
            <a:off x="457200" y="1524000"/>
            <a:ext cx="8229600" cy="4724400"/>
          </a:xfrm>
        </p:spPr>
        <p:txBody>
          <a:bodyPr>
            <a:normAutofit fontScale="92500" lnSpcReduction="10000"/>
          </a:bodyPr>
          <a:lstStyle/>
          <a:p>
            <a:pPr>
              <a:buClr>
                <a:srgbClr val="2907B9"/>
              </a:buClr>
              <a:buFont typeface="Wingdings" pitchFamily="2" charset="2"/>
              <a:buChar char="§"/>
            </a:pPr>
            <a:r>
              <a:rPr lang="ro-RO" sz="2400" b="1" dirty="0" smtClean="0">
                <a:solidFill>
                  <a:srgbClr val="7030A0"/>
                </a:solidFill>
              </a:rPr>
              <a:t>accesibilitate la educaţie; </a:t>
            </a:r>
            <a:endParaRPr lang="en-US" sz="2400" b="1" dirty="0" smtClean="0">
              <a:solidFill>
                <a:srgbClr val="7030A0"/>
              </a:solidFill>
            </a:endParaRPr>
          </a:p>
          <a:p>
            <a:pPr>
              <a:buClr>
                <a:srgbClr val="2907B9"/>
              </a:buClr>
              <a:buFont typeface="Wingdings" pitchFamily="2" charset="2"/>
              <a:buChar char="§"/>
            </a:pPr>
            <a:endParaRPr lang="ro-RO" sz="1000" b="1" dirty="0" smtClean="0">
              <a:solidFill>
                <a:srgbClr val="7030A0"/>
              </a:solidFill>
            </a:endParaRPr>
          </a:p>
          <a:p>
            <a:pPr>
              <a:buClr>
                <a:srgbClr val="2907B9"/>
              </a:buClr>
              <a:buFont typeface="Wingdings" pitchFamily="2" charset="2"/>
              <a:buChar char="§"/>
            </a:pPr>
            <a:r>
              <a:rPr lang="ro-RO" sz="2400" b="1" dirty="0" smtClean="0">
                <a:solidFill>
                  <a:srgbClr val="FF0000"/>
                </a:solidFill>
              </a:rPr>
              <a:t>instruirea şi formarea personalului de conducere</a:t>
            </a:r>
            <a:r>
              <a:rPr lang="ro-RO" sz="2400" b="1" dirty="0" smtClean="0">
                <a:solidFill>
                  <a:srgbClr val="7030A0"/>
                </a:solidFill>
              </a:rPr>
              <a:t>;</a:t>
            </a:r>
            <a:endParaRPr lang="en-US" sz="2400" b="1" dirty="0" smtClean="0">
              <a:solidFill>
                <a:srgbClr val="7030A0"/>
              </a:solidFill>
            </a:endParaRPr>
          </a:p>
          <a:p>
            <a:pPr>
              <a:buClr>
                <a:srgbClr val="2907B9"/>
              </a:buClr>
              <a:buFont typeface="Wingdings" pitchFamily="2" charset="2"/>
              <a:buChar char="§"/>
            </a:pPr>
            <a:endParaRPr lang="ro-RO" sz="1000" b="1" dirty="0" smtClean="0">
              <a:solidFill>
                <a:srgbClr val="7030A0"/>
              </a:solidFill>
            </a:endParaRPr>
          </a:p>
          <a:p>
            <a:pPr>
              <a:buClr>
                <a:srgbClr val="2907B9"/>
              </a:buClr>
              <a:buFont typeface="Wingdings" pitchFamily="2" charset="2"/>
              <a:buChar char="§"/>
            </a:pPr>
            <a:r>
              <a:rPr lang="ro-RO" sz="2400" b="1" dirty="0" smtClean="0">
                <a:solidFill>
                  <a:srgbClr val="7030A0"/>
                </a:solidFill>
              </a:rPr>
              <a:t>creşterea calităţii actului educaţional vizând cu prioritate rezultatele învăţământului din mediul rural;</a:t>
            </a:r>
            <a:endParaRPr lang="en-US" sz="2400" b="1" dirty="0" smtClean="0">
              <a:solidFill>
                <a:srgbClr val="7030A0"/>
              </a:solidFill>
            </a:endParaRPr>
          </a:p>
          <a:p>
            <a:pPr>
              <a:buClr>
                <a:srgbClr val="2907B9"/>
              </a:buClr>
              <a:buFont typeface="Wingdings" pitchFamily="2" charset="2"/>
              <a:buChar char="§"/>
            </a:pPr>
            <a:endParaRPr lang="ro-RO" sz="1000" b="1" dirty="0" smtClean="0">
              <a:solidFill>
                <a:srgbClr val="7030A0"/>
              </a:solidFill>
            </a:endParaRPr>
          </a:p>
          <a:p>
            <a:pPr>
              <a:buClr>
                <a:srgbClr val="2907B9"/>
              </a:buClr>
              <a:buFont typeface="Wingdings" pitchFamily="2" charset="2"/>
              <a:buChar char="§"/>
            </a:pPr>
            <a:r>
              <a:rPr lang="ro-RO" sz="2400" b="1" dirty="0" smtClean="0">
                <a:solidFill>
                  <a:srgbClr val="FF0000"/>
                </a:solidFill>
              </a:rPr>
              <a:t>asigurarea permanentă a comunicării eficiente</a:t>
            </a:r>
            <a:r>
              <a:rPr lang="ro-RO" sz="2400" b="1" dirty="0" smtClean="0">
                <a:solidFill>
                  <a:srgbClr val="7030A0"/>
                </a:solidFill>
              </a:rPr>
              <a:t>;</a:t>
            </a:r>
            <a:endParaRPr lang="en-US" sz="2400" b="1" dirty="0" smtClean="0">
              <a:solidFill>
                <a:srgbClr val="7030A0"/>
              </a:solidFill>
            </a:endParaRPr>
          </a:p>
          <a:p>
            <a:pPr>
              <a:buClr>
                <a:srgbClr val="2907B9"/>
              </a:buClr>
              <a:buFont typeface="Wingdings" pitchFamily="2" charset="2"/>
              <a:buChar char="§"/>
            </a:pPr>
            <a:endParaRPr lang="ro-RO" sz="1000" b="1" dirty="0" smtClean="0">
              <a:solidFill>
                <a:srgbClr val="7030A0"/>
              </a:solidFill>
            </a:endParaRPr>
          </a:p>
          <a:p>
            <a:pPr>
              <a:buClr>
                <a:srgbClr val="2907B9"/>
              </a:buClr>
              <a:buFont typeface="Wingdings" pitchFamily="2" charset="2"/>
              <a:buChar char="§"/>
            </a:pPr>
            <a:r>
              <a:rPr lang="ro-RO" sz="2400" b="1" dirty="0" smtClean="0">
                <a:solidFill>
                  <a:srgbClr val="7030A0"/>
                </a:solidFill>
              </a:rPr>
              <a:t>perfecţionarea calităţii actului de predare - învăţare-evaluare;</a:t>
            </a:r>
            <a:endParaRPr lang="en-US" sz="2400" b="1" dirty="0" smtClean="0">
              <a:solidFill>
                <a:srgbClr val="7030A0"/>
              </a:solidFill>
            </a:endParaRPr>
          </a:p>
          <a:p>
            <a:pPr>
              <a:buClr>
                <a:srgbClr val="2907B9"/>
              </a:buClr>
              <a:buFont typeface="Wingdings" pitchFamily="2" charset="2"/>
              <a:buChar char="§"/>
            </a:pPr>
            <a:endParaRPr lang="ro-RO" sz="900" b="1" dirty="0" smtClean="0">
              <a:solidFill>
                <a:srgbClr val="7030A0"/>
              </a:solidFill>
            </a:endParaRPr>
          </a:p>
          <a:p>
            <a:pPr>
              <a:buClr>
                <a:srgbClr val="2907B9"/>
              </a:buClr>
              <a:buFont typeface="Wingdings" pitchFamily="2" charset="2"/>
              <a:buChar char="§"/>
            </a:pPr>
            <a:r>
              <a:rPr lang="ro-RO" sz="2400" b="1" dirty="0" smtClean="0">
                <a:solidFill>
                  <a:srgbClr val="FF0000"/>
                </a:solidFill>
              </a:rPr>
              <a:t>consolidarea rolului şcolii ca principală instituţie de educaţie;</a:t>
            </a:r>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1417172610"/>
              </p:ext>
            </p:extLst>
          </p:nvPr>
        </p:nvGraphicFramePr>
        <p:xfrm>
          <a:off x="228600" y="762000"/>
          <a:ext cx="8534400" cy="5262118"/>
        </p:xfrm>
        <a:graphic>
          <a:graphicData uri="http://schemas.openxmlformats.org/drawingml/2006/table">
            <a:tbl>
              <a:tblPr/>
              <a:tblGrid>
                <a:gridCol w="1905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2895600">
                  <a:extLst>
                    <a:ext uri="{9D8B030D-6E8A-4147-A177-3AD203B41FA5}">
                      <a16:colId xmlns:a16="http://schemas.microsoft.com/office/drawing/2014/main" val="20004"/>
                    </a:ext>
                  </a:extLst>
                </a:gridCol>
              </a:tblGrid>
              <a:tr h="381000">
                <a:tc>
                  <a:txBody>
                    <a:bodyPr/>
                    <a:lstStyle/>
                    <a:p>
                      <a:pPr marL="0" algn="ctr" rtl="0" eaLnBrk="1" latinLnBrk="0" hangingPunct="1">
                        <a:lnSpc>
                          <a:spcPct val="115000"/>
                        </a:lnSpc>
                        <a:spcAft>
                          <a:spcPts val="0"/>
                        </a:spcAft>
                      </a:pPr>
                      <a:r>
                        <a:rPr kumimoji="0" lang="fr-FR" sz="1200" b="1" kern="1200" dirty="0" smtClean="0">
                          <a:solidFill>
                            <a:srgbClr val="2907B9"/>
                          </a:solidFill>
                          <a:latin typeface="Arial Black" pitchFamily="34" charset="0"/>
                        </a:rPr>
                        <a:t>NUMELE</a:t>
                      </a:r>
                      <a:r>
                        <a:rPr kumimoji="0" lang="ro-RO" sz="1200" b="1" kern="1200" dirty="0" smtClean="0">
                          <a:solidFill>
                            <a:srgbClr val="2907B9"/>
                          </a:solidFill>
                          <a:latin typeface="Arial Black" pitchFamily="34" charset="0"/>
                        </a:rPr>
                        <a:t> </a:t>
                      </a:r>
                      <a:r>
                        <a:rPr kumimoji="0" lang="fr-FR" sz="1200" b="1" kern="1200" dirty="0" smtClean="0">
                          <a:solidFill>
                            <a:srgbClr val="2907B9"/>
                          </a:solidFill>
                          <a:latin typeface="Arial Black" pitchFamily="34" charset="0"/>
                        </a:rPr>
                        <a:t>ȘI</a:t>
                      </a:r>
                      <a:r>
                        <a:rPr kumimoji="0" lang="ro-RO" sz="1200" b="1" kern="1200" dirty="0" smtClean="0">
                          <a:solidFill>
                            <a:srgbClr val="2907B9"/>
                          </a:solidFill>
                          <a:latin typeface="Arial Black" pitchFamily="34" charset="0"/>
                        </a:rPr>
                        <a:t> </a:t>
                      </a:r>
                      <a:r>
                        <a:rPr kumimoji="0" lang="fr-FR" sz="1200" b="1" kern="1200" dirty="0" smtClean="0">
                          <a:solidFill>
                            <a:srgbClr val="2907B9"/>
                          </a:solidFill>
                          <a:latin typeface="Arial Black" pitchFamily="34" charset="0"/>
                        </a:rPr>
                        <a:t>PRENUMELE</a:t>
                      </a:r>
                      <a:endParaRPr kumimoji="0" lang="ro-RO" sz="1200" b="1" kern="1200" dirty="0">
                        <a:solidFill>
                          <a:srgbClr val="2907B9"/>
                        </a:solidFill>
                        <a:latin typeface="Arial Black" pitchFamily="34" charset="0"/>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algn="ctr" rtl="0" eaLnBrk="1" latinLnBrk="0" hangingPunct="1">
                        <a:lnSpc>
                          <a:spcPct val="115000"/>
                        </a:lnSpc>
                        <a:spcAft>
                          <a:spcPts val="0"/>
                        </a:spcAft>
                      </a:pPr>
                      <a:r>
                        <a:rPr kumimoji="0" lang="fr-FR" sz="1200" b="1" kern="1200" dirty="0" smtClean="0">
                          <a:solidFill>
                            <a:srgbClr val="2907B9"/>
                          </a:solidFill>
                          <a:latin typeface="Arial Black" pitchFamily="34" charset="0"/>
                        </a:rPr>
                        <a:t>CLASA</a:t>
                      </a:r>
                      <a:endParaRPr kumimoji="0" lang="ro-RO" sz="1200" b="1" kern="1200" dirty="0">
                        <a:solidFill>
                          <a:srgbClr val="2907B9"/>
                        </a:solidFill>
                        <a:latin typeface="Arial Black" pitchFamily="34" charset="0"/>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algn="ctr" rtl="0" eaLnBrk="1" latinLnBrk="0" hangingPunct="1">
                        <a:lnSpc>
                          <a:spcPct val="115000"/>
                        </a:lnSpc>
                        <a:spcAft>
                          <a:spcPts val="0"/>
                        </a:spcAft>
                      </a:pPr>
                      <a:r>
                        <a:rPr kumimoji="0" lang="fr-FR" sz="1200" b="1" kern="1200" dirty="0" smtClean="0">
                          <a:solidFill>
                            <a:srgbClr val="2907B9"/>
                          </a:solidFill>
                          <a:latin typeface="Arial Black" pitchFamily="34" charset="0"/>
                        </a:rPr>
                        <a:t>OLIMPIADA/</a:t>
                      </a:r>
                      <a:r>
                        <a:rPr kumimoji="0" lang="ro-RO" sz="1200" b="1" kern="1200" dirty="0" smtClean="0">
                          <a:solidFill>
                            <a:srgbClr val="2907B9"/>
                          </a:solidFill>
                          <a:latin typeface="Arial Black" pitchFamily="34" charset="0"/>
                        </a:rPr>
                        <a:t> </a:t>
                      </a:r>
                      <a:r>
                        <a:rPr kumimoji="0" lang="fr-FR" sz="1200" b="1" kern="1200" dirty="0" smtClean="0">
                          <a:solidFill>
                            <a:srgbClr val="2907B9"/>
                          </a:solidFill>
                          <a:latin typeface="Arial Black" pitchFamily="34" charset="0"/>
                        </a:rPr>
                        <a:t>CONCURSUL</a:t>
                      </a:r>
                      <a:endParaRPr kumimoji="0" lang="ro-RO" sz="1200" b="1" kern="1200" dirty="0">
                        <a:solidFill>
                          <a:srgbClr val="2907B9"/>
                        </a:solidFill>
                        <a:latin typeface="Arial Black" pitchFamily="34" charset="0"/>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algn="ctr" rtl="0" eaLnBrk="1" latinLnBrk="0" hangingPunct="1">
                        <a:lnSpc>
                          <a:spcPct val="115000"/>
                        </a:lnSpc>
                        <a:spcAft>
                          <a:spcPts val="0"/>
                        </a:spcAft>
                      </a:pPr>
                      <a:r>
                        <a:rPr kumimoji="0" lang="fr-FR" sz="1200" b="1" kern="1200" dirty="0" smtClean="0">
                          <a:solidFill>
                            <a:srgbClr val="2907B9"/>
                          </a:solidFill>
                          <a:latin typeface="Arial Black" pitchFamily="34" charset="0"/>
                        </a:rPr>
                        <a:t>PREMIUL</a:t>
                      </a:r>
                      <a:endParaRPr kumimoji="0" lang="ro-RO" sz="1200" b="1" kern="1200" dirty="0">
                        <a:solidFill>
                          <a:srgbClr val="2907B9"/>
                        </a:solidFill>
                        <a:latin typeface="Arial Black" pitchFamily="34" charset="0"/>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algn="ctr" rtl="0" eaLnBrk="1" latinLnBrk="0" hangingPunct="1">
                        <a:lnSpc>
                          <a:spcPct val="115000"/>
                        </a:lnSpc>
                        <a:spcAft>
                          <a:spcPts val="0"/>
                        </a:spcAft>
                      </a:pPr>
                      <a:r>
                        <a:rPr kumimoji="0" lang="fr-FR" sz="1200" b="1" kern="1200" dirty="0" smtClean="0">
                          <a:solidFill>
                            <a:srgbClr val="2907B9"/>
                          </a:solidFill>
                          <a:latin typeface="Arial Black" pitchFamily="34" charset="0"/>
                        </a:rPr>
                        <a:t>UNITATEA</a:t>
                      </a:r>
                      <a:r>
                        <a:rPr kumimoji="0" lang="ro-RO" sz="1200" b="1" kern="1200" dirty="0" smtClean="0">
                          <a:solidFill>
                            <a:srgbClr val="2907B9"/>
                          </a:solidFill>
                          <a:latin typeface="Arial Black" pitchFamily="34" charset="0"/>
                        </a:rPr>
                        <a:t> </a:t>
                      </a:r>
                      <a:r>
                        <a:rPr kumimoji="0" lang="fr-FR" sz="1200" b="1" kern="1200" dirty="0" smtClean="0">
                          <a:solidFill>
                            <a:srgbClr val="2907B9"/>
                          </a:solidFill>
                          <a:latin typeface="Arial Black" pitchFamily="34" charset="0"/>
                        </a:rPr>
                        <a:t>DE ÎNV</a:t>
                      </a:r>
                      <a:r>
                        <a:rPr kumimoji="0" lang="ro-RO" sz="1200" b="1" kern="1200" dirty="0" smtClean="0">
                          <a:solidFill>
                            <a:srgbClr val="2907B9"/>
                          </a:solidFill>
                          <a:latin typeface="Arial Black" pitchFamily="34" charset="0"/>
                        </a:rPr>
                        <a:t>ĂÂĂMÂNT/ </a:t>
                      </a:r>
                      <a:r>
                        <a:rPr kumimoji="0" lang="fr-FR" sz="1200" b="1" kern="1200" dirty="0" smtClean="0">
                          <a:solidFill>
                            <a:srgbClr val="2907B9"/>
                          </a:solidFill>
                          <a:latin typeface="Arial Black" pitchFamily="34" charset="0"/>
                        </a:rPr>
                        <a:t>PROFESOR</a:t>
                      </a:r>
                      <a:r>
                        <a:rPr kumimoji="0" lang="ro-RO" sz="1200" b="1" kern="1200" dirty="0" smtClean="0">
                          <a:solidFill>
                            <a:srgbClr val="2907B9"/>
                          </a:solidFill>
                          <a:latin typeface="Arial Black" pitchFamily="34" charset="0"/>
                        </a:rPr>
                        <a:t>  </a:t>
                      </a:r>
                      <a:r>
                        <a:rPr kumimoji="0" lang="fr-FR" sz="1200" b="1" kern="1200" dirty="0" smtClean="0">
                          <a:solidFill>
                            <a:srgbClr val="2907B9"/>
                          </a:solidFill>
                          <a:latin typeface="Arial Black" pitchFamily="34" charset="0"/>
                        </a:rPr>
                        <a:t>C</a:t>
                      </a:r>
                      <a:r>
                        <a:rPr kumimoji="0" lang="ro-RO" sz="1200" b="1" kern="1200" dirty="0" smtClean="0">
                          <a:solidFill>
                            <a:srgbClr val="2907B9"/>
                          </a:solidFill>
                          <a:latin typeface="Arial Black" pitchFamily="34" charset="0"/>
                        </a:rPr>
                        <a:t>O</a:t>
                      </a:r>
                      <a:r>
                        <a:rPr kumimoji="0" lang="fr-FR" sz="1200" b="1" kern="1200" dirty="0" smtClean="0">
                          <a:solidFill>
                            <a:srgbClr val="2907B9"/>
                          </a:solidFill>
                          <a:latin typeface="Arial Black" pitchFamily="34" charset="0"/>
                        </a:rPr>
                        <a:t>ORDONATOR</a:t>
                      </a:r>
                      <a:endParaRPr kumimoji="0" lang="ro-RO" sz="1200" b="1" kern="1200" dirty="0">
                        <a:solidFill>
                          <a:srgbClr val="2907B9"/>
                        </a:solidFill>
                        <a:latin typeface="Arial Black" pitchFamily="34" charset="0"/>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0"/>
                  </a:ext>
                </a:extLst>
              </a:tr>
              <a:tr h="381000">
                <a:tc>
                  <a:txBody>
                    <a:bodyPr/>
                    <a:lstStyle/>
                    <a:p>
                      <a:pPr algn="l">
                        <a:lnSpc>
                          <a:spcPct val="115000"/>
                        </a:lnSpc>
                        <a:spcAft>
                          <a:spcPts val="0"/>
                        </a:spcAft>
                      </a:pPr>
                      <a:r>
                        <a:rPr lang="ro-RO" sz="1200" dirty="0" smtClean="0">
                          <a:solidFill>
                            <a:srgbClr val="FF0000"/>
                          </a:solidFill>
                          <a:latin typeface="Arial Black" pitchFamily="34" charset="0"/>
                          <a:ea typeface="Calibri"/>
                          <a:cs typeface="Times New Roman"/>
                        </a:rPr>
                        <a:t>ALDEA ANA - MARIA</a:t>
                      </a:r>
                      <a:endParaRPr lang="ro-RO" sz="12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algn="ctr">
                        <a:lnSpc>
                          <a:spcPct val="115000"/>
                        </a:lnSpc>
                        <a:spcAft>
                          <a:spcPts val="0"/>
                        </a:spcAft>
                      </a:pPr>
                      <a:r>
                        <a:rPr lang="fr-FR" sz="1000" dirty="0" smtClean="0">
                          <a:solidFill>
                            <a:srgbClr val="FF0000"/>
                          </a:solidFill>
                          <a:latin typeface="Arial Black" pitchFamily="34" charset="0"/>
                          <a:ea typeface="Calibri"/>
                          <a:cs typeface="Times New Roman"/>
                        </a:rPr>
                        <a:t>XII</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rowSpan="3">
                  <a:txBody>
                    <a:bodyPr/>
                    <a:lstStyle/>
                    <a:p>
                      <a:pPr algn="l">
                        <a:lnSpc>
                          <a:spcPct val="115000"/>
                        </a:lnSpc>
                        <a:spcAft>
                          <a:spcPts val="0"/>
                        </a:spcAft>
                      </a:pPr>
                      <a:r>
                        <a:rPr lang="ro-RO" sz="900" dirty="0" smtClean="0">
                          <a:solidFill>
                            <a:srgbClr val="FF0000"/>
                          </a:solidFill>
                          <a:latin typeface="Arial Black" pitchFamily="34" charset="0"/>
                          <a:ea typeface="Calibri"/>
                          <a:cs typeface="Times New Roman"/>
                        </a:rPr>
                        <a:t>MENCS – CONCURSUL NAȚIONAL ”ȘCOALA ” EUROPEANĂ</a:t>
                      </a:r>
                      <a:endParaRPr lang="ro-RO" sz="9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rowSpan="3">
                  <a:txBody>
                    <a:bodyPr/>
                    <a:lstStyle/>
                    <a:p>
                      <a:pPr algn="ctr">
                        <a:lnSpc>
                          <a:spcPct val="115000"/>
                        </a:lnSpc>
                        <a:spcAft>
                          <a:spcPts val="0"/>
                        </a:spcAft>
                      </a:pPr>
                      <a:r>
                        <a:rPr lang="fr-FR" sz="1000" dirty="0" smtClean="0">
                          <a:solidFill>
                            <a:srgbClr val="FF0000"/>
                          </a:solidFill>
                          <a:latin typeface="Arial Black" pitchFamily="34" charset="0"/>
                          <a:ea typeface="Calibri"/>
                          <a:cs typeface="Times New Roman"/>
                        </a:rPr>
                        <a:t>I</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rowSpan="2">
                  <a:txBody>
                    <a:bodyPr/>
                    <a:lstStyle/>
                    <a:p>
                      <a:pPr algn="ctr">
                        <a:lnSpc>
                          <a:spcPct val="115000"/>
                        </a:lnSpc>
                        <a:spcAft>
                          <a:spcPts val="0"/>
                        </a:spcAft>
                      </a:pPr>
                      <a:r>
                        <a:rPr lang="fr-FR" sz="1000" dirty="0" smtClean="0">
                          <a:solidFill>
                            <a:srgbClr val="FF0000"/>
                          </a:solidFill>
                          <a:latin typeface="Arial Black" pitchFamily="34" charset="0"/>
                          <a:ea typeface="Calibri"/>
                          <a:cs typeface="Times New Roman"/>
                        </a:rPr>
                        <a:t>C.T. ”LORIN SĂLĂGEAN” -</a:t>
                      </a:r>
                      <a:r>
                        <a:rPr lang="ro-RO" sz="1000" dirty="0" smtClean="0">
                          <a:solidFill>
                            <a:srgbClr val="FF0000"/>
                          </a:solidFill>
                          <a:latin typeface="Arial Black" pitchFamily="34" charset="0"/>
                          <a:ea typeface="Calibri"/>
                          <a:cs typeface="Times New Roman"/>
                        </a:rPr>
                        <a:t> NICOLICI NADINA</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extLst>
                  <a:ext uri="{0D108BD9-81ED-4DB2-BD59-A6C34878D82A}">
                    <a16:rowId xmlns:a16="http://schemas.microsoft.com/office/drawing/2014/main" val="10001"/>
                  </a:ext>
                </a:extLst>
              </a:tr>
              <a:tr h="0">
                <a:tc rowSpan="2">
                  <a:txBody>
                    <a:bodyPr/>
                    <a:lstStyle/>
                    <a:p>
                      <a:pPr algn="l">
                        <a:lnSpc>
                          <a:spcPct val="115000"/>
                        </a:lnSpc>
                        <a:spcAft>
                          <a:spcPts val="0"/>
                        </a:spcAft>
                      </a:pPr>
                      <a:r>
                        <a:rPr lang="ro-RO" sz="1200" dirty="0" smtClean="0">
                          <a:solidFill>
                            <a:srgbClr val="FF0000"/>
                          </a:solidFill>
                          <a:latin typeface="Arial Black" pitchFamily="34" charset="0"/>
                          <a:ea typeface="Calibri"/>
                          <a:cs typeface="Times New Roman"/>
                        </a:rPr>
                        <a:t>CINCĂ ELENA MĂDĂLINA</a:t>
                      </a:r>
                      <a:endParaRPr lang="ro-RO" sz="12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rowSpan="2">
                  <a:txBody>
                    <a:bodyPr/>
                    <a:lstStyle/>
                    <a:p>
                      <a:pPr algn="ctr">
                        <a:lnSpc>
                          <a:spcPct val="115000"/>
                        </a:lnSpc>
                        <a:spcAft>
                          <a:spcPts val="0"/>
                        </a:spcAft>
                      </a:pPr>
                      <a:r>
                        <a:rPr lang="fr-FR" sz="1000" dirty="0" smtClean="0">
                          <a:solidFill>
                            <a:srgbClr val="FF0000"/>
                          </a:solidFill>
                          <a:latin typeface="Arial Black" pitchFamily="34" charset="0"/>
                          <a:ea typeface="Calibri"/>
                          <a:cs typeface="Times New Roman"/>
                        </a:rPr>
                        <a:t>XI</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2"/>
                  </a:ext>
                </a:extLst>
              </a:tr>
              <a:tr h="457200">
                <a:tc vMerge="1">
                  <a:txBody>
                    <a:bodyPr/>
                    <a:lstStyle/>
                    <a:p>
                      <a:pPr algn="l">
                        <a:lnSpc>
                          <a:spcPct val="115000"/>
                        </a:lnSpc>
                        <a:spcAft>
                          <a:spcPts val="0"/>
                        </a:spcAft>
                      </a:pPr>
                      <a:endParaRPr lang="ro-RO" sz="12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vMerge="1">
                  <a:txBody>
                    <a:bodyPr/>
                    <a:lstStyle/>
                    <a:p>
                      <a:pPr algn="ctr">
                        <a:lnSpc>
                          <a:spcPct val="115000"/>
                        </a:lnSpc>
                        <a:spcAft>
                          <a:spcPts val="0"/>
                        </a:spcAft>
                      </a:pP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vMerge="1">
                  <a:txBody>
                    <a:bodyPr/>
                    <a:lstStyle/>
                    <a:p>
                      <a:endParaRPr lang="en-US"/>
                    </a:p>
                  </a:txBody>
                  <a:tcPr/>
                </a:tc>
                <a:tc vMerge="1">
                  <a:txBody>
                    <a:bodyPr/>
                    <a:lstStyle/>
                    <a:p>
                      <a:endParaRPr lang="en-US"/>
                    </a:p>
                  </a:txBody>
                  <a:tcPr/>
                </a:tc>
                <a:tc>
                  <a:txBody>
                    <a:bodyPr/>
                    <a:lstStyle/>
                    <a:p>
                      <a:pPr algn="ctr">
                        <a:lnSpc>
                          <a:spcPct val="115000"/>
                        </a:lnSpc>
                        <a:spcAft>
                          <a:spcPts val="0"/>
                        </a:spcAft>
                      </a:pPr>
                      <a:r>
                        <a:rPr lang="fr-FR" sz="1000" dirty="0" smtClean="0">
                          <a:solidFill>
                            <a:srgbClr val="FF0000"/>
                          </a:solidFill>
                          <a:latin typeface="Arial Black" pitchFamily="34" charset="0"/>
                          <a:ea typeface="Calibri"/>
                          <a:cs typeface="Times New Roman"/>
                        </a:rPr>
                        <a:t>C.T. ”LORIN SĂLĂGEAN” - </a:t>
                      </a:r>
                      <a:r>
                        <a:rPr lang="ro-RO" sz="1000" dirty="0" smtClean="0">
                          <a:solidFill>
                            <a:srgbClr val="FF0000"/>
                          </a:solidFill>
                          <a:latin typeface="Arial Black" pitchFamily="34" charset="0"/>
                          <a:ea typeface="Calibri"/>
                          <a:cs typeface="Times New Roman"/>
                        </a:rPr>
                        <a:t>NIȚOI LEONTINA</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extLst>
                  <a:ext uri="{0D108BD9-81ED-4DB2-BD59-A6C34878D82A}">
                    <a16:rowId xmlns:a16="http://schemas.microsoft.com/office/drawing/2014/main" val="10003"/>
                  </a:ext>
                </a:extLst>
              </a:tr>
              <a:tr h="508000">
                <a:tc>
                  <a:txBody>
                    <a:bodyPr/>
                    <a:lstStyle/>
                    <a:p>
                      <a:pPr algn="l">
                        <a:lnSpc>
                          <a:spcPct val="115000"/>
                        </a:lnSpc>
                        <a:spcAft>
                          <a:spcPts val="0"/>
                        </a:spcAft>
                      </a:pPr>
                      <a:r>
                        <a:rPr lang="ro-RO" sz="1200" dirty="0" smtClean="0">
                          <a:latin typeface="Arial Black" pitchFamily="34" charset="0"/>
                          <a:ea typeface="Calibri"/>
                          <a:cs typeface="Times New Roman"/>
                        </a:rPr>
                        <a:t>DINU VICTORIA ANDREEA CLAUDIA</a:t>
                      </a:r>
                      <a:endParaRPr lang="ro-RO" sz="12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algn="ctr">
                        <a:lnSpc>
                          <a:spcPct val="115000"/>
                        </a:lnSpc>
                        <a:spcAft>
                          <a:spcPts val="0"/>
                        </a:spcAft>
                      </a:pPr>
                      <a:r>
                        <a:rPr lang="fr-FR" sz="1000" dirty="0" smtClean="0">
                          <a:latin typeface="Arial Black" pitchFamily="34" charset="0"/>
                          <a:ea typeface="Calibri"/>
                          <a:cs typeface="Times New Roman"/>
                        </a:rPr>
                        <a:t>VII</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algn="l">
                        <a:lnSpc>
                          <a:spcPct val="115000"/>
                        </a:lnSpc>
                        <a:spcAft>
                          <a:spcPts val="0"/>
                        </a:spcAft>
                      </a:pPr>
                      <a:r>
                        <a:rPr lang="de-DE" sz="900" dirty="0" smtClean="0">
                          <a:latin typeface="Arial Black" pitchFamily="34" charset="0"/>
                          <a:ea typeface="Calibri"/>
                          <a:cs typeface="Times New Roman"/>
                        </a:rPr>
                        <a:t>LIMBA ȘI LITERATURA ROMÂNĂ</a:t>
                      </a:r>
                      <a:endParaRPr lang="ro-RO" sz="9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algn="ctr">
                        <a:lnSpc>
                          <a:spcPct val="115000"/>
                        </a:lnSpc>
                        <a:spcAft>
                          <a:spcPts val="0"/>
                        </a:spcAft>
                      </a:pPr>
                      <a:r>
                        <a:rPr lang="fr-FR" sz="1000" dirty="0" smtClean="0">
                          <a:latin typeface="Arial Black" pitchFamily="34" charset="0"/>
                          <a:ea typeface="Calibri"/>
                          <a:cs typeface="Times New Roman"/>
                        </a:rPr>
                        <a:t>MENȚIUNE</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algn="ctr">
                        <a:lnSpc>
                          <a:spcPct val="115000"/>
                        </a:lnSpc>
                        <a:spcAft>
                          <a:spcPts val="0"/>
                        </a:spcAft>
                      </a:pPr>
                      <a:r>
                        <a:rPr lang="fr-FR" sz="1000" dirty="0" smtClean="0">
                          <a:latin typeface="Arial Black" pitchFamily="34" charset="0"/>
                          <a:ea typeface="Calibri"/>
                          <a:cs typeface="Times New Roman"/>
                        </a:rPr>
                        <a:t>ȘCOALA</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GIMNAZIALĂ ”M</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VITEAZU” STREHAIA – BAICU VALERIA ANCUȚA</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4"/>
                  </a:ext>
                </a:extLst>
              </a:tr>
              <a:tr h="457200">
                <a:tc>
                  <a:txBody>
                    <a:bodyPr/>
                    <a:lstStyle/>
                    <a:p>
                      <a:pPr algn="l">
                        <a:lnSpc>
                          <a:spcPct val="115000"/>
                        </a:lnSpc>
                        <a:spcAft>
                          <a:spcPts val="0"/>
                        </a:spcAft>
                      </a:pPr>
                      <a:r>
                        <a:rPr lang="ro-RO" sz="1200" dirty="0" smtClean="0">
                          <a:solidFill>
                            <a:srgbClr val="FF0000"/>
                          </a:solidFill>
                          <a:latin typeface="Arial Black" pitchFamily="34" charset="0"/>
                          <a:ea typeface="Calibri"/>
                          <a:cs typeface="Times New Roman"/>
                        </a:rPr>
                        <a:t>VLAD ARIANA DALIA</a:t>
                      </a:r>
                      <a:endParaRPr lang="ro-RO" sz="12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algn="ctr">
                        <a:lnSpc>
                          <a:spcPct val="115000"/>
                        </a:lnSpc>
                        <a:spcAft>
                          <a:spcPts val="0"/>
                        </a:spcAft>
                      </a:pPr>
                      <a:r>
                        <a:rPr lang="fr-FR" sz="1000" dirty="0" smtClean="0">
                          <a:solidFill>
                            <a:srgbClr val="FF0000"/>
                          </a:solidFill>
                          <a:latin typeface="Arial Black" pitchFamily="34" charset="0"/>
                          <a:ea typeface="Calibri"/>
                          <a:cs typeface="Times New Roman"/>
                        </a:rPr>
                        <a:t>VIII</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algn="l">
                        <a:lnSpc>
                          <a:spcPct val="115000"/>
                        </a:lnSpc>
                        <a:spcAft>
                          <a:spcPts val="0"/>
                        </a:spcAft>
                      </a:pPr>
                      <a:r>
                        <a:rPr lang="de-DE" sz="900" dirty="0" smtClean="0">
                          <a:solidFill>
                            <a:srgbClr val="FF0000"/>
                          </a:solidFill>
                          <a:latin typeface="Arial Black" pitchFamily="34" charset="0"/>
                          <a:ea typeface="Calibri"/>
                          <a:cs typeface="Times New Roman"/>
                        </a:rPr>
                        <a:t>OLIMPIADA DE FIZICĂ</a:t>
                      </a:r>
                      <a:endParaRPr lang="ro-RO" sz="9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algn="ctr">
                        <a:lnSpc>
                          <a:spcPct val="115000"/>
                        </a:lnSpc>
                        <a:spcAft>
                          <a:spcPts val="0"/>
                        </a:spcAft>
                      </a:pPr>
                      <a:r>
                        <a:rPr lang="fr-FR" sz="1000" dirty="0" smtClean="0">
                          <a:solidFill>
                            <a:srgbClr val="FF0000"/>
                          </a:solidFill>
                          <a:latin typeface="Arial Black" pitchFamily="34" charset="0"/>
                          <a:ea typeface="Calibri"/>
                          <a:cs typeface="Times New Roman"/>
                        </a:rPr>
                        <a:t>MENȚIUNE</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algn="ctr">
                        <a:lnSpc>
                          <a:spcPct val="115000"/>
                        </a:lnSpc>
                        <a:spcAft>
                          <a:spcPts val="0"/>
                        </a:spcAft>
                      </a:pPr>
                      <a:r>
                        <a:rPr lang="fr-FR" sz="1000" dirty="0" smtClean="0">
                          <a:solidFill>
                            <a:srgbClr val="FF0000"/>
                          </a:solidFill>
                          <a:latin typeface="Arial Black" pitchFamily="34" charset="0"/>
                          <a:ea typeface="Calibri"/>
                          <a:cs typeface="Times New Roman"/>
                        </a:rPr>
                        <a:t>ȘCOALA</a:t>
                      </a:r>
                      <a:r>
                        <a:rPr lang="ro-RO" sz="1000" dirty="0" smtClean="0">
                          <a:solidFill>
                            <a:srgbClr val="FF0000"/>
                          </a:solidFill>
                          <a:latin typeface="Arial Black" pitchFamily="34" charset="0"/>
                          <a:ea typeface="Calibri"/>
                          <a:cs typeface="Times New Roman"/>
                        </a:rPr>
                        <a:t> </a:t>
                      </a:r>
                      <a:r>
                        <a:rPr lang="fr-FR" sz="1000" dirty="0" smtClean="0">
                          <a:solidFill>
                            <a:srgbClr val="FF0000"/>
                          </a:solidFill>
                          <a:latin typeface="Arial Black" pitchFamily="34" charset="0"/>
                          <a:ea typeface="Calibri"/>
                          <a:cs typeface="Times New Roman"/>
                        </a:rPr>
                        <a:t>GIMNAZIALĂ ”MIHAI</a:t>
                      </a:r>
                      <a:r>
                        <a:rPr lang="ro-RO" sz="1000" dirty="0" smtClean="0">
                          <a:solidFill>
                            <a:srgbClr val="FF0000"/>
                          </a:solidFill>
                          <a:latin typeface="Arial Black" pitchFamily="34" charset="0"/>
                          <a:ea typeface="Calibri"/>
                          <a:cs typeface="Times New Roman"/>
                        </a:rPr>
                        <a:t> </a:t>
                      </a:r>
                      <a:r>
                        <a:rPr lang="fr-FR" sz="1000" dirty="0" smtClean="0">
                          <a:solidFill>
                            <a:srgbClr val="FF0000"/>
                          </a:solidFill>
                          <a:latin typeface="Arial Black" pitchFamily="34" charset="0"/>
                          <a:ea typeface="Calibri"/>
                          <a:cs typeface="Times New Roman"/>
                        </a:rPr>
                        <a:t>VITEAZU” STREHAIA – BUȚĂ ELIDA</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extLst>
                  <a:ext uri="{0D108BD9-81ED-4DB2-BD59-A6C34878D82A}">
                    <a16:rowId xmlns:a16="http://schemas.microsoft.com/office/drawing/2014/main" val="10005"/>
                  </a:ext>
                </a:extLst>
              </a:tr>
              <a:tr h="381000">
                <a:tc>
                  <a:txBody>
                    <a:bodyPr/>
                    <a:lstStyle/>
                    <a:p>
                      <a:pPr algn="l">
                        <a:lnSpc>
                          <a:spcPct val="115000"/>
                        </a:lnSpc>
                        <a:spcAft>
                          <a:spcPts val="0"/>
                        </a:spcAft>
                      </a:pPr>
                      <a:r>
                        <a:rPr lang="ro-RO" sz="1200" dirty="0" smtClean="0">
                          <a:latin typeface="Arial Black" pitchFamily="34" charset="0"/>
                          <a:ea typeface="Calibri"/>
                          <a:cs typeface="Times New Roman"/>
                        </a:rPr>
                        <a:t>TĂLOI ȘTEFĂNEL MARIUS</a:t>
                      </a:r>
                      <a:endParaRPr lang="ro-RO" sz="12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algn="ctr">
                        <a:lnSpc>
                          <a:spcPct val="115000"/>
                        </a:lnSpc>
                        <a:spcAft>
                          <a:spcPts val="0"/>
                        </a:spcAft>
                      </a:pPr>
                      <a:r>
                        <a:rPr lang="fr-FR" sz="1000" dirty="0" smtClean="0">
                          <a:latin typeface="Arial Black" pitchFamily="34" charset="0"/>
                          <a:ea typeface="Calibri"/>
                          <a:cs typeface="Times New Roman"/>
                        </a:rPr>
                        <a:t>VIII</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algn="l">
                        <a:lnSpc>
                          <a:spcPct val="115000"/>
                        </a:lnSpc>
                        <a:spcAft>
                          <a:spcPts val="0"/>
                        </a:spcAft>
                      </a:pPr>
                      <a:r>
                        <a:rPr lang="pt-BR" sz="900" dirty="0" smtClean="0">
                          <a:latin typeface="Arial Black" pitchFamily="34" charset="0"/>
                          <a:ea typeface="Calibri"/>
                          <a:cs typeface="Times New Roman"/>
                        </a:rPr>
                        <a:t>OLIMPIADA DE LIMBĂ NEOGREACĂ</a:t>
                      </a:r>
                      <a:endParaRPr lang="ro-RO" sz="9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algn="ctr">
                        <a:lnSpc>
                          <a:spcPct val="115000"/>
                        </a:lnSpc>
                        <a:spcAft>
                          <a:spcPts val="0"/>
                        </a:spcAft>
                      </a:pPr>
                      <a:r>
                        <a:rPr lang="fr-FR" sz="1000" dirty="0" smtClean="0">
                          <a:latin typeface="Arial Black" pitchFamily="34" charset="0"/>
                          <a:ea typeface="Calibri"/>
                          <a:cs typeface="Times New Roman"/>
                        </a:rPr>
                        <a:t>MENȚIUNE</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algn="ctr">
                        <a:lnSpc>
                          <a:spcPct val="115000"/>
                        </a:lnSpc>
                        <a:spcAft>
                          <a:spcPts val="0"/>
                        </a:spcAft>
                      </a:pPr>
                      <a:r>
                        <a:rPr lang="fr-FR" sz="1000" dirty="0" smtClean="0">
                          <a:latin typeface="Arial Black" pitchFamily="34" charset="0"/>
                          <a:ea typeface="Calibri"/>
                          <a:cs typeface="Times New Roman"/>
                        </a:rPr>
                        <a:t>ȘCOALA</a:t>
                      </a:r>
                      <a:r>
                        <a:rPr lang="ro-RO" sz="1000" dirty="0" smtClean="0">
                          <a:latin typeface="Arial Black" pitchFamily="34" charset="0"/>
                          <a:ea typeface="Calibri"/>
                          <a:cs typeface="Times New Roman"/>
                        </a:rPr>
                        <a:t> </a:t>
                      </a:r>
                      <a:r>
                        <a:rPr lang="ro-RO" sz="1000" baseline="0" dirty="0" smtClean="0">
                          <a:latin typeface="Arial Black" pitchFamily="34" charset="0"/>
                          <a:ea typeface="Calibri"/>
                          <a:cs typeface="Times New Roman"/>
                        </a:rPr>
                        <a:t> </a:t>
                      </a:r>
                      <a:r>
                        <a:rPr lang="fr-FR" sz="1000" dirty="0" smtClean="0">
                          <a:latin typeface="Arial Black" pitchFamily="34" charset="0"/>
                          <a:ea typeface="Calibri"/>
                          <a:cs typeface="Times New Roman"/>
                        </a:rPr>
                        <a:t>GIMNAZIALĂ ”PETRE SERGESCU” – SCALCĂU PAULA</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6"/>
                  </a:ext>
                </a:extLst>
              </a:tr>
              <a:tr h="506222">
                <a:tc>
                  <a:txBody>
                    <a:bodyPr/>
                    <a:lstStyle/>
                    <a:p>
                      <a:pPr algn="l">
                        <a:lnSpc>
                          <a:spcPct val="115000"/>
                        </a:lnSpc>
                        <a:spcAft>
                          <a:spcPts val="0"/>
                        </a:spcAft>
                      </a:pPr>
                      <a:r>
                        <a:rPr lang="ro-RO" sz="1200" dirty="0" smtClean="0">
                          <a:solidFill>
                            <a:srgbClr val="FF0000"/>
                          </a:solidFill>
                          <a:latin typeface="Arial Black" pitchFamily="34" charset="0"/>
                          <a:ea typeface="Calibri"/>
                          <a:cs typeface="Times New Roman"/>
                        </a:rPr>
                        <a:t>PETOLEA IUSTINA ANDREEA</a:t>
                      </a:r>
                      <a:endParaRPr lang="ro-RO" sz="12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algn="ctr">
                        <a:lnSpc>
                          <a:spcPct val="115000"/>
                        </a:lnSpc>
                        <a:spcAft>
                          <a:spcPts val="0"/>
                        </a:spcAft>
                      </a:pPr>
                      <a:r>
                        <a:rPr lang="fr-FR" sz="1000" dirty="0" smtClean="0">
                          <a:solidFill>
                            <a:srgbClr val="FF0000"/>
                          </a:solidFill>
                          <a:latin typeface="Arial Black" pitchFamily="34" charset="0"/>
                          <a:ea typeface="Calibri"/>
                          <a:cs typeface="Times New Roman"/>
                        </a:rPr>
                        <a:t>VIII</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algn="l">
                        <a:lnSpc>
                          <a:spcPct val="115000"/>
                        </a:lnSpc>
                        <a:spcAft>
                          <a:spcPts val="0"/>
                        </a:spcAft>
                      </a:pPr>
                      <a:r>
                        <a:rPr lang="pt-BR" sz="900" dirty="0" smtClean="0">
                          <a:solidFill>
                            <a:srgbClr val="FF0000"/>
                          </a:solidFill>
                          <a:latin typeface="Arial Black" pitchFamily="34" charset="0"/>
                          <a:ea typeface="Calibri"/>
                          <a:cs typeface="Times New Roman"/>
                        </a:rPr>
                        <a:t>OLIMPIADA DE LIMBĂ NEOGREACĂ</a:t>
                      </a:r>
                      <a:endParaRPr lang="ro-RO" sz="9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algn="ctr">
                        <a:lnSpc>
                          <a:spcPct val="115000"/>
                        </a:lnSpc>
                        <a:spcAft>
                          <a:spcPts val="0"/>
                        </a:spcAft>
                      </a:pPr>
                      <a:r>
                        <a:rPr lang="fr-FR" sz="1000" dirty="0" smtClean="0">
                          <a:solidFill>
                            <a:srgbClr val="FF0000"/>
                          </a:solidFill>
                          <a:latin typeface="Arial Black" pitchFamily="34" charset="0"/>
                          <a:ea typeface="Calibri"/>
                          <a:cs typeface="Times New Roman"/>
                        </a:rPr>
                        <a:t>PREMIULSPECIAL</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algn="ctr">
                        <a:lnSpc>
                          <a:spcPct val="115000"/>
                        </a:lnSpc>
                        <a:spcAft>
                          <a:spcPts val="0"/>
                        </a:spcAft>
                      </a:pPr>
                      <a:r>
                        <a:rPr lang="fr-FR" sz="1000" dirty="0" smtClean="0">
                          <a:solidFill>
                            <a:srgbClr val="FF0000"/>
                          </a:solidFill>
                          <a:latin typeface="Arial Black" pitchFamily="34" charset="0"/>
                          <a:ea typeface="Calibri"/>
                          <a:cs typeface="Times New Roman"/>
                        </a:rPr>
                        <a:t>ȘCOALAGIMNAZIALĂ ”PETRE SERGESCU” – SCALCĂU PAULA</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extLst>
                  <a:ext uri="{0D108BD9-81ED-4DB2-BD59-A6C34878D82A}">
                    <a16:rowId xmlns:a16="http://schemas.microsoft.com/office/drawing/2014/main" val="10007"/>
                  </a:ext>
                </a:extLst>
              </a:tr>
              <a:tr h="449135">
                <a:tc>
                  <a:txBody>
                    <a:bodyPr/>
                    <a:lstStyle/>
                    <a:p>
                      <a:pPr algn="l">
                        <a:lnSpc>
                          <a:spcPct val="150000"/>
                        </a:lnSpc>
                        <a:spcAft>
                          <a:spcPts val="0"/>
                        </a:spcAft>
                      </a:pPr>
                      <a:r>
                        <a:rPr lang="en-US" sz="1200" dirty="0" smtClean="0">
                          <a:latin typeface="Arial Black" pitchFamily="34" charset="0"/>
                          <a:ea typeface="Calibri"/>
                          <a:cs typeface="Times New Roman"/>
                        </a:rPr>
                        <a:t>FALCAN DELIA FĂINIŞI</a:t>
                      </a:r>
                      <a:r>
                        <a:rPr lang="ro-RO" sz="1200" dirty="0" smtClean="0">
                          <a:latin typeface="Arial Black" pitchFamily="34" charset="0"/>
                          <a:ea typeface="Calibri"/>
                          <a:cs typeface="Times New Roman"/>
                        </a:rPr>
                        <a:t> </a:t>
                      </a:r>
                      <a:r>
                        <a:rPr lang="en-US" sz="1200" dirty="0" smtClean="0">
                          <a:latin typeface="Arial Black" pitchFamily="34" charset="0"/>
                          <a:ea typeface="Calibri"/>
                          <a:cs typeface="Times New Roman"/>
                        </a:rPr>
                        <a:t>ADELINA</a:t>
                      </a:r>
                      <a:endParaRPr lang="ro-RO" sz="12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algn="ctr">
                        <a:lnSpc>
                          <a:spcPct val="115000"/>
                        </a:lnSpc>
                        <a:spcAft>
                          <a:spcPts val="0"/>
                        </a:spcAft>
                      </a:pPr>
                      <a:r>
                        <a:rPr lang="fr-FR" sz="1000" dirty="0" smtClean="0">
                          <a:latin typeface="Arial Black" pitchFamily="34" charset="0"/>
                          <a:ea typeface="Calibri"/>
                          <a:cs typeface="Times New Roman"/>
                        </a:rPr>
                        <a:t>IV</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algn="l">
                        <a:lnSpc>
                          <a:spcPct val="115000"/>
                        </a:lnSpc>
                        <a:spcAft>
                          <a:spcPts val="0"/>
                        </a:spcAft>
                      </a:pPr>
                      <a:r>
                        <a:rPr lang="pt-BR" sz="900" dirty="0" smtClean="0">
                          <a:latin typeface="Arial Black" pitchFamily="34" charset="0"/>
                          <a:ea typeface="Times New Roman"/>
                          <a:cs typeface="Times New Roman"/>
                        </a:rPr>
                        <a:t>OLIMPIADA DE EDUCAȚIE CIVICĂ</a:t>
                      </a:r>
                      <a:endParaRPr lang="ro-RO" sz="9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algn="ctr">
                        <a:lnSpc>
                          <a:spcPct val="115000"/>
                        </a:lnSpc>
                        <a:spcAft>
                          <a:spcPts val="0"/>
                        </a:spcAft>
                      </a:pPr>
                      <a:r>
                        <a:rPr lang="fr-FR" sz="1000" dirty="0" smtClean="0">
                          <a:latin typeface="Arial Black" pitchFamily="34" charset="0"/>
                          <a:ea typeface="Calibri"/>
                          <a:cs typeface="Times New Roman"/>
                        </a:rPr>
                        <a:t>MENȚIUNE</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algn="ctr">
                        <a:lnSpc>
                          <a:spcPct val="115000"/>
                        </a:lnSpc>
                        <a:spcAft>
                          <a:spcPts val="0"/>
                        </a:spcAft>
                        <a:tabLst>
                          <a:tab pos="209550" algn="l"/>
                        </a:tabLst>
                      </a:pPr>
                      <a:r>
                        <a:rPr lang="fr-FR" sz="1000" dirty="0" smtClean="0">
                          <a:latin typeface="Arial Black" pitchFamily="34" charset="0"/>
                          <a:ea typeface="Calibri"/>
                          <a:cs typeface="Times New Roman"/>
                        </a:rPr>
                        <a:t>ȘCOALAGIMNAZIALĂ NR. 14 – ILEANA TUDOR</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8"/>
                  </a:ext>
                </a:extLst>
              </a:tr>
              <a:tr h="529462">
                <a:tc>
                  <a:txBody>
                    <a:bodyPr/>
                    <a:lstStyle/>
                    <a:p>
                      <a:pPr algn="l">
                        <a:lnSpc>
                          <a:spcPct val="115000"/>
                        </a:lnSpc>
                        <a:spcAft>
                          <a:spcPts val="0"/>
                        </a:spcAft>
                      </a:pPr>
                      <a:r>
                        <a:rPr lang="fr-FR" sz="1200" dirty="0" smtClean="0">
                          <a:solidFill>
                            <a:srgbClr val="FF0000"/>
                          </a:solidFill>
                          <a:latin typeface="Arial Black" pitchFamily="34" charset="0"/>
                          <a:ea typeface="Calibri"/>
                          <a:cs typeface="Times New Roman"/>
                        </a:rPr>
                        <a:t>BĂRZUICĂ</a:t>
                      </a:r>
                      <a:r>
                        <a:rPr lang="ro-RO" sz="1200" dirty="0" smtClean="0">
                          <a:solidFill>
                            <a:srgbClr val="FF0000"/>
                          </a:solidFill>
                          <a:latin typeface="Arial Black" pitchFamily="34" charset="0"/>
                          <a:ea typeface="Calibri"/>
                          <a:cs typeface="Times New Roman"/>
                        </a:rPr>
                        <a:t> </a:t>
                      </a:r>
                      <a:r>
                        <a:rPr lang="fr-FR" sz="1200" dirty="0" smtClean="0">
                          <a:solidFill>
                            <a:srgbClr val="FF0000"/>
                          </a:solidFill>
                          <a:latin typeface="Arial Black" pitchFamily="34" charset="0"/>
                          <a:ea typeface="Calibri"/>
                          <a:cs typeface="Times New Roman"/>
                        </a:rPr>
                        <a:t>DARA MARIA</a:t>
                      </a:r>
                      <a:endParaRPr lang="ro-RO" sz="12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algn="ctr">
                        <a:lnSpc>
                          <a:spcPct val="115000"/>
                        </a:lnSpc>
                        <a:spcAft>
                          <a:spcPts val="0"/>
                        </a:spcAft>
                      </a:pPr>
                      <a:r>
                        <a:rPr lang="fr-FR" sz="1000" dirty="0" smtClean="0">
                          <a:solidFill>
                            <a:srgbClr val="FF0000"/>
                          </a:solidFill>
                          <a:latin typeface="Arial Black" pitchFamily="34" charset="0"/>
                          <a:ea typeface="Calibri"/>
                          <a:cs typeface="Times New Roman"/>
                        </a:rPr>
                        <a:t>IX</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algn="l">
                        <a:lnSpc>
                          <a:spcPct val="115000"/>
                        </a:lnSpc>
                        <a:spcAft>
                          <a:spcPts val="0"/>
                        </a:spcAft>
                      </a:pPr>
                      <a:r>
                        <a:rPr lang="ro-RO" sz="900" dirty="0" smtClean="0">
                          <a:solidFill>
                            <a:srgbClr val="FF0000"/>
                          </a:solidFill>
                          <a:latin typeface="Arial Black" pitchFamily="34" charset="0"/>
                          <a:ea typeface="Calibri"/>
                          <a:cs typeface="Times New Roman"/>
                        </a:rPr>
                        <a:t>OLIMP. NAŢIONALA DE PEDAGOGIE SI PSIHOLOGIE</a:t>
                      </a:r>
                      <a:endParaRPr lang="ro-RO" sz="9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algn="ctr">
                        <a:lnSpc>
                          <a:spcPct val="115000"/>
                        </a:lnSpc>
                        <a:spcAft>
                          <a:spcPts val="0"/>
                        </a:spcAft>
                      </a:pPr>
                      <a:r>
                        <a:rPr lang="fr-FR" sz="1000" dirty="0" smtClean="0">
                          <a:solidFill>
                            <a:srgbClr val="FF0000"/>
                          </a:solidFill>
                          <a:latin typeface="Arial Black" pitchFamily="34" charset="0"/>
                          <a:ea typeface="Calibri"/>
                          <a:cs typeface="Times New Roman"/>
                        </a:rPr>
                        <a:t>PREMIUL</a:t>
                      </a:r>
                      <a:r>
                        <a:rPr lang="ro-RO" sz="1000" dirty="0" smtClean="0">
                          <a:solidFill>
                            <a:srgbClr val="FF0000"/>
                          </a:solidFill>
                          <a:latin typeface="Arial Black" pitchFamily="34" charset="0"/>
                          <a:ea typeface="Calibri"/>
                          <a:cs typeface="Times New Roman"/>
                        </a:rPr>
                        <a:t> </a:t>
                      </a:r>
                      <a:r>
                        <a:rPr lang="fr-FR" sz="1000" dirty="0" smtClean="0">
                          <a:solidFill>
                            <a:srgbClr val="FF0000"/>
                          </a:solidFill>
                          <a:latin typeface="Arial Black" pitchFamily="34" charset="0"/>
                          <a:ea typeface="Calibri"/>
                          <a:cs typeface="Times New Roman"/>
                        </a:rPr>
                        <a:t>SPECIAL</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algn="ctr">
                        <a:lnSpc>
                          <a:spcPct val="115000"/>
                        </a:lnSpc>
                        <a:spcAft>
                          <a:spcPts val="0"/>
                        </a:spcAft>
                        <a:tabLst>
                          <a:tab pos="209550" algn="l"/>
                        </a:tabLst>
                      </a:pPr>
                      <a:r>
                        <a:rPr lang="fr-FR" sz="1000" dirty="0" smtClean="0">
                          <a:solidFill>
                            <a:srgbClr val="FF0000"/>
                          </a:solidFill>
                          <a:latin typeface="Arial Black" pitchFamily="34" charset="0"/>
                          <a:ea typeface="Calibri"/>
                          <a:cs typeface="Times New Roman"/>
                        </a:rPr>
                        <a:t>C.N.P. ”ȘT. ODOBLEJA” – BUTARU LAURA</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extLst>
                  <a:ext uri="{0D108BD9-81ED-4DB2-BD59-A6C34878D82A}">
                    <a16:rowId xmlns:a16="http://schemas.microsoft.com/office/drawing/2014/main" val="10009"/>
                  </a:ext>
                </a:extLst>
              </a:tr>
              <a:tr h="445197">
                <a:tc>
                  <a:txBody>
                    <a:bodyPr/>
                    <a:lstStyle/>
                    <a:p>
                      <a:pPr algn="l">
                        <a:lnSpc>
                          <a:spcPct val="115000"/>
                        </a:lnSpc>
                        <a:spcAft>
                          <a:spcPts val="0"/>
                        </a:spcAft>
                      </a:pPr>
                      <a:r>
                        <a:rPr lang="fr-FR" sz="1200" dirty="0" smtClean="0">
                          <a:latin typeface="Arial Black" pitchFamily="34" charset="0"/>
                          <a:ea typeface="Calibri"/>
                          <a:cs typeface="Times New Roman"/>
                        </a:rPr>
                        <a:t>VOICU LIVIA IONELA</a:t>
                      </a:r>
                      <a:endParaRPr lang="ro-RO" sz="12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algn="ctr">
                        <a:lnSpc>
                          <a:spcPct val="115000"/>
                        </a:lnSpc>
                        <a:spcAft>
                          <a:spcPts val="0"/>
                        </a:spcAft>
                      </a:pPr>
                      <a:r>
                        <a:rPr lang="fr-FR" sz="1000" dirty="0" smtClean="0">
                          <a:latin typeface="Arial Black" pitchFamily="34" charset="0"/>
                          <a:ea typeface="Calibri"/>
                          <a:cs typeface="Times New Roman"/>
                        </a:rPr>
                        <a:t>X</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algn="l">
                        <a:lnSpc>
                          <a:spcPct val="115000"/>
                        </a:lnSpc>
                        <a:spcAft>
                          <a:spcPts val="0"/>
                        </a:spcAft>
                      </a:pPr>
                      <a:r>
                        <a:rPr lang="ro-RO" sz="900" dirty="0" smtClean="0">
                          <a:latin typeface="Arial Black" pitchFamily="34" charset="0"/>
                          <a:ea typeface="Calibri"/>
                          <a:cs typeface="Times New Roman"/>
                        </a:rPr>
                        <a:t>OLIMPIADA NAŢIONALA DE PEDAGOGIE SI PSIHOLOGIE</a:t>
                      </a:r>
                      <a:endParaRPr lang="ro-RO" sz="9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algn="ctr">
                        <a:lnSpc>
                          <a:spcPct val="115000"/>
                        </a:lnSpc>
                        <a:spcAft>
                          <a:spcPts val="0"/>
                        </a:spcAft>
                      </a:pPr>
                      <a:r>
                        <a:rPr lang="fr-FR" sz="1000" dirty="0" smtClean="0">
                          <a:latin typeface="Arial Black" pitchFamily="34" charset="0"/>
                          <a:ea typeface="Calibri"/>
                          <a:cs typeface="Times New Roman"/>
                        </a:rPr>
                        <a:t>PREMIU</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LSPECIAL</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algn="ctr">
                        <a:lnSpc>
                          <a:spcPct val="115000"/>
                        </a:lnSpc>
                        <a:spcAft>
                          <a:spcPts val="0"/>
                        </a:spcAft>
                        <a:tabLst>
                          <a:tab pos="209550" algn="l"/>
                        </a:tabLst>
                      </a:pPr>
                      <a:r>
                        <a:rPr lang="fr-FR" sz="1000" dirty="0" smtClean="0">
                          <a:latin typeface="Arial Black" pitchFamily="34" charset="0"/>
                          <a:ea typeface="Calibri"/>
                          <a:cs typeface="Times New Roman"/>
                        </a:rPr>
                        <a:t>C.N.P. ”ȘT. ODOBLEJA” – BUTARU LAURA</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10"/>
                  </a:ext>
                </a:extLst>
              </a:tr>
              <a:tr h="562549">
                <a:tc>
                  <a:txBody>
                    <a:bodyPr/>
                    <a:lstStyle/>
                    <a:p>
                      <a:pPr algn="l">
                        <a:lnSpc>
                          <a:spcPct val="115000"/>
                        </a:lnSpc>
                        <a:spcAft>
                          <a:spcPts val="0"/>
                        </a:spcAft>
                      </a:pPr>
                      <a:r>
                        <a:rPr lang="fr-FR" sz="1200" dirty="0" smtClean="0">
                          <a:solidFill>
                            <a:srgbClr val="FF0000"/>
                          </a:solidFill>
                          <a:latin typeface="Arial Black" pitchFamily="34" charset="0"/>
                          <a:ea typeface="Calibri"/>
                          <a:cs typeface="Times New Roman"/>
                        </a:rPr>
                        <a:t>DOBRE</a:t>
                      </a:r>
                      <a:r>
                        <a:rPr lang="ro-RO" sz="1200" dirty="0" smtClean="0">
                          <a:solidFill>
                            <a:srgbClr val="FF0000"/>
                          </a:solidFill>
                          <a:latin typeface="Arial Black" pitchFamily="34" charset="0"/>
                          <a:ea typeface="Calibri"/>
                          <a:cs typeface="Times New Roman"/>
                        </a:rPr>
                        <a:t> </a:t>
                      </a:r>
                      <a:r>
                        <a:rPr lang="fr-FR" sz="1200" dirty="0" smtClean="0">
                          <a:solidFill>
                            <a:srgbClr val="FF0000"/>
                          </a:solidFill>
                          <a:latin typeface="Arial Black" pitchFamily="34" charset="0"/>
                          <a:ea typeface="Calibri"/>
                          <a:cs typeface="Times New Roman"/>
                        </a:rPr>
                        <a:t>ANAISANDREEA</a:t>
                      </a:r>
                      <a:endParaRPr lang="ro-RO" sz="12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algn="ctr">
                        <a:lnSpc>
                          <a:spcPct val="115000"/>
                        </a:lnSpc>
                        <a:spcAft>
                          <a:spcPts val="0"/>
                        </a:spcAft>
                      </a:pPr>
                      <a:r>
                        <a:rPr lang="fr-FR" sz="1000" dirty="0" smtClean="0">
                          <a:solidFill>
                            <a:srgbClr val="FF0000"/>
                          </a:solidFill>
                          <a:latin typeface="Arial Black" pitchFamily="34" charset="0"/>
                          <a:ea typeface="Calibri"/>
                          <a:cs typeface="Times New Roman"/>
                        </a:rPr>
                        <a:t>X</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algn="l">
                        <a:lnSpc>
                          <a:spcPct val="115000"/>
                        </a:lnSpc>
                        <a:spcAft>
                          <a:spcPts val="0"/>
                        </a:spcAft>
                      </a:pPr>
                      <a:r>
                        <a:rPr lang="ro-RO" sz="900" dirty="0" smtClean="0">
                          <a:solidFill>
                            <a:srgbClr val="FF0000"/>
                          </a:solidFill>
                          <a:latin typeface="Arial Black" pitchFamily="34" charset="0"/>
                          <a:ea typeface="Calibri"/>
                          <a:cs typeface="Times New Roman"/>
                        </a:rPr>
                        <a:t>OLIMPIADA NAŢIONALA DE PEDAGOGIE SI PSIHOLOGIE</a:t>
                      </a:r>
                      <a:endParaRPr lang="ro-RO" sz="9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algn="ctr">
                        <a:lnSpc>
                          <a:spcPct val="115000"/>
                        </a:lnSpc>
                        <a:spcAft>
                          <a:spcPts val="0"/>
                        </a:spcAft>
                      </a:pPr>
                      <a:r>
                        <a:rPr lang="fr-FR" sz="1000" dirty="0" smtClean="0">
                          <a:solidFill>
                            <a:srgbClr val="FF0000"/>
                          </a:solidFill>
                          <a:latin typeface="Arial Black" pitchFamily="34" charset="0"/>
                          <a:ea typeface="Calibri"/>
                          <a:cs typeface="Times New Roman"/>
                        </a:rPr>
                        <a:t>PREMIUL</a:t>
                      </a:r>
                      <a:r>
                        <a:rPr lang="ro-RO" sz="1000" dirty="0" smtClean="0">
                          <a:solidFill>
                            <a:srgbClr val="FF0000"/>
                          </a:solidFill>
                          <a:latin typeface="Arial Black" pitchFamily="34" charset="0"/>
                          <a:ea typeface="Calibri"/>
                          <a:cs typeface="Times New Roman"/>
                        </a:rPr>
                        <a:t> </a:t>
                      </a:r>
                      <a:r>
                        <a:rPr lang="fr-FR" sz="1000" dirty="0" smtClean="0">
                          <a:solidFill>
                            <a:srgbClr val="FF0000"/>
                          </a:solidFill>
                          <a:latin typeface="Arial Black" pitchFamily="34" charset="0"/>
                          <a:ea typeface="Calibri"/>
                          <a:cs typeface="Times New Roman"/>
                        </a:rPr>
                        <a:t>SPECIAL</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algn="ctr">
                        <a:lnSpc>
                          <a:spcPct val="115000"/>
                        </a:lnSpc>
                        <a:spcAft>
                          <a:spcPts val="0"/>
                        </a:spcAft>
                        <a:tabLst>
                          <a:tab pos="209550" algn="l"/>
                        </a:tabLst>
                      </a:pPr>
                      <a:r>
                        <a:rPr lang="fr-FR" sz="1000" dirty="0" smtClean="0">
                          <a:solidFill>
                            <a:srgbClr val="FF0000"/>
                          </a:solidFill>
                          <a:latin typeface="Arial Black" pitchFamily="34" charset="0"/>
                          <a:ea typeface="Calibri"/>
                          <a:cs typeface="Times New Roman"/>
                        </a:rPr>
                        <a:t>C.N.P. ”ȘT. ODOBLEJA” – BUTARU LAURA</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extLst>
                  <a:ext uri="{0D108BD9-81ED-4DB2-BD59-A6C34878D82A}">
                    <a16:rowId xmlns:a16="http://schemas.microsoft.com/office/drawing/2014/main" val="10011"/>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11162"/>
          </a:xfrm>
        </p:spPr>
        <p:txBody>
          <a:bodyPr>
            <a:normAutofit fontScale="90000"/>
          </a:bodyPr>
          <a:lstStyle/>
          <a:p>
            <a:endParaRPr lang="ro-RO"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715020190"/>
              </p:ext>
            </p:extLst>
          </p:nvPr>
        </p:nvGraphicFramePr>
        <p:xfrm>
          <a:off x="228600" y="304800"/>
          <a:ext cx="8458200" cy="5411352"/>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086058">
                  <a:extLst>
                    <a:ext uri="{9D8B030D-6E8A-4147-A177-3AD203B41FA5}">
                      <a16:colId xmlns:a16="http://schemas.microsoft.com/office/drawing/2014/main" val="20001"/>
                    </a:ext>
                  </a:extLst>
                </a:gridCol>
                <a:gridCol w="2354664">
                  <a:extLst>
                    <a:ext uri="{9D8B030D-6E8A-4147-A177-3AD203B41FA5}">
                      <a16:colId xmlns:a16="http://schemas.microsoft.com/office/drawing/2014/main" val="20002"/>
                    </a:ext>
                  </a:extLst>
                </a:gridCol>
                <a:gridCol w="1177332">
                  <a:extLst>
                    <a:ext uri="{9D8B030D-6E8A-4147-A177-3AD203B41FA5}">
                      <a16:colId xmlns:a16="http://schemas.microsoft.com/office/drawing/2014/main" val="20003"/>
                    </a:ext>
                  </a:extLst>
                </a:gridCol>
                <a:gridCol w="1858946">
                  <a:extLst>
                    <a:ext uri="{9D8B030D-6E8A-4147-A177-3AD203B41FA5}">
                      <a16:colId xmlns:a16="http://schemas.microsoft.com/office/drawing/2014/main" val="20004"/>
                    </a:ext>
                  </a:extLst>
                </a:gridCol>
              </a:tblGrid>
              <a:tr h="831223">
                <a:tc>
                  <a:txBody>
                    <a:bodyPr/>
                    <a:lstStyle/>
                    <a:p>
                      <a:pPr marL="0" algn="ctr" rtl="0" eaLnBrk="1" latinLnBrk="0" hangingPunct="1">
                        <a:lnSpc>
                          <a:spcPct val="115000"/>
                        </a:lnSpc>
                        <a:spcAft>
                          <a:spcPts val="0"/>
                        </a:spcAft>
                      </a:pPr>
                      <a:r>
                        <a:rPr kumimoji="0" lang="fr-FR" sz="1200" b="1" kern="1200" dirty="0" smtClean="0">
                          <a:solidFill>
                            <a:srgbClr val="2907B9"/>
                          </a:solidFill>
                          <a:latin typeface="Arial Black" pitchFamily="34" charset="0"/>
                        </a:rPr>
                        <a:t>NUMELE</a:t>
                      </a:r>
                      <a:r>
                        <a:rPr kumimoji="0" lang="ro-RO" sz="1200" b="1" kern="1200" dirty="0" smtClean="0">
                          <a:solidFill>
                            <a:srgbClr val="2907B9"/>
                          </a:solidFill>
                          <a:latin typeface="Arial Black" pitchFamily="34" charset="0"/>
                        </a:rPr>
                        <a:t> </a:t>
                      </a:r>
                      <a:r>
                        <a:rPr kumimoji="0" lang="fr-FR" sz="1200" b="1" kern="1200" dirty="0" smtClean="0">
                          <a:solidFill>
                            <a:srgbClr val="2907B9"/>
                          </a:solidFill>
                          <a:latin typeface="Arial Black" pitchFamily="34" charset="0"/>
                        </a:rPr>
                        <a:t>ȘI</a:t>
                      </a:r>
                      <a:r>
                        <a:rPr kumimoji="0" lang="ro-RO" sz="1200" b="1" kern="1200" dirty="0" smtClean="0">
                          <a:solidFill>
                            <a:srgbClr val="2907B9"/>
                          </a:solidFill>
                          <a:latin typeface="Arial Black" pitchFamily="34" charset="0"/>
                        </a:rPr>
                        <a:t> </a:t>
                      </a:r>
                      <a:r>
                        <a:rPr kumimoji="0" lang="fr-FR" sz="1200" b="1" kern="1200" dirty="0" smtClean="0">
                          <a:solidFill>
                            <a:srgbClr val="2907B9"/>
                          </a:solidFill>
                          <a:latin typeface="Arial Black" pitchFamily="34" charset="0"/>
                        </a:rPr>
                        <a:t>PRENUMELE</a:t>
                      </a:r>
                      <a:endParaRPr kumimoji="0" lang="ro-RO" sz="1200" b="1" kern="1200" dirty="0">
                        <a:solidFill>
                          <a:srgbClr val="2907B9"/>
                        </a:solidFill>
                        <a:latin typeface="Arial Black" pitchFamily="34" charset="0"/>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rtl="0" eaLnBrk="1" latinLnBrk="0" hangingPunct="1">
                        <a:lnSpc>
                          <a:spcPct val="115000"/>
                        </a:lnSpc>
                        <a:spcAft>
                          <a:spcPts val="0"/>
                        </a:spcAft>
                      </a:pPr>
                      <a:r>
                        <a:rPr kumimoji="0" lang="fr-FR" sz="1200" b="1" kern="1200" dirty="0" smtClean="0">
                          <a:solidFill>
                            <a:srgbClr val="2907B9"/>
                          </a:solidFill>
                          <a:latin typeface="Arial Black" pitchFamily="34" charset="0"/>
                        </a:rPr>
                        <a:t>CLASA</a:t>
                      </a:r>
                      <a:endParaRPr kumimoji="0" lang="ro-RO" sz="1200" b="1" kern="1200" dirty="0">
                        <a:solidFill>
                          <a:srgbClr val="2907B9"/>
                        </a:solidFill>
                        <a:latin typeface="Arial Black" pitchFamily="34" charset="0"/>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rtl="0" eaLnBrk="1" latinLnBrk="0" hangingPunct="1">
                        <a:lnSpc>
                          <a:spcPct val="115000"/>
                        </a:lnSpc>
                        <a:spcAft>
                          <a:spcPts val="0"/>
                        </a:spcAft>
                      </a:pPr>
                      <a:r>
                        <a:rPr kumimoji="0" lang="fr-FR" sz="1200" b="1" kern="1200" dirty="0" smtClean="0">
                          <a:solidFill>
                            <a:srgbClr val="2907B9"/>
                          </a:solidFill>
                          <a:latin typeface="Arial Black" pitchFamily="34" charset="0"/>
                        </a:rPr>
                        <a:t>OLIMPIADA/</a:t>
                      </a:r>
                      <a:r>
                        <a:rPr kumimoji="0" lang="ro-RO" sz="1200" b="1" kern="1200" dirty="0" smtClean="0">
                          <a:solidFill>
                            <a:srgbClr val="2907B9"/>
                          </a:solidFill>
                          <a:latin typeface="Arial Black" pitchFamily="34" charset="0"/>
                        </a:rPr>
                        <a:t> </a:t>
                      </a:r>
                      <a:r>
                        <a:rPr kumimoji="0" lang="fr-FR" sz="1200" b="1" kern="1200" dirty="0" smtClean="0">
                          <a:solidFill>
                            <a:srgbClr val="2907B9"/>
                          </a:solidFill>
                          <a:latin typeface="Arial Black" pitchFamily="34" charset="0"/>
                        </a:rPr>
                        <a:t>CONCURSUL</a:t>
                      </a:r>
                      <a:endParaRPr kumimoji="0" lang="ro-RO" sz="1200" b="1" kern="1200" dirty="0">
                        <a:solidFill>
                          <a:srgbClr val="2907B9"/>
                        </a:solidFill>
                        <a:latin typeface="Arial Black" pitchFamily="34" charset="0"/>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rtl="0" eaLnBrk="1" latinLnBrk="0" hangingPunct="1">
                        <a:lnSpc>
                          <a:spcPct val="115000"/>
                        </a:lnSpc>
                        <a:spcAft>
                          <a:spcPts val="0"/>
                        </a:spcAft>
                      </a:pPr>
                      <a:r>
                        <a:rPr kumimoji="0" lang="fr-FR" sz="1200" b="1" kern="1200" dirty="0" smtClean="0">
                          <a:solidFill>
                            <a:srgbClr val="2907B9"/>
                          </a:solidFill>
                          <a:latin typeface="Arial Black" pitchFamily="34" charset="0"/>
                        </a:rPr>
                        <a:t>PREMIUL</a:t>
                      </a:r>
                      <a:endParaRPr kumimoji="0" lang="ro-RO" sz="1200" b="1" kern="1200" dirty="0">
                        <a:solidFill>
                          <a:srgbClr val="2907B9"/>
                        </a:solidFill>
                        <a:latin typeface="Arial Black" pitchFamily="34" charset="0"/>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rtl="0" eaLnBrk="1" latinLnBrk="0" hangingPunct="1">
                        <a:lnSpc>
                          <a:spcPct val="115000"/>
                        </a:lnSpc>
                        <a:spcAft>
                          <a:spcPts val="0"/>
                        </a:spcAft>
                      </a:pPr>
                      <a:r>
                        <a:rPr kumimoji="0" lang="fr-FR" sz="1200" b="1" kern="1200" dirty="0" smtClean="0">
                          <a:solidFill>
                            <a:srgbClr val="2907B9"/>
                          </a:solidFill>
                          <a:latin typeface="Arial Black" pitchFamily="34" charset="0"/>
                        </a:rPr>
                        <a:t>UNITATEA</a:t>
                      </a:r>
                      <a:r>
                        <a:rPr kumimoji="0" lang="ro-RO" sz="1200" b="1" kern="1200" dirty="0" smtClean="0">
                          <a:solidFill>
                            <a:srgbClr val="2907B9"/>
                          </a:solidFill>
                          <a:latin typeface="Arial Black" pitchFamily="34" charset="0"/>
                        </a:rPr>
                        <a:t> </a:t>
                      </a:r>
                      <a:r>
                        <a:rPr kumimoji="0" lang="fr-FR" sz="1200" b="1" kern="1200" dirty="0" smtClean="0">
                          <a:solidFill>
                            <a:srgbClr val="2907B9"/>
                          </a:solidFill>
                          <a:latin typeface="Arial Black" pitchFamily="34" charset="0"/>
                        </a:rPr>
                        <a:t>DE ÎNV</a:t>
                      </a:r>
                      <a:r>
                        <a:rPr kumimoji="0" lang="ro-RO" sz="1200" b="1" kern="1200" dirty="0" smtClean="0">
                          <a:solidFill>
                            <a:srgbClr val="2907B9"/>
                          </a:solidFill>
                          <a:latin typeface="Arial Black" pitchFamily="34" charset="0"/>
                        </a:rPr>
                        <a:t>ĂÂĂMÂNT/ </a:t>
                      </a:r>
                      <a:r>
                        <a:rPr kumimoji="0" lang="fr-FR" sz="1200" b="1" kern="1200" dirty="0" smtClean="0">
                          <a:solidFill>
                            <a:srgbClr val="2907B9"/>
                          </a:solidFill>
                          <a:latin typeface="Arial Black" pitchFamily="34" charset="0"/>
                        </a:rPr>
                        <a:t>PROFESOR</a:t>
                      </a:r>
                      <a:r>
                        <a:rPr kumimoji="0" lang="ro-RO" sz="1200" b="1" kern="1200" dirty="0" smtClean="0">
                          <a:solidFill>
                            <a:srgbClr val="2907B9"/>
                          </a:solidFill>
                          <a:latin typeface="Arial Black" pitchFamily="34" charset="0"/>
                        </a:rPr>
                        <a:t>  </a:t>
                      </a:r>
                      <a:r>
                        <a:rPr kumimoji="0" lang="fr-FR" sz="1200" b="1" kern="1200" dirty="0" smtClean="0">
                          <a:solidFill>
                            <a:srgbClr val="2907B9"/>
                          </a:solidFill>
                          <a:latin typeface="Arial Black" pitchFamily="34" charset="0"/>
                        </a:rPr>
                        <a:t>C</a:t>
                      </a:r>
                      <a:r>
                        <a:rPr kumimoji="0" lang="ro-RO" sz="1200" b="1" kern="1200" dirty="0" smtClean="0">
                          <a:solidFill>
                            <a:srgbClr val="2907B9"/>
                          </a:solidFill>
                          <a:latin typeface="Arial Black" pitchFamily="34" charset="0"/>
                        </a:rPr>
                        <a:t>O</a:t>
                      </a:r>
                      <a:r>
                        <a:rPr kumimoji="0" lang="fr-FR" sz="1200" b="1" kern="1200" dirty="0" smtClean="0">
                          <a:solidFill>
                            <a:srgbClr val="2907B9"/>
                          </a:solidFill>
                          <a:latin typeface="Arial Black" pitchFamily="34" charset="0"/>
                        </a:rPr>
                        <a:t>ORDONATOR</a:t>
                      </a:r>
                      <a:endParaRPr kumimoji="0" lang="ro-RO" sz="1200" b="1" kern="1200" dirty="0">
                        <a:solidFill>
                          <a:srgbClr val="2907B9"/>
                        </a:solidFill>
                        <a:latin typeface="Arial Black" pitchFamily="34" charset="0"/>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373448">
                <a:tc>
                  <a:txBody>
                    <a:bodyPr/>
                    <a:lstStyle/>
                    <a:p>
                      <a:pPr algn="l">
                        <a:lnSpc>
                          <a:spcPct val="115000"/>
                        </a:lnSpc>
                        <a:spcAft>
                          <a:spcPts val="0"/>
                        </a:spcAft>
                      </a:pPr>
                      <a:r>
                        <a:rPr lang="fr-FR" sz="1200" b="0" dirty="0" smtClean="0">
                          <a:solidFill>
                            <a:srgbClr val="FF0000"/>
                          </a:solidFill>
                          <a:latin typeface="Arial Black" pitchFamily="34" charset="0"/>
                          <a:ea typeface="Calibri"/>
                          <a:cs typeface="Times New Roman"/>
                        </a:rPr>
                        <a:t>MARINESCU ADRIAN</a:t>
                      </a:r>
                      <a:endParaRPr lang="ro-RO" sz="1100" b="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fr-FR" sz="1000" b="0" dirty="0" smtClean="0">
                          <a:solidFill>
                            <a:srgbClr val="FF0000"/>
                          </a:solidFill>
                          <a:latin typeface="Arial Black" pitchFamily="34" charset="0"/>
                          <a:ea typeface="Calibri"/>
                          <a:cs typeface="Times New Roman"/>
                        </a:rPr>
                        <a:t>X</a:t>
                      </a:r>
                      <a:endParaRPr lang="ro-RO" sz="1000" b="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lnSpc>
                          <a:spcPct val="115000"/>
                        </a:lnSpc>
                        <a:spcAft>
                          <a:spcPts val="0"/>
                        </a:spcAft>
                      </a:pPr>
                      <a:r>
                        <a:rPr lang="ro-RO" sz="1000" b="0" dirty="0" smtClean="0">
                          <a:solidFill>
                            <a:srgbClr val="FF0000"/>
                          </a:solidFill>
                          <a:latin typeface="Arial Black" pitchFamily="34" charset="0"/>
                          <a:ea typeface="Calibri"/>
                          <a:cs typeface="Times New Roman"/>
                        </a:rPr>
                        <a:t>CONCURSUL NATIONAL ACADNET</a:t>
                      </a:r>
                      <a:endParaRPr lang="ro-RO" sz="1000" b="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fr-FR" sz="1000" b="0" dirty="0" smtClean="0">
                          <a:solidFill>
                            <a:srgbClr val="FF0000"/>
                          </a:solidFill>
                          <a:latin typeface="Arial Black" pitchFamily="34" charset="0"/>
                          <a:ea typeface="Calibri"/>
                          <a:cs typeface="Times New Roman"/>
                        </a:rPr>
                        <a:t>MENȚIUNE</a:t>
                      </a:r>
                      <a:endParaRPr lang="ro-RO" sz="1000" b="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tabLst>
                          <a:tab pos="209550" algn="l"/>
                        </a:tabLst>
                      </a:pPr>
                      <a:r>
                        <a:rPr lang="fr-FR" sz="1000" b="0" dirty="0" smtClean="0">
                          <a:solidFill>
                            <a:srgbClr val="FF0000"/>
                          </a:solidFill>
                          <a:latin typeface="Arial Black" pitchFamily="34" charset="0"/>
                          <a:ea typeface="Calibri"/>
                          <a:cs typeface="Times New Roman"/>
                        </a:rPr>
                        <a:t>C.N.P. ”ȘT. ODOBLEJA” – </a:t>
                      </a:r>
                      <a:r>
                        <a:rPr lang="ro-RO" sz="1000" b="0" dirty="0" smtClean="0">
                          <a:solidFill>
                            <a:srgbClr val="FF0000"/>
                          </a:solidFill>
                          <a:latin typeface="Arial Black" pitchFamily="34" charset="0"/>
                          <a:ea typeface="Calibri"/>
                          <a:cs typeface="Times New Roman"/>
                        </a:rPr>
                        <a:t>MĂNESCU LUCSIŢA</a:t>
                      </a:r>
                      <a:endParaRPr lang="ro-RO" sz="1000" b="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1"/>
                  </a:ext>
                </a:extLst>
              </a:tr>
              <a:tr h="527043">
                <a:tc>
                  <a:txBody>
                    <a:bodyPr/>
                    <a:lstStyle/>
                    <a:p>
                      <a:pPr algn="l">
                        <a:lnSpc>
                          <a:spcPct val="115000"/>
                        </a:lnSpc>
                        <a:spcAft>
                          <a:spcPts val="0"/>
                        </a:spcAft>
                      </a:pPr>
                      <a:r>
                        <a:rPr lang="fr-FR" sz="1200" dirty="0" smtClean="0">
                          <a:latin typeface="Arial Black" pitchFamily="34" charset="0"/>
                          <a:ea typeface="Calibri"/>
                          <a:cs typeface="Times New Roman"/>
                        </a:rPr>
                        <a:t>JIANU ELENA</a:t>
                      </a:r>
                      <a:endParaRPr lang="ro-RO" sz="11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pPr>
                      <a:r>
                        <a:rPr lang="fr-FR" sz="1000" dirty="0" smtClean="0">
                          <a:latin typeface="Arial Black" pitchFamily="34" charset="0"/>
                          <a:ea typeface="Calibri"/>
                          <a:cs typeface="Times New Roman"/>
                        </a:rPr>
                        <a:t>V</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l">
                        <a:lnSpc>
                          <a:spcPct val="115000"/>
                        </a:lnSpc>
                        <a:spcAft>
                          <a:spcPts val="0"/>
                        </a:spcAft>
                      </a:pPr>
                      <a:r>
                        <a:rPr lang="fr-FR" sz="1000" dirty="0" smtClean="0">
                          <a:latin typeface="Arial Black" pitchFamily="34" charset="0"/>
                          <a:ea typeface="Calibri"/>
                          <a:cs typeface="Times New Roman"/>
                        </a:rPr>
                        <a:t>CONCURSUL</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NAȚIONAL</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”CULTURĂ</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ȘI</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SPIRITUALITATE</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ROMÂNEASCĂ”</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pPr>
                      <a:r>
                        <a:rPr lang="fr-FR" sz="1000" dirty="0" smtClean="0">
                          <a:latin typeface="Arial Black" pitchFamily="34" charset="0"/>
                          <a:ea typeface="Calibri"/>
                          <a:cs typeface="Times New Roman"/>
                        </a:rPr>
                        <a:t>MENȚIUNE</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tabLst>
                          <a:tab pos="209550" algn="l"/>
                        </a:tabLst>
                      </a:pPr>
                      <a:r>
                        <a:rPr lang="fr-FR" sz="1000" dirty="0" smtClean="0">
                          <a:latin typeface="Arial Black" pitchFamily="34" charset="0"/>
                          <a:ea typeface="Calibri"/>
                          <a:cs typeface="Times New Roman"/>
                        </a:rPr>
                        <a:t>CNT – DUMITRAȘCU MARIANA</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002"/>
                  </a:ext>
                </a:extLst>
              </a:tr>
              <a:tr h="527043">
                <a:tc>
                  <a:txBody>
                    <a:bodyPr/>
                    <a:lstStyle/>
                    <a:p>
                      <a:pPr algn="l">
                        <a:lnSpc>
                          <a:spcPct val="115000"/>
                        </a:lnSpc>
                        <a:spcAft>
                          <a:spcPts val="0"/>
                        </a:spcAft>
                      </a:pPr>
                      <a:r>
                        <a:rPr lang="fr-FR" sz="1200" dirty="0" smtClean="0">
                          <a:solidFill>
                            <a:srgbClr val="FF0000"/>
                          </a:solidFill>
                          <a:latin typeface="Arial Black" pitchFamily="34" charset="0"/>
                          <a:ea typeface="Calibri"/>
                          <a:cs typeface="Times New Roman"/>
                        </a:rPr>
                        <a:t>VOINEAANDREEA</a:t>
                      </a:r>
                      <a:endParaRPr lang="ro-RO" sz="11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fr-FR" sz="1000" dirty="0" smtClean="0">
                          <a:solidFill>
                            <a:srgbClr val="FF0000"/>
                          </a:solidFill>
                          <a:latin typeface="Arial Black" pitchFamily="34" charset="0"/>
                          <a:ea typeface="Calibri"/>
                          <a:cs typeface="Times New Roman"/>
                        </a:rPr>
                        <a:t>VII</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lnSpc>
                          <a:spcPct val="115000"/>
                        </a:lnSpc>
                        <a:spcAft>
                          <a:spcPts val="0"/>
                        </a:spcAft>
                      </a:pPr>
                      <a:r>
                        <a:rPr lang="fr-FR" sz="1000" dirty="0" smtClean="0">
                          <a:solidFill>
                            <a:srgbClr val="FF0000"/>
                          </a:solidFill>
                          <a:latin typeface="Arial Black" pitchFamily="34" charset="0"/>
                          <a:ea typeface="Calibri"/>
                          <a:cs typeface="Times New Roman"/>
                        </a:rPr>
                        <a:t>CONCURSUL</a:t>
                      </a:r>
                      <a:r>
                        <a:rPr lang="ro-RO" sz="1000" dirty="0" smtClean="0">
                          <a:solidFill>
                            <a:srgbClr val="FF0000"/>
                          </a:solidFill>
                          <a:latin typeface="Arial Black" pitchFamily="34" charset="0"/>
                          <a:ea typeface="Calibri"/>
                          <a:cs typeface="Times New Roman"/>
                        </a:rPr>
                        <a:t> </a:t>
                      </a:r>
                      <a:r>
                        <a:rPr lang="fr-FR" sz="1000" dirty="0" smtClean="0">
                          <a:solidFill>
                            <a:srgbClr val="FF0000"/>
                          </a:solidFill>
                          <a:latin typeface="Arial Black" pitchFamily="34" charset="0"/>
                          <a:ea typeface="Calibri"/>
                          <a:cs typeface="Times New Roman"/>
                        </a:rPr>
                        <a:t>NAȚIONAL</a:t>
                      </a:r>
                      <a:r>
                        <a:rPr lang="ro-RO" sz="1000" dirty="0" smtClean="0">
                          <a:solidFill>
                            <a:srgbClr val="FF0000"/>
                          </a:solidFill>
                          <a:latin typeface="Arial Black" pitchFamily="34" charset="0"/>
                          <a:ea typeface="Calibri"/>
                          <a:cs typeface="Times New Roman"/>
                        </a:rPr>
                        <a:t> </a:t>
                      </a:r>
                      <a:r>
                        <a:rPr lang="fr-FR" sz="1000" dirty="0" smtClean="0">
                          <a:solidFill>
                            <a:srgbClr val="FF0000"/>
                          </a:solidFill>
                          <a:latin typeface="Arial Black" pitchFamily="34" charset="0"/>
                          <a:ea typeface="Calibri"/>
                          <a:cs typeface="Times New Roman"/>
                        </a:rPr>
                        <a:t>”CULTURĂ</a:t>
                      </a:r>
                      <a:r>
                        <a:rPr lang="ro-RO" sz="1000" dirty="0" smtClean="0">
                          <a:solidFill>
                            <a:srgbClr val="FF0000"/>
                          </a:solidFill>
                          <a:latin typeface="Arial Black" pitchFamily="34" charset="0"/>
                          <a:ea typeface="Calibri"/>
                          <a:cs typeface="Times New Roman"/>
                        </a:rPr>
                        <a:t> </a:t>
                      </a:r>
                      <a:r>
                        <a:rPr lang="fr-FR" sz="1000" dirty="0" smtClean="0">
                          <a:solidFill>
                            <a:srgbClr val="FF0000"/>
                          </a:solidFill>
                          <a:latin typeface="Arial Black" pitchFamily="34" charset="0"/>
                          <a:ea typeface="Calibri"/>
                          <a:cs typeface="Times New Roman"/>
                        </a:rPr>
                        <a:t>ȘI</a:t>
                      </a:r>
                      <a:r>
                        <a:rPr lang="ro-RO" sz="1000" dirty="0" smtClean="0">
                          <a:solidFill>
                            <a:srgbClr val="FF0000"/>
                          </a:solidFill>
                          <a:latin typeface="Arial Black" pitchFamily="34" charset="0"/>
                          <a:ea typeface="Calibri"/>
                          <a:cs typeface="Times New Roman"/>
                        </a:rPr>
                        <a:t> </a:t>
                      </a:r>
                      <a:r>
                        <a:rPr lang="fr-FR" sz="1000" dirty="0" smtClean="0">
                          <a:solidFill>
                            <a:srgbClr val="FF0000"/>
                          </a:solidFill>
                          <a:latin typeface="Arial Black" pitchFamily="34" charset="0"/>
                          <a:ea typeface="Calibri"/>
                          <a:cs typeface="Times New Roman"/>
                        </a:rPr>
                        <a:t>SPIRITUALITATE</a:t>
                      </a:r>
                      <a:r>
                        <a:rPr lang="ro-RO" sz="1000" dirty="0" smtClean="0">
                          <a:solidFill>
                            <a:srgbClr val="FF0000"/>
                          </a:solidFill>
                          <a:latin typeface="Arial Black" pitchFamily="34" charset="0"/>
                          <a:ea typeface="Calibri"/>
                          <a:cs typeface="Times New Roman"/>
                        </a:rPr>
                        <a:t> </a:t>
                      </a:r>
                      <a:r>
                        <a:rPr lang="fr-FR" sz="1000" dirty="0" smtClean="0">
                          <a:solidFill>
                            <a:srgbClr val="FF0000"/>
                          </a:solidFill>
                          <a:latin typeface="Arial Black" pitchFamily="34" charset="0"/>
                          <a:ea typeface="Calibri"/>
                          <a:cs typeface="Times New Roman"/>
                        </a:rPr>
                        <a:t>ROMÂNEASCĂ”</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fr-FR" sz="1000" dirty="0" smtClean="0">
                          <a:solidFill>
                            <a:srgbClr val="FF0000"/>
                          </a:solidFill>
                          <a:latin typeface="Arial Black" pitchFamily="34" charset="0"/>
                          <a:ea typeface="Calibri"/>
                          <a:cs typeface="Times New Roman"/>
                        </a:rPr>
                        <a:t>PREMIUL</a:t>
                      </a:r>
                      <a:r>
                        <a:rPr lang="ro-RO" sz="1000" dirty="0" smtClean="0">
                          <a:solidFill>
                            <a:srgbClr val="FF0000"/>
                          </a:solidFill>
                          <a:latin typeface="Arial Black" pitchFamily="34" charset="0"/>
                          <a:ea typeface="Calibri"/>
                          <a:cs typeface="Times New Roman"/>
                        </a:rPr>
                        <a:t> </a:t>
                      </a:r>
                      <a:r>
                        <a:rPr lang="fr-FR" sz="1000" dirty="0" smtClean="0">
                          <a:solidFill>
                            <a:srgbClr val="FF0000"/>
                          </a:solidFill>
                          <a:latin typeface="Arial Black" pitchFamily="34" charset="0"/>
                          <a:ea typeface="Calibri"/>
                          <a:cs typeface="Times New Roman"/>
                        </a:rPr>
                        <a:t>SPECIAL</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tabLst>
                          <a:tab pos="209550" algn="l"/>
                        </a:tabLst>
                      </a:pPr>
                      <a:r>
                        <a:rPr lang="fr-FR" sz="1000" dirty="0" smtClean="0">
                          <a:solidFill>
                            <a:srgbClr val="FF0000"/>
                          </a:solidFill>
                          <a:latin typeface="Arial Black" pitchFamily="34" charset="0"/>
                          <a:ea typeface="Calibri"/>
                          <a:cs typeface="Times New Roman"/>
                        </a:rPr>
                        <a:t>CNT- TUTUNARUDELIA</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3"/>
                  </a:ext>
                </a:extLst>
              </a:tr>
              <a:tr h="451751">
                <a:tc>
                  <a:txBody>
                    <a:bodyPr/>
                    <a:lstStyle/>
                    <a:p>
                      <a:pPr algn="l">
                        <a:lnSpc>
                          <a:spcPct val="115000"/>
                        </a:lnSpc>
                        <a:spcAft>
                          <a:spcPts val="0"/>
                        </a:spcAft>
                      </a:pPr>
                      <a:r>
                        <a:rPr lang="fr-FR" sz="1200" dirty="0" smtClean="0">
                          <a:latin typeface="Arial Black" pitchFamily="34" charset="0"/>
                          <a:ea typeface="Calibri"/>
                          <a:cs typeface="Times New Roman"/>
                        </a:rPr>
                        <a:t>PUIU GABRIELA MARA</a:t>
                      </a:r>
                      <a:endParaRPr lang="ro-RO" sz="11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pPr>
                      <a:r>
                        <a:rPr lang="fr-FR" sz="1000" dirty="0" smtClean="0">
                          <a:latin typeface="Arial Black" pitchFamily="34" charset="0"/>
                          <a:ea typeface="Calibri"/>
                          <a:cs typeface="Times New Roman"/>
                        </a:rPr>
                        <a:t>VII</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l">
                        <a:lnSpc>
                          <a:spcPct val="115000"/>
                        </a:lnSpc>
                        <a:spcAft>
                          <a:spcPts val="0"/>
                        </a:spcAft>
                      </a:pPr>
                      <a:r>
                        <a:rPr lang="fr-FR" sz="1000" dirty="0" smtClean="0">
                          <a:latin typeface="Arial Black" pitchFamily="34" charset="0"/>
                          <a:ea typeface="Calibri"/>
                          <a:cs typeface="Times New Roman"/>
                        </a:rPr>
                        <a:t>CONCURSUL</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NAȚIONAL</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”IONELTEODOREANU”</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pPr>
                      <a:r>
                        <a:rPr lang="fr-FR" sz="1000" dirty="0" smtClean="0">
                          <a:latin typeface="Arial Black" pitchFamily="34" charset="0"/>
                          <a:ea typeface="Calibri"/>
                          <a:cs typeface="Times New Roman"/>
                        </a:rPr>
                        <a:t>PREMIUL</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SPECIAL</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tabLst>
                          <a:tab pos="209550" algn="l"/>
                        </a:tabLst>
                      </a:pPr>
                      <a:r>
                        <a:rPr lang="fr-FR" sz="1000" dirty="0" smtClean="0">
                          <a:latin typeface="Arial Black" pitchFamily="34" charset="0"/>
                          <a:ea typeface="Calibri"/>
                          <a:cs typeface="Times New Roman"/>
                        </a:rPr>
                        <a:t>CNT – DUMITRAȘCU MARIANA</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004"/>
                  </a:ext>
                </a:extLst>
              </a:tr>
              <a:tr h="376459">
                <a:tc>
                  <a:txBody>
                    <a:bodyPr/>
                    <a:lstStyle/>
                    <a:p>
                      <a:pPr algn="l">
                        <a:lnSpc>
                          <a:spcPct val="115000"/>
                        </a:lnSpc>
                        <a:spcAft>
                          <a:spcPts val="0"/>
                        </a:spcAft>
                      </a:pPr>
                      <a:r>
                        <a:rPr lang="en-US" sz="1200" dirty="0" smtClean="0">
                          <a:solidFill>
                            <a:srgbClr val="FF0000"/>
                          </a:solidFill>
                          <a:latin typeface="Arial Black" pitchFamily="34" charset="0"/>
                          <a:ea typeface="Calibri"/>
                          <a:cs typeface="Times New Roman"/>
                        </a:rPr>
                        <a:t>MIHAITÎRLUI</a:t>
                      </a:r>
                      <a:endParaRPr lang="ro-RO" sz="11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fr-FR" sz="1000" dirty="0" smtClean="0">
                          <a:solidFill>
                            <a:srgbClr val="FF0000"/>
                          </a:solidFill>
                          <a:latin typeface="Arial Black" pitchFamily="34" charset="0"/>
                          <a:ea typeface="Calibri"/>
                          <a:cs typeface="Times New Roman"/>
                        </a:rPr>
                        <a:t>XI</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lnSpc>
                          <a:spcPct val="115000"/>
                        </a:lnSpc>
                        <a:spcAft>
                          <a:spcPts val="0"/>
                        </a:spcAft>
                      </a:pPr>
                      <a:r>
                        <a:rPr lang="ro-RO" sz="1000" dirty="0" smtClean="0">
                          <a:solidFill>
                            <a:srgbClr val="FF0000"/>
                          </a:solidFill>
                          <a:latin typeface="Arial Black" pitchFamily="34" charset="0"/>
                          <a:ea typeface="Calibri"/>
                          <a:cs typeface="Times New Roman"/>
                        </a:rPr>
                        <a:t>CONCURSUL NAȚIONAL DE DEZBATERI ”KARL POPPER”</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fr-FR" sz="1000" dirty="0" smtClean="0">
                          <a:solidFill>
                            <a:srgbClr val="FF0000"/>
                          </a:solidFill>
                          <a:latin typeface="Arial Black" pitchFamily="34" charset="0"/>
                          <a:ea typeface="Calibri"/>
                          <a:cs typeface="Times New Roman"/>
                        </a:rPr>
                        <a:t>I</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tabLst>
                          <a:tab pos="209550" algn="l"/>
                        </a:tabLst>
                      </a:pPr>
                      <a:r>
                        <a:rPr lang="fr-FR" sz="1000" dirty="0" smtClean="0">
                          <a:solidFill>
                            <a:srgbClr val="FF0000"/>
                          </a:solidFill>
                          <a:latin typeface="Arial Black" pitchFamily="34" charset="0"/>
                          <a:ea typeface="Calibri"/>
                          <a:cs typeface="Times New Roman"/>
                        </a:rPr>
                        <a:t>C.N.P. ”ȘT. ODOBLEJA” – ZAMFIR DAN</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5"/>
                  </a:ext>
                </a:extLst>
              </a:tr>
              <a:tr h="570633">
                <a:tc>
                  <a:txBody>
                    <a:bodyPr/>
                    <a:lstStyle/>
                    <a:p>
                      <a:pPr algn="l">
                        <a:lnSpc>
                          <a:spcPct val="115000"/>
                        </a:lnSpc>
                        <a:spcAft>
                          <a:spcPts val="0"/>
                        </a:spcAft>
                      </a:pPr>
                      <a:r>
                        <a:rPr lang="en-US" sz="1200" dirty="0" smtClean="0">
                          <a:latin typeface="Arial Black" pitchFamily="34" charset="0"/>
                          <a:ea typeface="Calibri"/>
                          <a:cs typeface="Times New Roman"/>
                        </a:rPr>
                        <a:t>NEAM</a:t>
                      </a:r>
                      <a:r>
                        <a:rPr lang="ro-RO" sz="1200" dirty="0" smtClean="0">
                          <a:latin typeface="Arial Black" pitchFamily="34" charset="0"/>
                          <a:ea typeface="Calibri"/>
                          <a:cs typeface="Times New Roman"/>
                        </a:rPr>
                        <a:t>ȚU IOANA ANDREEA</a:t>
                      </a:r>
                      <a:endParaRPr lang="ro-RO" sz="11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pPr>
                      <a:r>
                        <a:rPr lang="fr-FR" sz="1000" dirty="0" smtClean="0">
                          <a:latin typeface="Arial Black" pitchFamily="34" charset="0"/>
                          <a:ea typeface="Calibri"/>
                          <a:cs typeface="Times New Roman"/>
                        </a:rPr>
                        <a:t>X</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l">
                        <a:lnSpc>
                          <a:spcPct val="115000"/>
                        </a:lnSpc>
                        <a:spcAft>
                          <a:spcPts val="0"/>
                        </a:spcAft>
                      </a:pPr>
                      <a:r>
                        <a:rPr lang="fr-FR" sz="1000" dirty="0" smtClean="0">
                          <a:latin typeface="Arial Black" pitchFamily="34" charset="0"/>
                          <a:ea typeface="Calibri"/>
                          <a:cs typeface="Times New Roman"/>
                        </a:rPr>
                        <a:t>OLIMPIADA</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PENTRU</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PROIECTE</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EDUCAȚIONALE</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ȘI</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PROGRAME</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EUROPENE MADE FOR EUROPE </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pPr>
                      <a:r>
                        <a:rPr lang="fr-FR" sz="1000" dirty="0" smtClean="0">
                          <a:latin typeface="Arial Black" pitchFamily="34" charset="0"/>
                          <a:ea typeface="Calibri"/>
                          <a:cs typeface="Times New Roman"/>
                        </a:rPr>
                        <a:t>II</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tabLst>
                          <a:tab pos="209550" algn="l"/>
                        </a:tabLst>
                      </a:pPr>
                      <a:r>
                        <a:rPr lang="en-US" sz="1000" dirty="0" smtClean="0">
                          <a:latin typeface="Arial Black" pitchFamily="34" charset="0"/>
                          <a:ea typeface="Calibri"/>
                          <a:cs typeface="Times New Roman"/>
                        </a:rPr>
                        <a:t>C</a:t>
                      </a:r>
                      <a:r>
                        <a:rPr lang="ro-RO" sz="1000" dirty="0" smtClean="0">
                          <a:latin typeface="Arial Black" pitchFamily="34" charset="0"/>
                          <a:ea typeface="Calibri"/>
                          <a:cs typeface="Times New Roman"/>
                        </a:rPr>
                        <a:t>. </a:t>
                      </a:r>
                      <a:r>
                        <a:rPr lang="en-US" sz="1000" dirty="0" smtClean="0">
                          <a:latin typeface="Arial Black" pitchFamily="34" charset="0"/>
                          <a:ea typeface="Calibri"/>
                          <a:cs typeface="Times New Roman"/>
                        </a:rPr>
                        <a:t>N</a:t>
                      </a:r>
                      <a:r>
                        <a:rPr lang="ro-RO" sz="1000" dirty="0" smtClean="0">
                          <a:latin typeface="Arial Black" pitchFamily="34" charset="0"/>
                          <a:ea typeface="Calibri"/>
                          <a:cs typeface="Times New Roman"/>
                        </a:rPr>
                        <a:t>. </a:t>
                      </a:r>
                      <a:r>
                        <a:rPr lang="en-US" sz="1000" dirty="0" smtClean="0">
                          <a:latin typeface="Arial Black" pitchFamily="34" charset="0"/>
                          <a:ea typeface="Calibri"/>
                          <a:cs typeface="Times New Roman"/>
                        </a:rPr>
                        <a:t>ECONOMIC </a:t>
                      </a:r>
                      <a:endParaRPr lang="ro-RO" sz="1000" dirty="0" smtClean="0">
                        <a:latin typeface="Arial Black" pitchFamily="34" charset="0"/>
                        <a:ea typeface="Calibri"/>
                        <a:cs typeface="Times New Roman"/>
                      </a:endParaRPr>
                    </a:p>
                    <a:p>
                      <a:pPr algn="ctr">
                        <a:lnSpc>
                          <a:spcPct val="115000"/>
                        </a:lnSpc>
                        <a:spcAft>
                          <a:spcPts val="0"/>
                        </a:spcAft>
                        <a:tabLst>
                          <a:tab pos="209550" algn="l"/>
                        </a:tabLst>
                      </a:pPr>
                      <a:r>
                        <a:rPr lang="en-US" sz="1000" dirty="0" smtClean="0">
                          <a:latin typeface="Arial Black" pitchFamily="34" charset="0"/>
                          <a:ea typeface="Calibri"/>
                          <a:cs typeface="Times New Roman"/>
                        </a:rPr>
                        <a:t>”TH. COSTESCU” – RĂBONȚU CARMEN</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006"/>
                  </a:ext>
                </a:extLst>
              </a:tr>
              <a:tr h="533400">
                <a:tc>
                  <a:txBody>
                    <a:bodyPr/>
                    <a:lstStyle/>
                    <a:p>
                      <a:pPr algn="l">
                        <a:lnSpc>
                          <a:spcPct val="115000"/>
                        </a:lnSpc>
                        <a:spcAft>
                          <a:spcPts val="0"/>
                        </a:spcAft>
                      </a:pPr>
                      <a:r>
                        <a:rPr lang="en-US" sz="1200" dirty="0" smtClean="0">
                          <a:solidFill>
                            <a:srgbClr val="FF0000"/>
                          </a:solidFill>
                          <a:latin typeface="Arial Black" pitchFamily="34" charset="0"/>
                          <a:ea typeface="Calibri"/>
                          <a:cs typeface="Times New Roman"/>
                        </a:rPr>
                        <a:t>PACIOAGĂCĂLIN - CHRISTIAN</a:t>
                      </a:r>
                      <a:endParaRPr lang="ro-RO" sz="11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fr-FR" sz="1000" dirty="0" smtClean="0">
                          <a:solidFill>
                            <a:srgbClr val="FF0000"/>
                          </a:solidFill>
                          <a:latin typeface="Arial Black" pitchFamily="34" charset="0"/>
                          <a:ea typeface="Calibri"/>
                          <a:cs typeface="Times New Roman"/>
                        </a:rPr>
                        <a:t>VI</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lnSpc>
                          <a:spcPct val="115000"/>
                        </a:lnSpc>
                        <a:spcAft>
                          <a:spcPts val="0"/>
                        </a:spcAft>
                      </a:pPr>
                      <a:r>
                        <a:rPr lang="fr-FR" sz="1000" dirty="0" smtClean="0">
                          <a:solidFill>
                            <a:srgbClr val="FF0000"/>
                          </a:solidFill>
                          <a:latin typeface="Arial Black" pitchFamily="34" charset="0"/>
                          <a:ea typeface="Calibri"/>
                          <a:cs typeface="Times New Roman"/>
                        </a:rPr>
                        <a:t>OLIMPIADA</a:t>
                      </a:r>
                      <a:r>
                        <a:rPr lang="ro-RO" sz="1000" dirty="0" smtClean="0">
                          <a:solidFill>
                            <a:srgbClr val="FF0000"/>
                          </a:solidFill>
                          <a:latin typeface="Arial Black" pitchFamily="34" charset="0"/>
                          <a:ea typeface="Calibri"/>
                          <a:cs typeface="Times New Roman"/>
                        </a:rPr>
                        <a:t> </a:t>
                      </a:r>
                      <a:r>
                        <a:rPr lang="fr-FR" sz="1000" dirty="0" smtClean="0">
                          <a:solidFill>
                            <a:srgbClr val="FF0000"/>
                          </a:solidFill>
                          <a:latin typeface="Arial Black" pitchFamily="34" charset="0"/>
                          <a:ea typeface="Calibri"/>
                          <a:cs typeface="Times New Roman"/>
                        </a:rPr>
                        <a:t>PENTRU</a:t>
                      </a:r>
                      <a:r>
                        <a:rPr lang="ro-RO" sz="1000" dirty="0" smtClean="0">
                          <a:solidFill>
                            <a:srgbClr val="FF0000"/>
                          </a:solidFill>
                          <a:latin typeface="Arial Black" pitchFamily="34" charset="0"/>
                          <a:ea typeface="Calibri"/>
                          <a:cs typeface="Times New Roman"/>
                        </a:rPr>
                        <a:t> </a:t>
                      </a:r>
                      <a:r>
                        <a:rPr lang="fr-FR" sz="1000" dirty="0" smtClean="0">
                          <a:solidFill>
                            <a:srgbClr val="FF0000"/>
                          </a:solidFill>
                          <a:latin typeface="Arial Black" pitchFamily="34" charset="0"/>
                          <a:ea typeface="Calibri"/>
                          <a:cs typeface="Times New Roman"/>
                        </a:rPr>
                        <a:t>PROIECTE</a:t>
                      </a:r>
                      <a:r>
                        <a:rPr lang="ro-RO" sz="1000" dirty="0" smtClean="0">
                          <a:solidFill>
                            <a:srgbClr val="FF0000"/>
                          </a:solidFill>
                          <a:latin typeface="Arial Black" pitchFamily="34" charset="0"/>
                          <a:ea typeface="Calibri"/>
                          <a:cs typeface="Times New Roman"/>
                        </a:rPr>
                        <a:t> </a:t>
                      </a:r>
                      <a:r>
                        <a:rPr lang="fr-FR" sz="1000" dirty="0" smtClean="0">
                          <a:solidFill>
                            <a:srgbClr val="FF0000"/>
                          </a:solidFill>
                          <a:latin typeface="Arial Black" pitchFamily="34" charset="0"/>
                          <a:ea typeface="Calibri"/>
                          <a:cs typeface="Times New Roman"/>
                        </a:rPr>
                        <a:t>EDUCAȚIONALE</a:t>
                      </a:r>
                      <a:r>
                        <a:rPr lang="ro-RO" sz="1000" dirty="0" smtClean="0">
                          <a:solidFill>
                            <a:srgbClr val="FF0000"/>
                          </a:solidFill>
                          <a:latin typeface="Arial Black" pitchFamily="34" charset="0"/>
                          <a:ea typeface="Calibri"/>
                          <a:cs typeface="Times New Roman"/>
                        </a:rPr>
                        <a:t> </a:t>
                      </a:r>
                      <a:r>
                        <a:rPr lang="fr-FR" sz="1000" dirty="0" smtClean="0">
                          <a:solidFill>
                            <a:srgbClr val="FF0000"/>
                          </a:solidFill>
                          <a:latin typeface="Arial Black" pitchFamily="34" charset="0"/>
                          <a:ea typeface="Calibri"/>
                          <a:cs typeface="Times New Roman"/>
                        </a:rPr>
                        <a:t>ȘI</a:t>
                      </a:r>
                      <a:r>
                        <a:rPr lang="ro-RO" sz="1000" dirty="0" smtClean="0">
                          <a:solidFill>
                            <a:srgbClr val="FF0000"/>
                          </a:solidFill>
                          <a:latin typeface="Arial Black" pitchFamily="34" charset="0"/>
                          <a:ea typeface="Calibri"/>
                          <a:cs typeface="Times New Roman"/>
                        </a:rPr>
                        <a:t> </a:t>
                      </a:r>
                      <a:r>
                        <a:rPr lang="fr-FR" sz="1000" dirty="0" smtClean="0">
                          <a:solidFill>
                            <a:srgbClr val="FF0000"/>
                          </a:solidFill>
                          <a:latin typeface="Arial Black" pitchFamily="34" charset="0"/>
                          <a:ea typeface="Calibri"/>
                          <a:cs typeface="Times New Roman"/>
                        </a:rPr>
                        <a:t>PROGRAM</a:t>
                      </a:r>
                      <a:r>
                        <a:rPr lang="ro-RO" sz="1000" dirty="0" smtClean="0">
                          <a:solidFill>
                            <a:srgbClr val="FF0000"/>
                          </a:solidFill>
                          <a:latin typeface="Arial Black" pitchFamily="34" charset="0"/>
                          <a:ea typeface="Calibri"/>
                          <a:cs typeface="Times New Roman"/>
                        </a:rPr>
                        <a:t>E</a:t>
                      </a:r>
                      <a:r>
                        <a:rPr lang="ro-RO" sz="1000" baseline="0" dirty="0" smtClean="0">
                          <a:solidFill>
                            <a:srgbClr val="FF0000"/>
                          </a:solidFill>
                          <a:latin typeface="Arial Black" pitchFamily="34" charset="0"/>
                          <a:ea typeface="Calibri"/>
                          <a:cs typeface="Times New Roman"/>
                        </a:rPr>
                        <a:t> </a:t>
                      </a:r>
                      <a:r>
                        <a:rPr lang="fr-FR" sz="1000" dirty="0" smtClean="0">
                          <a:solidFill>
                            <a:srgbClr val="FF0000"/>
                          </a:solidFill>
                          <a:latin typeface="Arial Black" pitchFamily="34" charset="0"/>
                          <a:ea typeface="Calibri"/>
                          <a:cs typeface="Times New Roman"/>
                        </a:rPr>
                        <a:t>EUROPENE MADE FOR EUROPE </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fr-FR" sz="1000" dirty="0" smtClean="0">
                          <a:solidFill>
                            <a:srgbClr val="FF0000"/>
                          </a:solidFill>
                          <a:latin typeface="Arial Black" pitchFamily="34" charset="0"/>
                          <a:ea typeface="Calibri"/>
                          <a:cs typeface="Times New Roman"/>
                        </a:rPr>
                        <a:t>III</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tabLst>
                          <a:tab pos="209550" algn="l"/>
                        </a:tabLst>
                      </a:pPr>
                      <a:r>
                        <a:rPr lang="fr-FR" sz="1000" dirty="0" smtClean="0">
                          <a:solidFill>
                            <a:srgbClr val="FF0000"/>
                          </a:solidFill>
                          <a:latin typeface="Arial Black" pitchFamily="34" charset="0"/>
                          <a:ea typeface="Calibri"/>
                          <a:cs typeface="Times New Roman"/>
                        </a:rPr>
                        <a:t>ȘCOALA</a:t>
                      </a:r>
                      <a:r>
                        <a:rPr lang="ro-RO" sz="1000" dirty="0" smtClean="0">
                          <a:solidFill>
                            <a:srgbClr val="FF0000"/>
                          </a:solidFill>
                          <a:latin typeface="Arial Black" pitchFamily="34" charset="0"/>
                          <a:ea typeface="Calibri"/>
                          <a:cs typeface="Times New Roman"/>
                        </a:rPr>
                        <a:t> </a:t>
                      </a:r>
                      <a:r>
                        <a:rPr lang="fr-FR" sz="1000" dirty="0" smtClean="0">
                          <a:solidFill>
                            <a:srgbClr val="FF0000"/>
                          </a:solidFill>
                          <a:latin typeface="Arial Black" pitchFamily="34" charset="0"/>
                          <a:ea typeface="Calibri"/>
                          <a:cs typeface="Times New Roman"/>
                        </a:rPr>
                        <a:t>NR. 3 – PACIOAGA ELIDA-VASILICA</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7"/>
                  </a:ext>
                </a:extLst>
              </a:tr>
              <a:tr h="682459">
                <a:tc>
                  <a:txBody>
                    <a:bodyPr/>
                    <a:lstStyle/>
                    <a:p>
                      <a:pPr algn="l">
                        <a:lnSpc>
                          <a:spcPct val="115000"/>
                        </a:lnSpc>
                        <a:spcAft>
                          <a:spcPts val="0"/>
                        </a:spcAft>
                      </a:pPr>
                      <a:r>
                        <a:rPr lang="fr-FR" sz="1200" dirty="0" smtClean="0">
                          <a:latin typeface="Arial Black" pitchFamily="34" charset="0"/>
                          <a:ea typeface="Calibri"/>
                          <a:cs typeface="Times New Roman"/>
                        </a:rPr>
                        <a:t>ȘERBAN CRISTINA ANA-MARIA</a:t>
                      </a:r>
                      <a:endParaRPr lang="ro-RO" sz="11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pPr>
                      <a:r>
                        <a:rPr lang="fr-FR" sz="1000" dirty="0" smtClean="0">
                          <a:latin typeface="Arial Black" pitchFamily="34" charset="0"/>
                          <a:ea typeface="Calibri"/>
                          <a:cs typeface="Times New Roman"/>
                        </a:rPr>
                        <a:t>VII</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l">
                        <a:lnSpc>
                          <a:spcPct val="115000"/>
                        </a:lnSpc>
                        <a:spcAft>
                          <a:spcPts val="0"/>
                        </a:spcAft>
                      </a:pPr>
                      <a:r>
                        <a:rPr lang="fr-FR" sz="1000" dirty="0" smtClean="0">
                          <a:latin typeface="Arial Black" pitchFamily="34" charset="0"/>
                          <a:ea typeface="Calibri"/>
                          <a:cs typeface="Times New Roman"/>
                        </a:rPr>
                        <a:t>OLIMPIADA</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PENTRU</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PROIECTE</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EDUCAȚIONALE</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ȘI</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PROGRAME</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EUROPENE MADE FOR EUROPE – FAZA</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NAȚIONALĂ</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pPr>
                      <a:r>
                        <a:rPr lang="fr-FR" sz="1000" dirty="0" smtClean="0">
                          <a:latin typeface="Arial Black" pitchFamily="34" charset="0"/>
                          <a:ea typeface="Calibri"/>
                          <a:cs typeface="Times New Roman"/>
                        </a:rPr>
                        <a:t>III</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tabLst>
                          <a:tab pos="209550" algn="l"/>
                        </a:tabLst>
                      </a:pPr>
                      <a:r>
                        <a:rPr lang="fr-FR" sz="1000" dirty="0" smtClean="0">
                          <a:latin typeface="Arial Black" pitchFamily="34" charset="0"/>
                          <a:ea typeface="Calibri"/>
                          <a:cs typeface="Times New Roman"/>
                        </a:rPr>
                        <a:t>ȘCOALA</a:t>
                      </a:r>
                      <a:r>
                        <a:rPr lang="ro-RO" sz="1000" dirty="0" smtClean="0">
                          <a:latin typeface="Arial Black" pitchFamily="34" charset="0"/>
                          <a:ea typeface="Calibri"/>
                          <a:cs typeface="Times New Roman"/>
                        </a:rPr>
                        <a:t> </a:t>
                      </a:r>
                      <a:r>
                        <a:rPr lang="fr-FR" sz="1000" dirty="0" smtClean="0">
                          <a:latin typeface="Arial Black" pitchFamily="34" charset="0"/>
                          <a:ea typeface="Calibri"/>
                          <a:cs typeface="Times New Roman"/>
                        </a:rPr>
                        <a:t>NR. 3 – PACIOAGA ELIDA-VASILICA</a:t>
                      </a:r>
                      <a:endParaRPr lang="ro-RO" sz="1000" dirty="0">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008"/>
                  </a:ext>
                </a:extLst>
              </a:tr>
              <a:tr h="509287">
                <a:tc>
                  <a:txBody>
                    <a:bodyPr/>
                    <a:lstStyle/>
                    <a:p>
                      <a:pPr algn="l">
                        <a:lnSpc>
                          <a:spcPct val="115000"/>
                        </a:lnSpc>
                        <a:spcAft>
                          <a:spcPts val="0"/>
                        </a:spcAft>
                      </a:pPr>
                      <a:r>
                        <a:rPr lang="fr-FR" sz="1200" dirty="0" smtClean="0">
                          <a:solidFill>
                            <a:srgbClr val="FF0000"/>
                          </a:solidFill>
                          <a:latin typeface="Arial Black" pitchFamily="34" charset="0"/>
                          <a:ea typeface="Calibri"/>
                          <a:cs typeface="Times New Roman"/>
                        </a:rPr>
                        <a:t>STANEF ALEXANDRA</a:t>
                      </a:r>
                      <a:endParaRPr lang="ro-RO" sz="11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fr-FR" sz="1000" smtClean="0">
                          <a:solidFill>
                            <a:srgbClr val="FF0000"/>
                          </a:solidFill>
                          <a:latin typeface="Arial Black" pitchFamily="34" charset="0"/>
                          <a:ea typeface="Calibri"/>
                          <a:cs typeface="Times New Roman"/>
                        </a:rPr>
                        <a:t>IV</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lnSpc>
                          <a:spcPct val="115000"/>
                        </a:lnSpc>
                        <a:spcAft>
                          <a:spcPts val="0"/>
                        </a:spcAft>
                      </a:pPr>
                      <a:r>
                        <a:rPr lang="fr-FR" sz="1000" dirty="0" smtClean="0">
                          <a:solidFill>
                            <a:srgbClr val="FF0000"/>
                          </a:solidFill>
                          <a:latin typeface="Arial Black" pitchFamily="34" charset="0"/>
                          <a:ea typeface="Calibri"/>
                          <a:cs typeface="Times New Roman"/>
                        </a:rPr>
                        <a:t>CONCURSULINTERNAȚIONAL ”CULORILETOAMNEI”</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fr-FR" sz="1000" dirty="0" smtClean="0">
                          <a:solidFill>
                            <a:srgbClr val="FF0000"/>
                          </a:solidFill>
                          <a:latin typeface="Arial Black" pitchFamily="34" charset="0"/>
                          <a:ea typeface="Calibri"/>
                          <a:cs typeface="Times New Roman"/>
                        </a:rPr>
                        <a:t>I</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tabLst>
                          <a:tab pos="209550" algn="l"/>
                        </a:tabLst>
                      </a:pPr>
                      <a:r>
                        <a:rPr lang="fr-FR" sz="1000" dirty="0" smtClean="0">
                          <a:solidFill>
                            <a:srgbClr val="FF0000"/>
                          </a:solidFill>
                          <a:latin typeface="Arial Black" pitchFamily="34" charset="0"/>
                          <a:ea typeface="Calibri"/>
                          <a:cs typeface="Times New Roman"/>
                        </a:rPr>
                        <a:t>ȘCOALA</a:t>
                      </a:r>
                      <a:r>
                        <a:rPr lang="ro-RO" sz="1000" dirty="0" smtClean="0">
                          <a:solidFill>
                            <a:srgbClr val="FF0000"/>
                          </a:solidFill>
                          <a:latin typeface="Arial Black" pitchFamily="34" charset="0"/>
                          <a:ea typeface="Calibri"/>
                          <a:cs typeface="Times New Roman"/>
                        </a:rPr>
                        <a:t> </a:t>
                      </a:r>
                      <a:r>
                        <a:rPr lang="fr-FR" sz="1000" dirty="0" smtClean="0">
                          <a:solidFill>
                            <a:srgbClr val="FF0000"/>
                          </a:solidFill>
                          <a:latin typeface="Arial Black" pitchFamily="34" charset="0"/>
                          <a:ea typeface="Calibri"/>
                          <a:cs typeface="Times New Roman"/>
                        </a:rPr>
                        <a:t>CERNEȚI – MURGU VERONICA</a:t>
                      </a:r>
                      <a:endParaRPr lang="ro-RO" sz="1000" dirty="0">
                        <a:solidFill>
                          <a:srgbClr val="FF0000"/>
                        </a:solidFill>
                        <a:latin typeface="Arial Black"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9"/>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Title 1"/>
          <p:cNvSpPr>
            <a:spLocks noGrp="1"/>
          </p:cNvSpPr>
          <p:nvPr>
            <p:ph type="title"/>
          </p:nvPr>
        </p:nvSpPr>
        <p:spPr>
          <a:xfrm>
            <a:off x="685800" y="304800"/>
            <a:ext cx="7467600" cy="655638"/>
          </a:xfrm>
        </p:spPr>
        <p:txBody>
          <a:bodyPr/>
          <a:lstStyle/>
          <a:p>
            <a:pPr algn="ctr">
              <a:defRPr/>
            </a:pPr>
            <a:r>
              <a:rPr lang="ro-RO" dirty="0" smtClean="0">
                <a:solidFill>
                  <a:srgbClr val="C00000"/>
                </a:solidFill>
                <a:latin typeface="Arial Black" pitchFamily="34" charset="0"/>
              </a:rPr>
              <a:t>PROIECTE POSDRU</a:t>
            </a:r>
          </a:p>
        </p:txBody>
      </p:sp>
      <p:sp>
        <p:nvSpPr>
          <p:cNvPr id="40962" name="Content Placeholder 2"/>
          <p:cNvSpPr>
            <a:spLocks noGrp="1"/>
          </p:cNvSpPr>
          <p:nvPr>
            <p:ph sz="quarter" idx="1"/>
          </p:nvPr>
        </p:nvSpPr>
        <p:spPr>
          <a:xfrm>
            <a:off x="457200" y="1295400"/>
            <a:ext cx="8229600" cy="5029200"/>
          </a:xfrm>
        </p:spPr>
        <p:txBody>
          <a:bodyPr>
            <a:normAutofit fontScale="92500" lnSpcReduction="20000"/>
          </a:bodyPr>
          <a:lstStyle/>
          <a:p>
            <a:r>
              <a:rPr lang="ro-RO" sz="1600" b="1" dirty="0" smtClean="0">
                <a:solidFill>
                  <a:srgbClr val="0070C0"/>
                </a:solidFill>
              </a:rPr>
              <a:t>POSDRU/188/2.2/s/155742  Abordare inovativa si pachet de resurse suport pentru stimularea participarii la educatie” (STIMUL);</a:t>
            </a:r>
          </a:p>
          <a:p>
            <a:endParaRPr lang="ro-RO" sz="1000" dirty="0" smtClean="0">
              <a:solidFill>
                <a:srgbClr val="0070C0"/>
              </a:solidFill>
            </a:endParaRPr>
          </a:p>
          <a:p>
            <a:r>
              <a:rPr lang="en-US" sz="1600" dirty="0" smtClean="0">
                <a:solidFill>
                  <a:srgbClr val="FF0000"/>
                </a:solidFill>
              </a:rPr>
              <a:t>POSDRU/153/1.1/S/137857</a:t>
            </a:r>
            <a:r>
              <a:rPr lang="en-US" sz="1600" b="1" dirty="0" smtClean="0">
                <a:solidFill>
                  <a:srgbClr val="FF0000"/>
                </a:solidFill>
              </a:rPr>
              <a:t> </a:t>
            </a:r>
            <a:r>
              <a:rPr lang="fr-FR" sz="1600" b="1" dirty="0" err="1" smtClean="0">
                <a:solidFill>
                  <a:srgbClr val="FF0000"/>
                </a:solidFill>
              </a:rPr>
              <a:t>Formarea</a:t>
            </a:r>
            <a:r>
              <a:rPr lang="fr-FR" sz="1600" b="1" dirty="0" smtClean="0">
                <a:solidFill>
                  <a:srgbClr val="FF0000"/>
                </a:solidFill>
              </a:rPr>
              <a:t> </a:t>
            </a:r>
            <a:r>
              <a:rPr lang="fr-FR" sz="1600" b="1" dirty="0" err="1" smtClean="0">
                <a:solidFill>
                  <a:srgbClr val="FF0000"/>
                </a:solidFill>
              </a:rPr>
              <a:t>competen</a:t>
            </a:r>
            <a:r>
              <a:rPr lang="ro-RO" sz="1600" b="1" dirty="0" smtClean="0">
                <a:solidFill>
                  <a:srgbClr val="FF0000"/>
                </a:solidFill>
              </a:rPr>
              <a:t>ț</a:t>
            </a:r>
            <a:r>
              <a:rPr lang="fr-FR" sz="1600" b="1" dirty="0" err="1" smtClean="0">
                <a:solidFill>
                  <a:srgbClr val="FF0000"/>
                </a:solidFill>
              </a:rPr>
              <a:t>elor</a:t>
            </a:r>
            <a:r>
              <a:rPr lang="fr-FR" sz="1600" b="1" dirty="0" smtClean="0">
                <a:solidFill>
                  <a:srgbClr val="FF0000"/>
                </a:solidFill>
              </a:rPr>
              <a:t> </a:t>
            </a:r>
            <a:r>
              <a:rPr lang="fr-FR" sz="1600" b="1" dirty="0" err="1" smtClean="0">
                <a:solidFill>
                  <a:srgbClr val="FF0000"/>
                </a:solidFill>
              </a:rPr>
              <a:t>cheie</a:t>
            </a:r>
            <a:r>
              <a:rPr lang="fr-FR" sz="1600" b="1" dirty="0" smtClean="0">
                <a:solidFill>
                  <a:srgbClr val="FF0000"/>
                </a:solidFill>
              </a:rPr>
              <a:t> </a:t>
            </a:r>
            <a:r>
              <a:rPr lang="fr-FR" sz="1600" b="1" dirty="0" err="1" smtClean="0">
                <a:solidFill>
                  <a:srgbClr val="FF0000"/>
                </a:solidFill>
              </a:rPr>
              <a:t>pentru</a:t>
            </a:r>
            <a:r>
              <a:rPr lang="fr-FR" sz="1600" b="1" dirty="0" smtClean="0">
                <a:solidFill>
                  <a:srgbClr val="FF0000"/>
                </a:solidFill>
              </a:rPr>
              <a:t> </a:t>
            </a:r>
            <a:r>
              <a:rPr lang="ro-RO" sz="1600" b="1" dirty="0" smtClean="0">
                <a:solidFill>
                  <a:srgbClr val="FF0000"/>
                </a:solidFill>
              </a:rPr>
              <a:t>ș</a:t>
            </a:r>
            <a:r>
              <a:rPr lang="fr-FR" sz="1600" b="1" dirty="0" smtClean="0">
                <a:solidFill>
                  <a:srgbClr val="FF0000"/>
                </a:solidFill>
              </a:rPr>
              <a:t>anse </a:t>
            </a:r>
            <a:r>
              <a:rPr lang="fr-FR" sz="1600" b="1" dirty="0" err="1" smtClean="0">
                <a:solidFill>
                  <a:srgbClr val="FF0000"/>
                </a:solidFill>
              </a:rPr>
              <a:t>egale</a:t>
            </a:r>
            <a:r>
              <a:rPr lang="fr-FR" sz="1600" b="1" dirty="0" smtClean="0">
                <a:solidFill>
                  <a:srgbClr val="FF0000"/>
                </a:solidFill>
              </a:rPr>
              <a:t> la </a:t>
            </a:r>
            <a:r>
              <a:rPr lang="fr-FR" sz="1600" b="1" dirty="0" err="1" smtClean="0">
                <a:solidFill>
                  <a:srgbClr val="FF0000"/>
                </a:solidFill>
              </a:rPr>
              <a:t>educa</a:t>
            </a:r>
            <a:r>
              <a:rPr lang="ro-RO" sz="1600" b="1" dirty="0" smtClean="0">
                <a:solidFill>
                  <a:srgbClr val="FF0000"/>
                </a:solidFill>
              </a:rPr>
              <a:t>ț</a:t>
            </a:r>
            <a:r>
              <a:rPr lang="fr-FR" sz="1600" b="1" dirty="0" err="1" smtClean="0">
                <a:solidFill>
                  <a:srgbClr val="FF0000"/>
                </a:solidFill>
              </a:rPr>
              <a:t>ie</a:t>
            </a:r>
            <a:r>
              <a:rPr lang="ro-RO" sz="1600" b="1" dirty="0" smtClean="0">
                <a:solidFill>
                  <a:srgbClr val="FF0000"/>
                </a:solidFill>
              </a:rPr>
              <a:t>;</a:t>
            </a:r>
          </a:p>
          <a:p>
            <a:endParaRPr lang="ro-RO" sz="900" dirty="0" smtClean="0">
              <a:solidFill>
                <a:srgbClr val="0070C0"/>
              </a:solidFill>
            </a:endParaRPr>
          </a:p>
          <a:p>
            <a:r>
              <a:rPr lang="ro-RO" sz="1600" dirty="0" smtClean="0">
                <a:solidFill>
                  <a:srgbClr val="0070C0"/>
                </a:solidFill>
              </a:rPr>
              <a:t>POSDRU/153/1.1/S/137881 </a:t>
            </a:r>
            <a:r>
              <a:rPr lang="it-IT" sz="1600" b="1" dirty="0" smtClean="0">
                <a:solidFill>
                  <a:srgbClr val="0070C0"/>
                </a:solidFill>
              </a:rPr>
              <a:t>Comperform - Dezvoltarea competen</a:t>
            </a:r>
            <a:r>
              <a:rPr lang="ro-RO" sz="1600" b="1" dirty="0" smtClean="0">
                <a:solidFill>
                  <a:srgbClr val="0070C0"/>
                </a:solidFill>
              </a:rPr>
              <a:t>ț</a:t>
            </a:r>
            <a:r>
              <a:rPr lang="it-IT" sz="1600" b="1" dirty="0" smtClean="0">
                <a:solidFill>
                  <a:srgbClr val="0070C0"/>
                </a:solidFill>
              </a:rPr>
              <a:t>elor cheie pentru un parcurs </a:t>
            </a:r>
            <a:r>
              <a:rPr lang="ro-RO" sz="1600" b="1" dirty="0" smtClean="0">
                <a:solidFill>
                  <a:srgbClr val="0070C0"/>
                </a:solidFill>
              </a:rPr>
              <a:t>ș</a:t>
            </a:r>
            <a:r>
              <a:rPr lang="it-IT" sz="1600" b="1" dirty="0" smtClean="0">
                <a:solidFill>
                  <a:srgbClr val="0070C0"/>
                </a:solidFill>
              </a:rPr>
              <a:t>colar performant</a:t>
            </a:r>
            <a:r>
              <a:rPr lang="ro-RO" sz="1600" b="1" dirty="0" smtClean="0">
                <a:solidFill>
                  <a:srgbClr val="0070C0"/>
                </a:solidFill>
              </a:rPr>
              <a:t>;</a:t>
            </a:r>
            <a:endParaRPr lang="ro-RO" sz="1600" dirty="0" smtClean="0">
              <a:solidFill>
                <a:srgbClr val="0070C0"/>
              </a:solidFill>
            </a:endParaRPr>
          </a:p>
          <a:p>
            <a:endParaRPr lang="ro-RO" sz="900" dirty="0" smtClean="0">
              <a:solidFill>
                <a:srgbClr val="FF0000"/>
              </a:solidFill>
            </a:endParaRPr>
          </a:p>
          <a:p>
            <a:r>
              <a:rPr lang="ro-RO" sz="1600" dirty="0" smtClean="0">
                <a:solidFill>
                  <a:srgbClr val="FF0000"/>
                </a:solidFill>
              </a:rPr>
              <a:t>POSDRU/153/1.1/S/137875 </a:t>
            </a:r>
            <a:r>
              <a:rPr lang="vi-VN" sz="1600" b="1" dirty="0" smtClean="0">
                <a:solidFill>
                  <a:srgbClr val="FF0000"/>
                </a:solidFill>
              </a:rPr>
              <a:t>Pregătire suplimentară pentru promovarea cu succes a evaluărilor naționale</a:t>
            </a:r>
            <a:r>
              <a:rPr lang="ro-RO" sz="1600" b="1" dirty="0">
                <a:solidFill>
                  <a:srgbClr val="FF0000"/>
                </a:solidFill>
              </a:rPr>
              <a:t>;</a:t>
            </a:r>
            <a:endParaRPr lang="ro-RO" sz="1600" b="1" dirty="0" smtClean="0">
              <a:solidFill>
                <a:srgbClr val="FF0000"/>
              </a:solidFill>
            </a:endParaRPr>
          </a:p>
          <a:p>
            <a:endParaRPr lang="ro-RO" sz="900" dirty="0" smtClean="0">
              <a:solidFill>
                <a:srgbClr val="0070C0"/>
              </a:solidFill>
            </a:endParaRPr>
          </a:p>
          <a:p>
            <a:r>
              <a:rPr lang="ro-RO" sz="1600" dirty="0" smtClean="0">
                <a:solidFill>
                  <a:srgbClr val="0070C0"/>
                </a:solidFill>
              </a:rPr>
              <a:t>POSDRU/157/1.3/S/137440 </a:t>
            </a:r>
            <a:r>
              <a:rPr lang="vi-VN" sz="1600" b="1" dirty="0" smtClean="0">
                <a:solidFill>
                  <a:srgbClr val="0070C0"/>
                </a:solidFill>
              </a:rPr>
              <a:t>DidactIno</a:t>
            </a:r>
            <a:r>
              <a:rPr lang="vi-VN" sz="1600" dirty="0" smtClean="0">
                <a:solidFill>
                  <a:srgbClr val="0070C0"/>
                </a:solidFill>
              </a:rPr>
              <a:t> - </a:t>
            </a:r>
            <a:r>
              <a:rPr lang="vi-VN" sz="1600" b="1" dirty="0" smtClean="0">
                <a:solidFill>
                  <a:srgbClr val="0070C0"/>
                </a:solidFill>
              </a:rPr>
              <a:t>Formare inovativă pentru valoare şi performanţă în cariera didactică</a:t>
            </a:r>
            <a:r>
              <a:rPr lang="ro-RO" sz="1600" b="1" dirty="0" smtClean="0">
                <a:solidFill>
                  <a:srgbClr val="0070C0"/>
                </a:solidFill>
              </a:rPr>
              <a:t>;</a:t>
            </a:r>
          </a:p>
          <a:p>
            <a:endParaRPr lang="ro-RO" sz="900" dirty="0" smtClean="0">
              <a:solidFill>
                <a:srgbClr val="FF0000"/>
              </a:solidFill>
            </a:endParaRPr>
          </a:p>
          <a:p>
            <a:r>
              <a:rPr lang="ro-RO" sz="1600" dirty="0" smtClean="0">
                <a:solidFill>
                  <a:srgbClr val="FF0000"/>
                </a:solidFill>
              </a:rPr>
              <a:t>POSDRU/161/2.1/G/133419 </a:t>
            </a:r>
            <a:r>
              <a:rPr lang="ro-RO" sz="1600" b="1" dirty="0" smtClean="0">
                <a:solidFill>
                  <a:srgbClr val="FF0000"/>
                </a:solidFill>
              </a:rPr>
              <a:t>Azi practicant, mâine angajat;</a:t>
            </a:r>
            <a:endParaRPr lang="ro-RO" sz="1600" dirty="0" smtClean="0">
              <a:solidFill>
                <a:srgbClr val="FF0000"/>
              </a:solidFill>
            </a:endParaRPr>
          </a:p>
          <a:p>
            <a:endParaRPr lang="ro-RO" sz="900" dirty="0" smtClean="0">
              <a:solidFill>
                <a:srgbClr val="0070C0"/>
              </a:solidFill>
            </a:endParaRPr>
          </a:p>
          <a:p>
            <a:r>
              <a:rPr lang="ro-RO" sz="1600" dirty="0" smtClean="0">
                <a:solidFill>
                  <a:srgbClr val="0070C0"/>
                </a:solidFill>
              </a:rPr>
              <a:t>POSDRU/161/2.1/G/137245 </a:t>
            </a:r>
            <a:r>
              <a:rPr lang="vi-VN" sz="1600" b="1" dirty="0" smtClean="0">
                <a:solidFill>
                  <a:srgbClr val="0070C0"/>
                </a:solidFill>
              </a:rPr>
              <a:t>PROCONS - Dezvoltare profesională asistată prin activități inovative de consiliere și practică</a:t>
            </a:r>
            <a:r>
              <a:rPr lang="ro-RO" sz="1600" b="1" dirty="0" smtClean="0">
                <a:solidFill>
                  <a:srgbClr val="0070C0"/>
                </a:solidFill>
              </a:rPr>
              <a:t>;</a:t>
            </a:r>
          </a:p>
          <a:p>
            <a:endParaRPr lang="ro-RO" sz="900" b="1" dirty="0" smtClean="0">
              <a:solidFill>
                <a:srgbClr val="FF0000"/>
              </a:solidFill>
            </a:endParaRPr>
          </a:p>
          <a:p>
            <a:r>
              <a:rPr lang="es-ES_tradnl" sz="1600" b="1" dirty="0" smtClean="0">
                <a:solidFill>
                  <a:srgbClr val="FF0000"/>
                </a:solidFill>
              </a:rPr>
              <a:t>ID 156935</a:t>
            </a:r>
            <a:r>
              <a:rPr lang="ro-RO" sz="1600" b="1" dirty="0" smtClean="0">
                <a:solidFill>
                  <a:srgbClr val="FF0000"/>
                </a:solidFill>
              </a:rPr>
              <a:t> </a:t>
            </a:r>
            <a:r>
              <a:rPr lang="es-ES_tradnl" sz="1600" b="1" dirty="0" err="1" smtClean="0">
                <a:solidFill>
                  <a:srgbClr val="FF0000"/>
                </a:solidFill>
              </a:rPr>
              <a:t>Educatie</a:t>
            </a:r>
            <a:r>
              <a:rPr lang="es-ES_tradnl" sz="1600" b="1" dirty="0" smtClean="0">
                <a:solidFill>
                  <a:srgbClr val="FF0000"/>
                </a:solidFill>
              </a:rPr>
              <a:t> </a:t>
            </a:r>
            <a:r>
              <a:rPr lang="es-ES_tradnl" sz="1600" b="1" dirty="0" err="1" smtClean="0">
                <a:solidFill>
                  <a:srgbClr val="FF0000"/>
                </a:solidFill>
              </a:rPr>
              <a:t>pentru</a:t>
            </a:r>
            <a:r>
              <a:rPr lang="es-ES_tradnl" sz="1600" b="1" dirty="0" smtClean="0">
                <a:solidFill>
                  <a:srgbClr val="FF0000"/>
                </a:solidFill>
              </a:rPr>
              <a:t> </a:t>
            </a:r>
            <a:r>
              <a:rPr lang="es-ES_tradnl" sz="1600" b="1" dirty="0" err="1" smtClean="0">
                <a:solidFill>
                  <a:srgbClr val="FF0000"/>
                </a:solidFill>
              </a:rPr>
              <a:t>viata</a:t>
            </a:r>
            <a:r>
              <a:rPr lang="es-ES_tradnl" sz="1600" b="1" dirty="0" smtClean="0">
                <a:solidFill>
                  <a:srgbClr val="FF0000"/>
                </a:solidFill>
              </a:rPr>
              <a:t> – EV</a:t>
            </a:r>
            <a:r>
              <a:rPr lang="ro-RO" sz="1600" b="1" dirty="0" smtClean="0">
                <a:solidFill>
                  <a:srgbClr val="FF0000"/>
                </a:solidFill>
              </a:rPr>
              <a:t>;</a:t>
            </a:r>
          </a:p>
          <a:p>
            <a:endParaRPr lang="ro-RO" sz="900" b="1" dirty="0" smtClean="0">
              <a:solidFill>
                <a:srgbClr val="0070C0"/>
              </a:solidFill>
            </a:endParaRPr>
          </a:p>
          <a:p>
            <a:r>
              <a:rPr lang="ro-RO" sz="1600" b="1" dirty="0" smtClean="0">
                <a:solidFill>
                  <a:srgbClr val="0070C0"/>
                </a:solidFill>
              </a:rPr>
              <a:t>ID 150401 ,,Firma de exercitiu, startul tau in antreprenoriat,, – FESTINA .</a:t>
            </a:r>
            <a:endParaRPr lang="ro-RO" sz="2000" dirty="0" smtClean="0">
              <a:solidFill>
                <a:srgbClr val="0070C0"/>
              </a:solidFill>
            </a:endParaRPr>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1371600"/>
            <a:ext cx="7467600" cy="3840162"/>
          </a:xfrm>
        </p:spPr>
        <p:txBody>
          <a:bodyPr>
            <a:normAutofit fontScale="90000"/>
          </a:bodyPr>
          <a:lstStyle/>
          <a:p>
            <a:pPr algn="ctr">
              <a:lnSpc>
                <a:spcPct val="150000"/>
              </a:lnSpc>
            </a:pPr>
            <a:r>
              <a:rPr lang="ro-RO" sz="3600" b="1" dirty="0" smtClean="0">
                <a:solidFill>
                  <a:srgbClr val="C00000"/>
                </a:solidFill>
                <a:latin typeface="Arial Black" pitchFamily="34" charset="0"/>
              </a:rPr>
              <a:t/>
            </a:r>
            <a:br>
              <a:rPr lang="ro-RO" sz="3600" b="1" dirty="0" smtClean="0">
                <a:solidFill>
                  <a:srgbClr val="C00000"/>
                </a:solidFill>
                <a:latin typeface="Arial Black" pitchFamily="34" charset="0"/>
              </a:rPr>
            </a:br>
            <a:r>
              <a:rPr lang="ro-RO" sz="3600" b="1" dirty="0">
                <a:solidFill>
                  <a:srgbClr val="C00000"/>
                </a:solidFill>
                <a:latin typeface="Arial Black" pitchFamily="34" charset="0"/>
              </a:rPr>
              <a:t/>
            </a:r>
            <a:br>
              <a:rPr lang="ro-RO" sz="3600" b="1" dirty="0">
                <a:solidFill>
                  <a:srgbClr val="C00000"/>
                </a:solidFill>
                <a:latin typeface="Arial Black" pitchFamily="34" charset="0"/>
              </a:rPr>
            </a:br>
            <a:r>
              <a:rPr lang="ro-RO" sz="3600" b="1" dirty="0" smtClean="0">
                <a:solidFill>
                  <a:srgbClr val="C00000"/>
                </a:solidFill>
                <a:latin typeface="Arial Black" pitchFamily="34" charset="0"/>
              </a:rPr>
              <a:t>STRATEGIA NAȚIONALĂ </a:t>
            </a:r>
            <a:br>
              <a:rPr lang="ro-RO" sz="3600" b="1" dirty="0" smtClean="0">
                <a:solidFill>
                  <a:srgbClr val="C00000"/>
                </a:solidFill>
                <a:latin typeface="Arial Black" pitchFamily="34" charset="0"/>
              </a:rPr>
            </a:br>
            <a:r>
              <a:rPr lang="ro-RO" sz="3600" b="1" dirty="0" smtClean="0">
                <a:solidFill>
                  <a:srgbClr val="C00000"/>
                </a:solidFill>
                <a:latin typeface="Arial Black" pitchFamily="34" charset="0"/>
              </a:rPr>
              <a:t>DE ACȚIUNE COMUNITARĂ</a:t>
            </a:r>
            <a:br>
              <a:rPr lang="ro-RO" sz="3600" b="1" dirty="0" smtClean="0">
                <a:solidFill>
                  <a:srgbClr val="C00000"/>
                </a:solidFill>
                <a:latin typeface="Arial Black" pitchFamily="34" charset="0"/>
              </a:rPr>
            </a:br>
            <a:r>
              <a:rPr lang="ro-RO" sz="3600" b="1" dirty="0" smtClean="0">
                <a:solidFill>
                  <a:srgbClr val="C00000"/>
                </a:solidFill>
                <a:latin typeface="Arial Black" pitchFamily="34" charset="0"/>
              </a:rPr>
              <a:t>(S.N.A.C.)</a:t>
            </a:r>
            <a:br>
              <a:rPr lang="ro-RO" sz="3600" b="1" dirty="0" smtClean="0">
                <a:solidFill>
                  <a:srgbClr val="C00000"/>
                </a:solidFill>
                <a:latin typeface="Arial Black" pitchFamily="34" charset="0"/>
              </a:rPr>
            </a:br>
            <a:r>
              <a:rPr lang="ro-RO" b="1" dirty="0" smtClean="0">
                <a:solidFill>
                  <a:srgbClr val="C00000"/>
                </a:solidFill>
                <a:latin typeface="Arial Black" pitchFamily="34" charset="0"/>
              </a:rPr>
              <a:t/>
            </a:r>
            <a:br>
              <a:rPr lang="ro-RO" b="1" dirty="0" smtClean="0">
                <a:solidFill>
                  <a:srgbClr val="C00000"/>
                </a:solidFill>
                <a:latin typeface="Arial Black" pitchFamily="34" charset="0"/>
              </a:rPr>
            </a:br>
            <a:r>
              <a:rPr lang="ro-RO" sz="2700" b="1" dirty="0" smtClean="0">
                <a:solidFill>
                  <a:srgbClr val="C00000"/>
                </a:solidFill>
                <a:latin typeface="Arial Black" pitchFamily="34" charset="0"/>
              </a:rPr>
              <a:t> </a:t>
            </a:r>
            <a:r>
              <a:rPr lang="ro-RO" sz="2200" b="1" dirty="0">
                <a:solidFill>
                  <a:srgbClr val="2907B9"/>
                </a:solidFill>
                <a:latin typeface="Arial Black" pitchFamily="34" charset="0"/>
              </a:rPr>
              <a:t>LA NIVELUL JUDEŢULUI MEHEDINTI</a:t>
            </a:r>
            <a:r>
              <a:rPr lang="en-US" sz="2200" dirty="0">
                <a:solidFill>
                  <a:srgbClr val="C00000"/>
                </a:solidFill>
                <a:latin typeface="Arial Black" pitchFamily="34" charset="0"/>
              </a:rPr>
              <a:t/>
            </a:r>
            <a:br>
              <a:rPr lang="en-US" sz="2200" dirty="0">
                <a:solidFill>
                  <a:srgbClr val="C00000"/>
                </a:solidFill>
                <a:latin typeface="Arial Black" pitchFamily="34" charset="0"/>
              </a:rPr>
            </a:br>
            <a:r>
              <a:rPr lang="ro-RO" sz="2200" b="1" dirty="0">
                <a:solidFill>
                  <a:srgbClr val="00B0F0"/>
                </a:solidFill>
                <a:latin typeface="Arial Black" pitchFamily="34" charset="0"/>
              </a:rPr>
              <a:t>ANUL ŞCOLAR </a:t>
            </a:r>
            <a:r>
              <a:rPr lang="ro-RO" sz="2200" b="1" dirty="0" smtClean="0">
                <a:solidFill>
                  <a:srgbClr val="00B0F0"/>
                </a:solidFill>
                <a:latin typeface="Arial Black" pitchFamily="34" charset="0"/>
              </a:rPr>
              <a:t>2015-2016</a:t>
            </a:r>
            <a:endParaRPr lang="en-US" sz="2200" dirty="0">
              <a:solidFill>
                <a:srgbClr val="00B0F0"/>
              </a:solidFill>
              <a:latin typeface="Arial Black" pitchFamily="34" charset="0"/>
            </a:endParaRPr>
          </a:p>
        </p:txBody>
      </p:sp>
    </p:spTree>
    <p:extLst>
      <p:ext uri="{BB962C8B-B14F-4D97-AF65-F5344CB8AC3E}">
        <p14:creationId xmlns:p14="http://schemas.microsoft.com/office/powerpoint/2010/main" val="4018940617"/>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7924800" cy="5638800"/>
          </a:xfrm>
        </p:spPr>
        <p:txBody>
          <a:bodyPr>
            <a:normAutofit fontScale="55000" lnSpcReduction="20000"/>
          </a:bodyPr>
          <a:lstStyle/>
          <a:p>
            <a:pPr marL="0" indent="0" algn="ctr">
              <a:buNone/>
            </a:pPr>
            <a:r>
              <a:rPr lang="ro-RO" sz="2900" dirty="0">
                <a:solidFill>
                  <a:srgbClr val="00B050"/>
                </a:solidFill>
                <a:latin typeface="Arial Black" pitchFamily="34" charset="0"/>
              </a:rPr>
              <a:t>Strategia Naţională de Acţiune Comunitară – Mehedinti antrenează în acest program un număr semnificativ de voluntari din rândul elevilor şi cadrelor didactice</a:t>
            </a:r>
            <a:r>
              <a:rPr lang="ro-RO" sz="2900" dirty="0" smtClean="0">
                <a:solidFill>
                  <a:srgbClr val="00B050"/>
                </a:solidFill>
                <a:latin typeface="Arial Black" pitchFamily="34" charset="0"/>
              </a:rPr>
              <a:t>.</a:t>
            </a:r>
          </a:p>
          <a:p>
            <a:pPr marL="0" indent="0" algn="ctr">
              <a:buNone/>
            </a:pPr>
            <a:endParaRPr lang="en-US" sz="2900" dirty="0">
              <a:solidFill>
                <a:srgbClr val="00B050"/>
              </a:solidFill>
              <a:latin typeface="Arial Black" pitchFamily="34" charset="0"/>
            </a:endParaRPr>
          </a:p>
          <a:p>
            <a:pPr marL="0" indent="0" algn="just">
              <a:buNone/>
            </a:pPr>
            <a:r>
              <a:rPr lang="ro-RO" sz="2900" dirty="0">
                <a:solidFill>
                  <a:srgbClr val="FF0000"/>
                </a:solidFill>
                <a:latin typeface="Arial Black" pitchFamily="34" charset="0"/>
              </a:rPr>
              <a:t>În anul şcolar 2015-2016 serviciile educationale oferite prin acest program au fost</a:t>
            </a:r>
            <a:r>
              <a:rPr lang="ro-RO" sz="2900" dirty="0" smtClean="0">
                <a:solidFill>
                  <a:srgbClr val="FF0000"/>
                </a:solidFill>
                <a:latin typeface="Arial Black" pitchFamily="34" charset="0"/>
              </a:rPr>
              <a:t>:</a:t>
            </a:r>
          </a:p>
          <a:p>
            <a:pPr marL="0" indent="0" algn="just">
              <a:buNone/>
            </a:pPr>
            <a:endParaRPr lang="en-US" sz="2900" dirty="0">
              <a:solidFill>
                <a:srgbClr val="FF0000"/>
              </a:solidFill>
              <a:latin typeface="Arial Black" pitchFamily="34" charset="0"/>
            </a:endParaRPr>
          </a:p>
          <a:p>
            <a:pPr algn="just">
              <a:buBlip>
                <a:blip r:embed="rId2"/>
              </a:buBlip>
            </a:pPr>
            <a:r>
              <a:rPr lang="ro-RO" dirty="0" smtClean="0">
                <a:solidFill>
                  <a:srgbClr val="2907B9"/>
                </a:solidFill>
                <a:latin typeface="Arial Black" pitchFamily="34" charset="0"/>
              </a:rPr>
              <a:t>includerea</a:t>
            </a:r>
            <a:r>
              <a:rPr lang="ro-RO" dirty="0">
                <a:solidFill>
                  <a:srgbClr val="2907B9"/>
                </a:solidFill>
                <a:latin typeface="Arial Black" pitchFamily="34" charset="0"/>
              </a:rPr>
              <a:t>, în mod mai direct, a copiilor </a:t>
            </a:r>
            <a:r>
              <a:rPr lang="ro-RO" dirty="0" smtClean="0">
                <a:solidFill>
                  <a:srgbClr val="2907B9"/>
                </a:solidFill>
                <a:latin typeface="Arial Black" pitchFamily="34" charset="0"/>
              </a:rPr>
              <a:t>cu </a:t>
            </a:r>
            <a:r>
              <a:rPr lang="ro-RO" dirty="0">
                <a:solidFill>
                  <a:srgbClr val="2907B9"/>
                </a:solidFill>
                <a:latin typeface="Arial Black" pitchFamily="34" charset="0"/>
              </a:rPr>
              <a:t>nevoi speciale  în comunităţile lor locale;</a:t>
            </a:r>
            <a:endParaRPr lang="en-US" dirty="0">
              <a:solidFill>
                <a:srgbClr val="2907B9"/>
              </a:solidFill>
              <a:latin typeface="Arial Black" pitchFamily="34" charset="0"/>
            </a:endParaRPr>
          </a:p>
          <a:p>
            <a:pPr algn="just">
              <a:buBlip>
                <a:blip r:embed="rId2"/>
              </a:buBlip>
            </a:pPr>
            <a:r>
              <a:rPr lang="ro-RO" dirty="0" smtClean="0">
                <a:solidFill>
                  <a:srgbClr val="C00000"/>
                </a:solidFill>
                <a:latin typeface="Arial Black" pitchFamily="34" charset="0"/>
              </a:rPr>
              <a:t>implicarea </a:t>
            </a:r>
            <a:r>
              <a:rPr lang="ro-RO" dirty="0">
                <a:solidFill>
                  <a:srgbClr val="C00000"/>
                </a:solidFill>
                <a:latin typeface="Arial Black" pitchFamily="34" charset="0"/>
              </a:rPr>
              <a:t>copiilor cu nevoi speciale, a profesorilor, elevilor şi a altor voluntari în cadrul unor proiecte ce vor fi </a:t>
            </a:r>
            <a:r>
              <a:rPr lang="ro-RO" dirty="0" smtClean="0">
                <a:solidFill>
                  <a:srgbClr val="C00000"/>
                </a:solidFill>
                <a:latin typeface="Arial Black" pitchFamily="34" charset="0"/>
              </a:rPr>
              <a:t>realizate împreună</a:t>
            </a:r>
            <a:r>
              <a:rPr lang="ro-RO" dirty="0">
                <a:solidFill>
                  <a:srgbClr val="C00000"/>
                </a:solidFill>
                <a:latin typeface="Arial Black" pitchFamily="34" charset="0"/>
              </a:rPr>
              <a:t>;</a:t>
            </a:r>
            <a:endParaRPr lang="en-US" dirty="0">
              <a:solidFill>
                <a:srgbClr val="C00000"/>
              </a:solidFill>
              <a:latin typeface="Arial Black" pitchFamily="34" charset="0"/>
            </a:endParaRPr>
          </a:p>
          <a:p>
            <a:pPr algn="just">
              <a:buBlip>
                <a:blip r:embed="rId2"/>
              </a:buBlip>
            </a:pPr>
            <a:r>
              <a:rPr lang="ro-RO" dirty="0" smtClean="0">
                <a:solidFill>
                  <a:srgbClr val="2907B9"/>
                </a:solidFill>
                <a:latin typeface="Arial Black" pitchFamily="34" charset="0"/>
              </a:rPr>
              <a:t>atingerea  </a:t>
            </a:r>
            <a:r>
              <a:rPr lang="ro-RO" dirty="0">
                <a:solidFill>
                  <a:srgbClr val="2907B9"/>
                </a:solidFill>
                <a:latin typeface="Arial Black" pitchFamily="34" charset="0"/>
              </a:rPr>
              <a:t>incluziunii  şi  implicării  prin  angajarea  tuturor  celor  interesaţi  într-un  program  educaţional  de  activităţi  ce promovează intens integrarea socială;</a:t>
            </a:r>
            <a:endParaRPr lang="en-US" dirty="0">
              <a:solidFill>
                <a:srgbClr val="2907B9"/>
              </a:solidFill>
              <a:latin typeface="Arial Black" pitchFamily="34" charset="0"/>
            </a:endParaRPr>
          </a:p>
          <a:p>
            <a:pPr algn="just">
              <a:buBlip>
                <a:blip r:embed="rId2"/>
              </a:buBlip>
            </a:pPr>
            <a:r>
              <a:rPr lang="ro-RO" dirty="0" smtClean="0">
                <a:solidFill>
                  <a:srgbClr val="C00000"/>
                </a:solidFill>
                <a:latin typeface="Arial Black" pitchFamily="34" charset="0"/>
              </a:rPr>
              <a:t>aducerea </a:t>
            </a:r>
            <a:r>
              <a:rPr lang="ro-RO" dirty="0">
                <a:solidFill>
                  <a:srgbClr val="C00000"/>
                </a:solidFill>
                <a:latin typeface="Arial Black" pitchFamily="34" charset="0"/>
              </a:rPr>
              <a:t>la cunoştinţa elevilor mehedinteni a modului de organizare a unui Proiect de Acţiune Comunitară în scopul sprijinirii dezvoltării educaţionale a copiilor cu nevoi speciale;</a:t>
            </a:r>
            <a:endParaRPr lang="en-US" dirty="0">
              <a:solidFill>
                <a:srgbClr val="C00000"/>
              </a:solidFill>
              <a:latin typeface="Arial Black" pitchFamily="34" charset="0"/>
            </a:endParaRPr>
          </a:p>
          <a:p>
            <a:pPr algn="just">
              <a:buBlip>
                <a:blip r:embed="rId2"/>
              </a:buBlip>
            </a:pPr>
            <a:r>
              <a:rPr lang="ro-RO" dirty="0" smtClean="0">
                <a:solidFill>
                  <a:srgbClr val="2907B9"/>
                </a:solidFill>
                <a:latin typeface="Arial Black" pitchFamily="34" charset="0"/>
              </a:rPr>
              <a:t>încurajarea </a:t>
            </a:r>
            <a:r>
              <a:rPr lang="ro-RO" dirty="0">
                <a:solidFill>
                  <a:srgbClr val="2907B9"/>
                </a:solidFill>
                <a:latin typeface="Arial Black" pitchFamily="34" charset="0"/>
              </a:rPr>
              <a:t>elevilor  de a se dedica activităţilor desfăşurate cu copii cu nevoi speciale nu doar în cadrul proiectelor dar şi după terminarea acestora în scopul susţinerii acestui proces de integrare socială şi dezvoltare </a:t>
            </a:r>
            <a:r>
              <a:rPr lang="ro-RO" dirty="0" smtClean="0">
                <a:solidFill>
                  <a:srgbClr val="2907B9"/>
                </a:solidFill>
                <a:latin typeface="Arial Black" pitchFamily="34" charset="0"/>
              </a:rPr>
              <a:t>educaţională;</a:t>
            </a:r>
            <a:endParaRPr lang="en-US" dirty="0">
              <a:solidFill>
                <a:srgbClr val="2907B9"/>
              </a:solidFill>
              <a:latin typeface="Arial Black" pitchFamily="34" charset="0"/>
            </a:endParaRPr>
          </a:p>
          <a:p>
            <a:pPr algn="just">
              <a:buBlip>
                <a:blip r:embed="rId2"/>
              </a:buBlip>
            </a:pPr>
            <a:r>
              <a:rPr lang="ro-RO" dirty="0" smtClean="0">
                <a:solidFill>
                  <a:srgbClr val="C00000"/>
                </a:solidFill>
                <a:latin typeface="Arial Black" pitchFamily="34" charset="0"/>
              </a:rPr>
              <a:t>derularea </a:t>
            </a:r>
            <a:r>
              <a:rPr lang="ro-RO" dirty="0">
                <a:solidFill>
                  <a:srgbClr val="C00000"/>
                </a:solidFill>
                <a:latin typeface="Arial Black" pitchFamily="34" charset="0"/>
              </a:rPr>
              <a:t>programelor de Acţiune Comunitară între voluntarii din partea organizaţiilor neguvernamentale, liceelor pe de o parte şi a copiilor din centrele de plasament şi şcolile speciale pe de altă parte;</a:t>
            </a:r>
            <a:endParaRPr lang="en-US" dirty="0">
              <a:solidFill>
                <a:srgbClr val="C00000"/>
              </a:solidFill>
              <a:latin typeface="Arial Black" pitchFamily="34" charset="0"/>
            </a:endParaRPr>
          </a:p>
          <a:p>
            <a:pPr algn="just">
              <a:buBlip>
                <a:blip r:embed="rId2"/>
              </a:buBlip>
            </a:pPr>
            <a:r>
              <a:rPr lang="ro-RO" dirty="0" smtClean="0">
                <a:solidFill>
                  <a:srgbClr val="2907B9"/>
                </a:solidFill>
                <a:latin typeface="Arial Black" pitchFamily="34" charset="0"/>
              </a:rPr>
              <a:t>organizarea </a:t>
            </a:r>
            <a:r>
              <a:rPr lang="ro-RO" dirty="0">
                <a:solidFill>
                  <a:srgbClr val="2907B9"/>
                </a:solidFill>
                <a:latin typeface="Arial Black" pitchFamily="34" charset="0"/>
              </a:rPr>
              <a:t>de activităţi pentru copii, conform programelor propuse;</a:t>
            </a:r>
            <a:endParaRPr lang="en-US" dirty="0">
              <a:solidFill>
                <a:srgbClr val="2907B9"/>
              </a:solidFill>
              <a:latin typeface="Arial Black" pitchFamily="34" charset="0"/>
            </a:endParaRPr>
          </a:p>
          <a:p>
            <a:pPr algn="just">
              <a:buBlip>
                <a:blip r:embed="rId2"/>
              </a:buBlip>
            </a:pPr>
            <a:r>
              <a:rPr lang="ro-RO" dirty="0" smtClean="0">
                <a:solidFill>
                  <a:srgbClr val="C00000"/>
                </a:solidFill>
                <a:latin typeface="Arial Black" pitchFamily="34" charset="0"/>
              </a:rPr>
              <a:t>stimularea </a:t>
            </a:r>
            <a:r>
              <a:rPr lang="ro-RO" dirty="0">
                <a:solidFill>
                  <a:srgbClr val="C00000"/>
                </a:solidFill>
                <a:latin typeface="Arial Black" pitchFamily="34" charset="0"/>
              </a:rPr>
              <a:t>mentală, antrenarea fizică, integrarea socială şi dezvoltarea mai amplă a abilităţilor copiilor cu nevoi speciale prin activităţi creative, de imaginaţie şi terapeutice cum ar fi artele, arta dramatică,  dansul, sportul, IT, muzica, abilitarea manuală  – sau doar prin petrecerea timpului liber cu copiii</a:t>
            </a:r>
            <a:r>
              <a:rPr lang="ro-RO" dirty="0" smtClean="0">
                <a:solidFill>
                  <a:srgbClr val="C00000"/>
                </a:solidFill>
                <a:latin typeface="Arial Black" pitchFamily="34" charset="0"/>
              </a:rPr>
              <a:t>;</a:t>
            </a:r>
            <a:endParaRPr lang="en-US" dirty="0">
              <a:solidFill>
                <a:srgbClr val="C00000"/>
              </a:solidFill>
              <a:latin typeface="Arial Black" pitchFamily="34" charset="0"/>
            </a:endParaRPr>
          </a:p>
        </p:txBody>
      </p:sp>
    </p:spTree>
    <p:extLst>
      <p:ext uri="{BB962C8B-B14F-4D97-AF65-F5344CB8AC3E}">
        <p14:creationId xmlns:p14="http://schemas.microsoft.com/office/powerpoint/2010/main" val="3523665404"/>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066800"/>
            <a:ext cx="7848600" cy="5016758"/>
          </a:xfrm>
          <a:prstGeom prst="rect">
            <a:avLst/>
          </a:prstGeom>
        </p:spPr>
        <p:txBody>
          <a:bodyPr wrap="square">
            <a:spAutoFit/>
          </a:bodyPr>
          <a:lstStyle/>
          <a:p>
            <a:pPr algn="ctr">
              <a:lnSpc>
                <a:spcPct val="200000"/>
              </a:lnSpc>
            </a:pPr>
            <a:r>
              <a:rPr lang="ro-RO" sz="3200" b="1" dirty="0">
                <a:solidFill>
                  <a:srgbClr val="C00000"/>
                </a:solidFill>
                <a:latin typeface="Arial Black" pitchFamily="34" charset="0"/>
              </a:rPr>
              <a:t>CENTRUL JUDEŢEAN </a:t>
            </a:r>
            <a:endParaRPr lang="ro-RO" sz="3200" b="1" dirty="0" smtClean="0">
              <a:solidFill>
                <a:srgbClr val="C00000"/>
              </a:solidFill>
              <a:latin typeface="Arial Black" pitchFamily="34" charset="0"/>
            </a:endParaRPr>
          </a:p>
          <a:p>
            <a:pPr algn="ctr">
              <a:lnSpc>
                <a:spcPct val="200000"/>
              </a:lnSpc>
            </a:pPr>
            <a:r>
              <a:rPr lang="ro-RO" sz="2400" b="1" dirty="0" smtClean="0">
                <a:solidFill>
                  <a:srgbClr val="C00000"/>
                </a:solidFill>
                <a:latin typeface="Arial Black" pitchFamily="34" charset="0"/>
              </a:rPr>
              <a:t>DE </a:t>
            </a:r>
            <a:r>
              <a:rPr lang="ro-RO" sz="2400" b="1" dirty="0">
                <a:solidFill>
                  <a:srgbClr val="C00000"/>
                </a:solidFill>
                <a:latin typeface="Arial Black" pitchFamily="34" charset="0"/>
              </a:rPr>
              <a:t>RESURSE </a:t>
            </a:r>
            <a:r>
              <a:rPr lang="ro-RO" sz="2400" b="1" dirty="0" smtClean="0">
                <a:solidFill>
                  <a:srgbClr val="C00000"/>
                </a:solidFill>
                <a:latin typeface="Arial Black" pitchFamily="34" charset="0"/>
              </a:rPr>
              <a:t>ŞI ASISTENŢĂ EDUCAŢIONALĂ </a:t>
            </a:r>
          </a:p>
          <a:p>
            <a:pPr algn="ctr">
              <a:lnSpc>
                <a:spcPct val="200000"/>
              </a:lnSpc>
            </a:pPr>
            <a:r>
              <a:rPr lang="ro-RO" sz="2400" b="1" dirty="0" smtClean="0">
                <a:solidFill>
                  <a:srgbClr val="C00000"/>
                </a:solidFill>
                <a:latin typeface="Arial Black" pitchFamily="34" charset="0"/>
              </a:rPr>
              <a:t>MEHEDINŢI</a:t>
            </a:r>
          </a:p>
          <a:p>
            <a:pPr algn="ctr">
              <a:lnSpc>
                <a:spcPct val="200000"/>
              </a:lnSpc>
            </a:pPr>
            <a:endParaRPr lang="ro-RO" sz="2000" b="1" dirty="0" smtClean="0">
              <a:solidFill>
                <a:srgbClr val="C00000"/>
              </a:solidFill>
              <a:latin typeface="Arial Black" pitchFamily="34" charset="0"/>
            </a:endParaRPr>
          </a:p>
          <a:p>
            <a:pPr algn="ctr">
              <a:lnSpc>
                <a:spcPct val="200000"/>
              </a:lnSpc>
            </a:pPr>
            <a:r>
              <a:rPr lang="ro-RO" sz="4000" b="1" dirty="0" smtClean="0">
                <a:solidFill>
                  <a:srgbClr val="C00000"/>
                </a:solidFill>
                <a:latin typeface="Arial Black" pitchFamily="34" charset="0"/>
              </a:rPr>
              <a:t>C.J.R.A.E.</a:t>
            </a:r>
            <a:r>
              <a:rPr lang="ro-RO" sz="2000" b="1" dirty="0"/>
              <a:t/>
            </a:r>
            <a:br>
              <a:rPr lang="ro-RO" sz="2000" b="1" dirty="0"/>
            </a:br>
            <a:endParaRPr lang="en-US" sz="2000" dirty="0"/>
          </a:p>
        </p:txBody>
      </p:sp>
    </p:spTree>
    <p:extLst>
      <p:ext uri="{BB962C8B-B14F-4D97-AF65-F5344CB8AC3E}">
        <p14:creationId xmlns:p14="http://schemas.microsoft.com/office/powerpoint/2010/main" val="2594324465"/>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4738" name="Rectangle 4"/>
          <p:cNvSpPr>
            <a:spLocks noGrp="1" noChangeArrowheads="1"/>
          </p:cNvSpPr>
          <p:nvPr>
            <p:ph type="title" idx="4294967295"/>
          </p:nvPr>
        </p:nvSpPr>
        <p:spPr>
          <a:xfrm>
            <a:off x="381000" y="381000"/>
            <a:ext cx="8382000" cy="5668962"/>
          </a:xfrm>
        </p:spPr>
        <p:txBody>
          <a:bodyPr/>
          <a:lstStyle/>
          <a:p>
            <a:pPr algn="ctr">
              <a:defRPr/>
            </a:pPr>
            <a:r>
              <a:rPr lang="ro-RO" sz="2400" b="1" dirty="0" smtClean="0">
                <a:solidFill>
                  <a:srgbClr val="C00000"/>
                </a:solidFill>
                <a:latin typeface="Arial Black" pitchFamily="34" charset="0"/>
              </a:rPr>
              <a:t>CENTRUL JUDEŢEAN DE RESURSE </a:t>
            </a:r>
            <a:br>
              <a:rPr lang="ro-RO" sz="2400" b="1" dirty="0" smtClean="0">
                <a:solidFill>
                  <a:srgbClr val="C00000"/>
                </a:solidFill>
                <a:latin typeface="Arial Black" pitchFamily="34" charset="0"/>
              </a:rPr>
            </a:br>
            <a:r>
              <a:rPr lang="ro-RO" sz="2400" b="1" dirty="0" smtClean="0">
                <a:solidFill>
                  <a:srgbClr val="C00000"/>
                </a:solidFill>
                <a:latin typeface="Arial Black" pitchFamily="34" charset="0"/>
              </a:rPr>
              <a:t>ŞI ASISTENŢĂ EDUCAŢIONALĂ MEHEDINŢI</a:t>
            </a:r>
            <a:r>
              <a:rPr lang="ro-RO" b="1" dirty="0" smtClean="0"/>
              <a:t/>
            </a:r>
            <a:br>
              <a:rPr lang="ro-RO" b="1" dirty="0" smtClean="0"/>
            </a:br>
            <a:r>
              <a:rPr lang="ro-RO" b="1" dirty="0" smtClean="0"/>
              <a:t> </a:t>
            </a:r>
            <a:br>
              <a:rPr lang="ro-RO" b="1" dirty="0" smtClean="0"/>
            </a:br>
            <a:r>
              <a:rPr lang="ro-RO" b="1" dirty="0" smtClean="0"/>
              <a:t> </a:t>
            </a:r>
            <a:r>
              <a:rPr lang="ro-RO" sz="2400" b="1" i="1" dirty="0" smtClean="0">
                <a:solidFill>
                  <a:srgbClr val="7030A0"/>
                </a:solidFill>
              </a:rPr>
              <a:t>Este o instituţie de învăţământ special </a:t>
            </a:r>
            <a:br>
              <a:rPr lang="ro-RO" sz="2400" b="1" i="1" dirty="0" smtClean="0">
                <a:solidFill>
                  <a:srgbClr val="7030A0"/>
                </a:solidFill>
              </a:rPr>
            </a:br>
            <a:r>
              <a:rPr lang="ro-RO" sz="2400" b="1" i="1" dirty="0" smtClean="0">
                <a:solidFill>
                  <a:srgbClr val="7030A0"/>
                </a:solidFill>
              </a:rPr>
              <a:t>şi special integrat specializată în oferirea, </a:t>
            </a:r>
            <a:br>
              <a:rPr lang="ro-RO" sz="2400" b="1" i="1" dirty="0" smtClean="0">
                <a:solidFill>
                  <a:srgbClr val="7030A0"/>
                </a:solidFill>
              </a:rPr>
            </a:br>
            <a:r>
              <a:rPr lang="ro-RO" sz="2400" b="1" i="1" dirty="0" smtClean="0">
                <a:solidFill>
                  <a:srgbClr val="7030A0"/>
                </a:solidFill>
              </a:rPr>
              <a:t>coordonarea şi monitorizarea de servicii educaţionale specifice acordate copiilor/elevilor, </a:t>
            </a:r>
            <a:br>
              <a:rPr lang="ro-RO" sz="2400" b="1" i="1" dirty="0" smtClean="0">
                <a:solidFill>
                  <a:srgbClr val="7030A0"/>
                </a:solidFill>
              </a:rPr>
            </a:br>
            <a:r>
              <a:rPr lang="ro-RO" sz="2400" b="1" i="1" dirty="0" smtClean="0">
                <a:solidFill>
                  <a:srgbClr val="7030A0"/>
                </a:solidFill>
              </a:rPr>
              <a:t>cadrelor didactice, părinţilor şi membrilor comunităţii, precum și asigurarea tuturor a accesului la o educaţie</a:t>
            </a:r>
            <a:r>
              <a:rPr sz="2400" b="1" i="1" dirty="0" smtClean="0">
                <a:solidFill>
                  <a:srgbClr val="7030A0"/>
                </a:solidFill>
              </a:rPr>
              <a:t> </a:t>
            </a:r>
            <a:r>
              <a:rPr lang="ro-RO" sz="2400" b="1" i="1" dirty="0" smtClean="0">
                <a:solidFill>
                  <a:srgbClr val="7030A0"/>
                </a:solidFill>
              </a:rPr>
              <a:t>de calitate şi asistenţa necesară în acest</a:t>
            </a:r>
            <a:r>
              <a:rPr sz="2400" b="1" i="1" dirty="0" smtClean="0">
                <a:solidFill>
                  <a:srgbClr val="7030A0"/>
                </a:solidFill>
              </a:rPr>
              <a:t> </a:t>
            </a:r>
            <a:r>
              <a:rPr lang="ro-RO" sz="2400" b="1" i="1" dirty="0" smtClean="0">
                <a:solidFill>
                  <a:srgbClr val="7030A0"/>
                </a:solidFill>
              </a:rPr>
              <a:t>sens.</a:t>
            </a:r>
            <a:endParaRPr b="1" i="1" dirty="0" smtClean="0">
              <a:solidFill>
                <a:srgbClr val="7030A0"/>
              </a:solidFill>
            </a:endParaRPr>
          </a:p>
        </p:txBody>
      </p:sp>
    </p:spTree>
    <p:extLst>
      <p:ext uri="{BB962C8B-B14F-4D97-AF65-F5344CB8AC3E}">
        <p14:creationId xmlns:p14="http://schemas.microsoft.com/office/powerpoint/2010/main" val="3032996334"/>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244738"/>
                                        </p:tgtEl>
                                        <p:attrNameLst>
                                          <p:attrName>style.visibility</p:attrName>
                                        </p:attrNameLst>
                                      </p:cBhvr>
                                      <p:to>
                                        <p:strVal val="visible"/>
                                      </p:to>
                                    </p:set>
                                    <p:animEffect transition="in" filter="fade">
                                      <p:cBhvr>
                                        <p:cTn id="7" dur="800" decel="100000"/>
                                        <p:tgtEl>
                                          <p:spTgt spid="244738"/>
                                        </p:tgtEl>
                                      </p:cBhvr>
                                    </p:animEffect>
                                    <p:anim calcmode="lin" valueType="num">
                                      <p:cBhvr>
                                        <p:cTn id="8" dur="800" decel="100000" fill="hold"/>
                                        <p:tgtEl>
                                          <p:spTgt spid="244738"/>
                                        </p:tgtEl>
                                        <p:attrNameLst>
                                          <p:attrName>style.rotation</p:attrName>
                                        </p:attrNameLst>
                                      </p:cBhvr>
                                      <p:tavLst>
                                        <p:tav tm="0">
                                          <p:val>
                                            <p:fltVal val="-90"/>
                                          </p:val>
                                        </p:tav>
                                        <p:tav tm="100000">
                                          <p:val>
                                            <p:fltVal val="0"/>
                                          </p:val>
                                        </p:tav>
                                      </p:tavLst>
                                    </p:anim>
                                    <p:anim calcmode="lin" valueType="num">
                                      <p:cBhvr>
                                        <p:cTn id="9" dur="800" decel="100000" fill="hold"/>
                                        <p:tgtEl>
                                          <p:spTgt spid="244738"/>
                                        </p:tgtEl>
                                        <p:attrNameLst>
                                          <p:attrName>ppt_x</p:attrName>
                                        </p:attrNameLst>
                                      </p:cBhvr>
                                      <p:tavLst>
                                        <p:tav tm="0">
                                          <p:val>
                                            <p:strVal val="#ppt_x+0.4"/>
                                          </p:val>
                                        </p:tav>
                                        <p:tav tm="100000">
                                          <p:val>
                                            <p:strVal val="#ppt_x-0.05"/>
                                          </p:val>
                                        </p:tav>
                                      </p:tavLst>
                                    </p:anim>
                                    <p:anim calcmode="lin" valueType="num">
                                      <p:cBhvr>
                                        <p:cTn id="10" dur="800" decel="100000" fill="hold"/>
                                        <p:tgtEl>
                                          <p:spTgt spid="24473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4473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44738"/>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4"/>
          <p:cNvSpPr>
            <a:spLocks noChangeArrowheads="1"/>
          </p:cNvSpPr>
          <p:nvPr/>
        </p:nvSpPr>
        <p:spPr bwMode="auto">
          <a:xfrm>
            <a:off x="381000" y="1600200"/>
            <a:ext cx="8305800" cy="4801314"/>
          </a:xfrm>
          <a:prstGeom prst="rect">
            <a:avLst/>
          </a:prstGeom>
          <a:noFill/>
          <a:ln w="9525">
            <a:noFill/>
            <a:miter lim="800000"/>
            <a:headEnd/>
            <a:tailEnd/>
          </a:ln>
        </p:spPr>
        <p:txBody>
          <a:bodyPr anchor="ctr">
            <a:spAutoFit/>
          </a:bodyPr>
          <a:lstStyle/>
          <a:p>
            <a:pPr eaLnBrk="0" hangingPunct="0"/>
            <a:endParaRPr lang="ro-RO" sz="2000" dirty="0" smtClean="0">
              <a:solidFill>
                <a:srgbClr val="002060"/>
              </a:solidFill>
              <a:latin typeface="Times New Roman" pitchFamily="18" charset="0"/>
            </a:endParaRPr>
          </a:p>
          <a:p>
            <a:pPr marL="342900" indent="-342900" eaLnBrk="0" hangingPunct="0">
              <a:buFont typeface="Wingdings" pitchFamily="2" charset="2"/>
              <a:buChar char="§"/>
            </a:pPr>
            <a:r>
              <a:rPr lang="ro-RO" sz="1600" dirty="0" smtClean="0">
                <a:solidFill>
                  <a:srgbClr val="2907B9"/>
                </a:solidFill>
                <a:latin typeface="Arial Black" pitchFamily="34" charset="0"/>
              </a:rPr>
              <a:t>servicii </a:t>
            </a:r>
            <a:r>
              <a:rPr lang="ro-RO" sz="1600" dirty="0">
                <a:solidFill>
                  <a:srgbClr val="2907B9"/>
                </a:solidFill>
                <a:latin typeface="Arial Black" pitchFamily="34" charset="0"/>
              </a:rPr>
              <a:t>de </a:t>
            </a:r>
            <a:r>
              <a:rPr lang="ro-RO" dirty="0">
                <a:solidFill>
                  <a:srgbClr val="2907B9"/>
                </a:solidFill>
                <a:latin typeface="Arial Black" pitchFamily="34" charset="0"/>
              </a:rPr>
              <a:t>asistenţã psihopedagogicã şi orientare şcolarã şi profesionalã, furnizate prin centrele judeţene şi prin cabinetele şcolare de asistenţã </a:t>
            </a:r>
            <a:r>
              <a:rPr lang="ro-RO" dirty="0" smtClean="0">
                <a:solidFill>
                  <a:srgbClr val="2907B9"/>
                </a:solidFill>
                <a:latin typeface="Arial Black" pitchFamily="34" charset="0"/>
              </a:rPr>
              <a:t>psihopedagogicã;</a:t>
            </a:r>
          </a:p>
          <a:p>
            <a:pPr marL="342900" indent="-342900" eaLnBrk="0" hangingPunct="0">
              <a:buFont typeface="Wingdings" pitchFamily="2" charset="2"/>
              <a:buChar char="§"/>
            </a:pPr>
            <a:endParaRPr lang="ro-RO" dirty="0" smtClean="0">
              <a:solidFill>
                <a:srgbClr val="002060"/>
              </a:solidFill>
              <a:latin typeface="Arial Black" pitchFamily="34" charset="0"/>
            </a:endParaRPr>
          </a:p>
          <a:p>
            <a:pPr marL="342900" indent="-342900" eaLnBrk="0" hangingPunct="0">
              <a:buFont typeface="Wingdings" pitchFamily="2" charset="2"/>
              <a:buChar char="§"/>
            </a:pPr>
            <a:r>
              <a:rPr lang="ro-RO" dirty="0" smtClean="0">
                <a:solidFill>
                  <a:srgbClr val="FF0000"/>
                </a:solidFill>
                <a:latin typeface="Arial Black" pitchFamily="34" charset="0"/>
              </a:rPr>
              <a:t>servicii </a:t>
            </a:r>
            <a:r>
              <a:rPr lang="ro-RO" dirty="0">
                <a:solidFill>
                  <a:srgbClr val="FF0000"/>
                </a:solidFill>
                <a:latin typeface="Arial Black" pitchFamily="34" charset="0"/>
              </a:rPr>
              <a:t>de terapii logopedice, furnizate prin centrele şi prin cabinetele logopedice interşcolare;</a:t>
            </a:r>
            <a:br>
              <a:rPr lang="ro-RO" dirty="0">
                <a:solidFill>
                  <a:srgbClr val="FF0000"/>
                </a:solidFill>
                <a:latin typeface="Arial Black" pitchFamily="34" charset="0"/>
              </a:rPr>
            </a:br>
            <a:endParaRPr lang="ro-RO" dirty="0" smtClean="0">
              <a:solidFill>
                <a:srgbClr val="FF0000"/>
              </a:solidFill>
              <a:latin typeface="Arial Black" pitchFamily="34" charset="0"/>
            </a:endParaRPr>
          </a:p>
          <a:p>
            <a:pPr marL="342900" indent="-342900" eaLnBrk="0" hangingPunct="0">
              <a:buFont typeface="Wingdings" pitchFamily="2" charset="2"/>
              <a:buChar char="§"/>
            </a:pPr>
            <a:r>
              <a:rPr lang="ro-RO" dirty="0" smtClean="0">
                <a:solidFill>
                  <a:srgbClr val="2907B9"/>
                </a:solidFill>
                <a:latin typeface="Arial Black" pitchFamily="34" charset="0"/>
              </a:rPr>
              <a:t>servicii </a:t>
            </a:r>
            <a:r>
              <a:rPr lang="ro-RO" dirty="0">
                <a:solidFill>
                  <a:srgbClr val="2907B9"/>
                </a:solidFill>
                <a:latin typeface="Arial Black" pitchFamily="34" charset="0"/>
              </a:rPr>
              <a:t>de evaluare, orientare/reorientare dinspre şcoala specialã spre şcoala de masã şi </a:t>
            </a:r>
            <a:r>
              <a:rPr lang="ro-RO" dirty="0" smtClean="0">
                <a:solidFill>
                  <a:srgbClr val="2907B9"/>
                </a:solidFill>
                <a:latin typeface="Arial Black" pitchFamily="34" charset="0"/>
              </a:rPr>
              <a:t>invers;</a:t>
            </a:r>
            <a:r>
              <a:rPr lang="ro-RO" dirty="0">
                <a:solidFill>
                  <a:srgbClr val="002060"/>
                </a:solidFill>
                <a:latin typeface="Arial Black" pitchFamily="34" charset="0"/>
              </a:rPr>
              <a:t/>
            </a:r>
            <a:br>
              <a:rPr lang="ro-RO" dirty="0">
                <a:solidFill>
                  <a:srgbClr val="002060"/>
                </a:solidFill>
                <a:latin typeface="Arial Black" pitchFamily="34" charset="0"/>
              </a:rPr>
            </a:br>
            <a:endParaRPr lang="ro-RO" dirty="0" smtClean="0">
              <a:solidFill>
                <a:srgbClr val="FF0000"/>
              </a:solidFill>
              <a:latin typeface="Arial Black" pitchFamily="34" charset="0"/>
            </a:endParaRPr>
          </a:p>
          <a:p>
            <a:pPr marL="342900" indent="-342900" eaLnBrk="0" hangingPunct="0">
              <a:buFont typeface="Wingdings" pitchFamily="2" charset="2"/>
              <a:buChar char="§"/>
            </a:pPr>
            <a:r>
              <a:rPr lang="ro-RO" dirty="0" smtClean="0">
                <a:solidFill>
                  <a:srgbClr val="002060"/>
                </a:solidFill>
                <a:latin typeface="Arial Black" pitchFamily="34" charset="0"/>
              </a:rPr>
              <a:t>servicii </a:t>
            </a:r>
            <a:r>
              <a:rPr lang="ro-RO" dirty="0">
                <a:solidFill>
                  <a:srgbClr val="002060"/>
                </a:solidFill>
                <a:latin typeface="Arial Black" pitchFamily="34" charset="0"/>
              </a:rPr>
              <a:t>de mediere şcolarã, furnizate de mediatorii şcolari;</a:t>
            </a:r>
            <a:br>
              <a:rPr lang="ro-RO" dirty="0">
                <a:solidFill>
                  <a:srgbClr val="002060"/>
                </a:solidFill>
                <a:latin typeface="Arial Black" pitchFamily="34" charset="0"/>
              </a:rPr>
            </a:br>
            <a:endParaRPr lang="ro-RO" dirty="0" smtClean="0">
              <a:solidFill>
                <a:srgbClr val="002060"/>
              </a:solidFill>
              <a:latin typeface="Arial Black" pitchFamily="34" charset="0"/>
            </a:endParaRPr>
          </a:p>
          <a:p>
            <a:pPr marL="342900" indent="-342900" eaLnBrk="0" hangingPunct="0">
              <a:buFont typeface="Wingdings" pitchFamily="2" charset="2"/>
              <a:buChar char="§"/>
            </a:pPr>
            <a:r>
              <a:rPr lang="ro-RO" dirty="0" smtClean="0">
                <a:solidFill>
                  <a:srgbClr val="2907B9"/>
                </a:solidFill>
                <a:latin typeface="Arial Black" pitchFamily="34" charset="0"/>
              </a:rPr>
              <a:t>servicii </a:t>
            </a:r>
            <a:r>
              <a:rPr lang="ro-RO" dirty="0">
                <a:solidFill>
                  <a:srgbClr val="2907B9"/>
                </a:solidFill>
                <a:latin typeface="Arial Black" pitchFamily="34" charset="0"/>
              </a:rPr>
              <a:t>de consultanţã pentru educaţie incluzivã, furnizate de centrele şcolare pentru educaţie incluzivã;</a:t>
            </a:r>
            <a:br>
              <a:rPr lang="ro-RO" dirty="0">
                <a:solidFill>
                  <a:srgbClr val="2907B9"/>
                </a:solidFill>
                <a:latin typeface="Arial Black" pitchFamily="34" charset="0"/>
              </a:rPr>
            </a:br>
            <a:endParaRPr lang="ro-RO" dirty="0" smtClean="0">
              <a:solidFill>
                <a:srgbClr val="2907B9"/>
              </a:solidFill>
              <a:latin typeface="Arial Black" pitchFamily="34" charset="0"/>
            </a:endParaRPr>
          </a:p>
          <a:p>
            <a:pPr marL="342900" indent="-342900" eaLnBrk="0" hangingPunct="0">
              <a:buFont typeface="Wingdings" pitchFamily="2" charset="2"/>
              <a:buChar char="§"/>
            </a:pPr>
            <a:r>
              <a:rPr lang="ro-RO" dirty="0" smtClean="0">
                <a:solidFill>
                  <a:srgbClr val="FF0000"/>
                </a:solidFill>
                <a:latin typeface="Arial Black" pitchFamily="34" charset="0"/>
              </a:rPr>
              <a:t>servicii </a:t>
            </a:r>
            <a:r>
              <a:rPr lang="ro-RO" dirty="0">
                <a:solidFill>
                  <a:srgbClr val="FF0000"/>
                </a:solidFill>
                <a:latin typeface="Arial Black" pitchFamily="34" charset="0"/>
              </a:rPr>
              <a:t>de formare, prin parteneriate cu instituţii abilitate sã ofere formare iniţialã, conform unor </a:t>
            </a:r>
            <a:r>
              <a:rPr lang="ro-RO" dirty="0" smtClean="0">
                <a:solidFill>
                  <a:srgbClr val="FF0000"/>
                </a:solidFill>
                <a:latin typeface="Arial Black" pitchFamily="34" charset="0"/>
              </a:rPr>
              <a:t>acorduri-cadru;</a:t>
            </a:r>
            <a:r>
              <a:rPr lang="ro-RO" dirty="0">
                <a:solidFill>
                  <a:srgbClr val="FF0000"/>
                </a:solidFill>
                <a:latin typeface="Arial Black" pitchFamily="34" charset="0"/>
              </a:rPr>
              <a:t/>
            </a:r>
            <a:br>
              <a:rPr lang="ro-RO" dirty="0">
                <a:solidFill>
                  <a:srgbClr val="FF0000"/>
                </a:solidFill>
                <a:latin typeface="Arial Black" pitchFamily="34" charset="0"/>
              </a:rPr>
            </a:br>
            <a:endParaRPr lang="ro-RO" dirty="0" smtClean="0">
              <a:solidFill>
                <a:srgbClr val="FF0000"/>
              </a:solidFill>
              <a:latin typeface="Arial Black" pitchFamily="34" charset="0"/>
            </a:endParaRPr>
          </a:p>
          <a:p>
            <a:pPr marL="342900" indent="-342900" eaLnBrk="0" hangingPunct="0">
              <a:buFont typeface="Wingdings" pitchFamily="2" charset="2"/>
              <a:buChar char="§"/>
            </a:pPr>
            <a:r>
              <a:rPr lang="ro-RO" dirty="0" smtClean="0">
                <a:solidFill>
                  <a:srgbClr val="2907B9"/>
                </a:solidFill>
                <a:latin typeface="Arial Black" pitchFamily="34" charset="0"/>
              </a:rPr>
              <a:t>servicii </a:t>
            </a:r>
            <a:r>
              <a:rPr lang="ro-RO" dirty="0">
                <a:solidFill>
                  <a:srgbClr val="2907B9"/>
                </a:solidFill>
                <a:latin typeface="Arial Black" pitchFamily="34" charset="0"/>
              </a:rPr>
              <a:t>de informare şi consiliere pentru cadre didactice, copii, pãrinţi, precum şi pentru alţi membri ai comunitãţii</a:t>
            </a:r>
            <a:r>
              <a:rPr lang="ro-RO" sz="1800" dirty="0" smtClean="0">
                <a:solidFill>
                  <a:srgbClr val="2907B9"/>
                </a:solidFill>
                <a:latin typeface="Arial Black" pitchFamily="34" charset="0"/>
              </a:rPr>
              <a:t>;</a:t>
            </a:r>
            <a:endParaRPr lang="ro-RO" sz="2000" i="1" dirty="0">
              <a:solidFill>
                <a:srgbClr val="2907B9"/>
              </a:solidFill>
              <a:latin typeface="Times New Roman" pitchFamily="18" charset="0"/>
            </a:endParaRPr>
          </a:p>
        </p:txBody>
      </p:sp>
      <p:sp>
        <p:nvSpPr>
          <p:cNvPr id="2" name="Rectangle 1"/>
          <p:cNvSpPr/>
          <p:nvPr/>
        </p:nvSpPr>
        <p:spPr>
          <a:xfrm>
            <a:off x="609600" y="685800"/>
            <a:ext cx="7848600" cy="892552"/>
          </a:xfrm>
          <a:prstGeom prst="rect">
            <a:avLst/>
          </a:prstGeom>
        </p:spPr>
        <p:txBody>
          <a:bodyPr wrap="square">
            <a:spAutoFit/>
          </a:bodyPr>
          <a:lstStyle/>
          <a:p>
            <a:pPr algn="ctr" eaLnBrk="0" hangingPunct="0"/>
            <a:r>
              <a:rPr lang="ro-RO" sz="3200" b="1" dirty="0">
                <a:solidFill>
                  <a:srgbClr val="C00000"/>
                </a:solidFill>
                <a:latin typeface="Arial Black" pitchFamily="34" charset="0"/>
              </a:rPr>
              <a:t>CJRAE Mehedinţi  </a:t>
            </a:r>
            <a:endParaRPr lang="ro-RO" sz="3200" b="1" dirty="0" smtClean="0">
              <a:solidFill>
                <a:srgbClr val="C00000"/>
              </a:solidFill>
              <a:latin typeface="Arial Black" pitchFamily="34" charset="0"/>
            </a:endParaRPr>
          </a:p>
          <a:p>
            <a:pPr algn="ctr" eaLnBrk="0" hangingPunct="0"/>
            <a:r>
              <a:rPr lang="ro-RO" sz="2000" b="1" dirty="0" smtClean="0">
                <a:solidFill>
                  <a:srgbClr val="C00000"/>
                </a:solidFill>
                <a:latin typeface="Arial Black" pitchFamily="34" charset="0"/>
              </a:rPr>
              <a:t>oferă </a:t>
            </a:r>
            <a:r>
              <a:rPr lang="ro-RO" sz="2000" b="1" dirty="0">
                <a:solidFill>
                  <a:srgbClr val="C00000"/>
                </a:solidFill>
                <a:latin typeface="Arial Black" pitchFamily="34" charset="0"/>
              </a:rPr>
              <a:t>urmãtoarele servicii</a:t>
            </a:r>
            <a:r>
              <a:rPr lang="ro-RO" sz="2000" dirty="0">
                <a:solidFill>
                  <a:srgbClr val="C00000"/>
                </a:solidFill>
                <a:latin typeface="Arial Black" pitchFamily="34" charset="0"/>
              </a:rPr>
              <a:t>:</a:t>
            </a:r>
          </a:p>
        </p:txBody>
      </p:sp>
    </p:spTree>
    <p:extLst>
      <p:ext uri="{BB962C8B-B14F-4D97-AF65-F5344CB8AC3E}">
        <p14:creationId xmlns:p14="http://schemas.microsoft.com/office/powerpoint/2010/main" val="4095396252"/>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905232"/>
            <a:ext cx="7696200" cy="4893647"/>
          </a:xfrm>
          <a:prstGeom prst="rect">
            <a:avLst/>
          </a:prstGeom>
        </p:spPr>
        <p:txBody>
          <a:bodyPr wrap="square">
            <a:spAutoFit/>
          </a:bodyPr>
          <a:lstStyle/>
          <a:p>
            <a:pPr algn="ctr"/>
            <a:r>
              <a:rPr lang="ro-RO" dirty="0">
                <a:latin typeface="Arial Black" pitchFamily="34" charset="0"/>
              </a:rPr>
              <a:t> </a:t>
            </a:r>
            <a:r>
              <a:rPr lang="ro-RO" sz="1600" dirty="0">
                <a:solidFill>
                  <a:srgbClr val="C00000"/>
                </a:solidFill>
                <a:latin typeface="Arial Black" pitchFamily="34" charset="0"/>
              </a:rPr>
              <a:t>În  anul şcolar 2015- 2016 </a:t>
            </a:r>
            <a:r>
              <a:rPr lang="ro-RO" sz="1600" dirty="0" smtClean="0">
                <a:solidFill>
                  <a:srgbClr val="C00000"/>
                </a:solidFill>
                <a:latin typeface="Arial Black" pitchFamily="34" charset="0"/>
              </a:rPr>
              <a:t>Centrul Judeţean  </a:t>
            </a:r>
            <a:r>
              <a:rPr lang="ro-RO" sz="1600" dirty="0">
                <a:solidFill>
                  <a:srgbClr val="C00000"/>
                </a:solidFill>
                <a:latin typeface="Arial Black" pitchFamily="34" charset="0"/>
              </a:rPr>
              <a:t>de  Resurse şi Asistență Educaţională Mehedinţi a urmărit :</a:t>
            </a:r>
            <a:endParaRPr lang="en-US" sz="1600" dirty="0">
              <a:solidFill>
                <a:srgbClr val="C00000"/>
              </a:solidFill>
              <a:latin typeface="Arial Black" pitchFamily="34" charset="0"/>
            </a:endParaRPr>
          </a:p>
          <a:p>
            <a:r>
              <a:rPr lang="ro-RO" dirty="0">
                <a:latin typeface="Arial Black" pitchFamily="34" charset="0"/>
              </a:rPr>
              <a:t> </a:t>
            </a:r>
            <a:endParaRPr lang="en-US" dirty="0">
              <a:latin typeface="Arial Black" pitchFamily="34" charset="0"/>
            </a:endParaRPr>
          </a:p>
          <a:p>
            <a:r>
              <a:rPr lang="ro-RO" dirty="0">
                <a:solidFill>
                  <a:srgbClr val="2907B9"/>
                </a:solidFill>
                <a:latin typeface="Arial Black" pitchFamily="34" charset="0"/>
              </a:rPr>
              <a:t>   </a:t>
            </a:r>
            <a:r>
              <a:rPr lang="ro-RO" dirty="0" smtClean="0">
                <a:solidFill>
                  <a:srgbClr val="2907B9"/>
                </a:solidFill>
                <a:latin typeface="Arial Black" pitchFamily="34" charset="0"/>
              </a:rPr>
              <a:t>1. </a:t>
            </a:r>
            <a:r>
              <a:rPr lang="ro-RO" dirty="0">
                <a:solidFill>
                  <a:srgbClr val="2907B9"/>
                </a:solidFill>
                <a:latin typeface="Arial Black" pitchFamily="34" charset="0"/>
              </a:rPr>
              <a:t>Coordonarea şi monitorizarea serviciilor educaţionale specifice acordate copiilor/elevilor,cadrelor didactice, părinţilor şi membrilor comunităţii oferite prin:</a:t>
            </a:r>
            <a:endParaRPr lang="en-US" dirty="0">
              <a:solidFill>
                <a:srgbClr val="2907B9"/>
              </a:solidFill>
              <a:latin typeface="Arial Black" pitchFamily="34" charset="0"/>
            </a:endParaRPr>
          </a:p>
          <a:p>
            <a:r>
              <a:rPr lang="ro-RO" dirty="0">
                <a:latin typeface="Arial Black" pitchFamily="34" charset="0"/>
              </a:rPr>
              <a:t> </a:t>
            </a:r>
            <a:endParaRPr lang="en-US" dirty="0">
              <a:latin typeface="Arial Black" pitchFamily="34" charset="0"/>
            </a:endParaRPr>
          </a:p>
          <a:p>
            <a:pPr marL="742950" lvl="1" indent="-285750">
              <a:buFont typeface="Wingdings" pitchFamily="2" charset="2"/>
              <a:buChar char="§"/>
            </a:pPr>
            <a:r>
              <a:rPr lang="ro-RO" b="1" dirty="0">
                <a:solidFill>
                  <a:srgbClr val="FF0000"/>
                </a:solidFill>
                <a:latin typeface="Arial Black" pitchFamily="34" charset="0"/>
              </a:rPr>
              <a:t>CJAP </a:t>
            </a:r>
            <a:r>
              <a:rPr lang="ro-RO" dirty="0">
                <a:solidFill>
                  <a:srgbClr val="FF0000"/>
                </a:solidFill>
                <a:latin typeface="Arial Black" pitchFamily="34" charset="0"/>
              </a:rPr>
              <a:t>– Centrul Judeţean de Asistenţă Psihopedagogică</a:t>
            </a:r>
            <a:r>
              <a:rPr lang="ro-RO" dirty="0" smtClean="0">
                <a:solidFill>
                  <a:srgbClr val="FF0000"/>
                </a:solidFill>
                <a:latin typeface="Arial Black" pitchFamily="34" charset="0"/>
              </a:rPr>
              <a:t>;</a:t>
            </a:r>
          </a:p>
          <a:p>
            <a:pPr marL="742950" lvl="1" indent="-285750">
              <a:buFont typeface="Wingdings" pitchFamily="2" charset="2"/>
              <a:buChar char="§"/>
            </a:pPr>
            <a:r>
              <a:rPr lang="ro-RO" b="1" dirty="0" smtClean="0">
                <a:solidFill>
                  <a:srgbClr val="FF0000"/>
                </a:solidFill>
                <a:latin typeface="Arial Black" pitchFamily="34" charset="0"/>
              </a:rPr>
              <a:t>CSAP</a:t>
            </a:r>
            <a:r>
              <a:rPr lang="ro-RO" dirty="0" smtClean="0">
                <a:solidFill>
                  <a:srgbClr val="FF0000"/>
                </a:solidFill>
                <a:latin typeface="Arial Black" pitchFamily="34" charset="0"/>
              </a:rPr>
              <a:t>- </a:t>
            </a:r>
            <a:r>
              <a:rPr lang="ro-RO" dirty="0">
                <a:solidFill>
                  <a:srgbClr val="FF0000"/>
                </a:solidFill>
                <a:latin typeface="Arial Black" pitchFamily="34" charset="0"/>
              </a:rPr>
              <a:t>Cabinetele şcolare de asistenţă psihopedagogică; </a:t>
            </a:r>
            <a:endParaRPr lang="ro-RO" dirty="0" smtClean="0">
              <a:solidFill>
                <a:srgbClr val="FF0000"/>
              </a:solidFill>
              <a:latin typeface="Arial Black" pitchFamily="34" charset="0"/>
            </a:endParaRPr>
          </a:p>
          <a:p>
            <a:pPr marL="742950" lvl="1" indent="-285750">
              <a:buFont typeface="Wingdings" pitchFamily="2" charset="2"/>
              <a:buChar char="§"/>
            </a:pPr>
            <a:r>
              <a:rPr lang="ro-RO" b="1" dirty="0" smtClean="0">
                <a:solidFill>
                  <a:srgbClr val="FF0000"/>
                </a:solidFill>
                <a:latin typeface="Arial Black" pitchFamily="34" charset="0"/>
              </a:rPr>
              <a:t>CLI</a:t>
            </a:r>
            <a:r>
              <a:rPr lang="ro-RO" dirty="0" smtClean="0">
                <a:solidFill>
                  <a:srgbClr val="FF0000"/>
                </a:solidFill>
                <a:latin typeface="Arial Black" pitchFamily="34" charset="0"/>
              </a:rPr>
              <a:t>- </a:t>
            </a:r>
            <a:r>
              <a:rPr lang="ro-RO" dirty="0">
                <a:solidFill>
                  <a:srgbClr val="FF0000"/>
                </a:solidFill>
                <a:latin typeface="Arial Black" pitchFamily="34" charset="0"/>
              </a:rPr>
              <a:t>Cabinetele logopedice </a:t>
            </a:r>
            <a:r>
              <a:rPr lang="ro-RO" dirty="0" smtClean="0">
                <a:solidFill>
                  <a:srgbClr val="FF0000"/>
                </a:solidFill>
                <a:latin typeface="Arial Black" pitchFamily="34" charset="0"/>
              </a:rPr>
              <a:t>interşcolare.</a:t>
            </a:r>
          </a:p>
          <a:p>
            <a:r>
              <a:rPr lang="ro-RO" dirty="0">
                <a:latin typeface="Arial Black" pitchFamily="34" charset="0"/>
              </a:rPr>
              <a:t> </a:t>
            </a:r>
            <a:endParaRPr lang="ro-RO" dirty="0" smtClean="0">
              <a:latin typeface="Arial Black" pitchFamily="34" charset="0"/>
            </a:endParaRPr>
          </a:p>
          <a:p>
            <a:endParaRPr lang="en-US" dirty="0">
              <a:latin typeface="Arial Black" pitchFamily="34" charset="0"/>
            </a:endParaRPr>
          </a:p>
          <a:p>
            <a:r>
              <a:rPr lang="ro-RO" dirty="0">
                <a:solidFill>
                  <a:srgbClr val="7030A0"/>
                </a:solidFill>
                <a:latin typeface="Arial Black" pitchFamily="34" charset="0"/>
              </a:rPr>
              <a:t>   </a:t>
            </a:r>
            <a:r>
              <a:rPr lang="ro-RO" dirty="0" smtClean="0">
                <a:solidFill>
                  <a:srgbClr val="7030A0"/>
                </a:solidFill>
                <a:latin typeface="Arial Black" pitchFamily="34" charset="0"/>
              </a:rPr>
              <a:t>2. </a:t>
            </a:r>
            <a:r>
              <a:rPr lang="ro-RO" dirty="0">
                <a:solidFill>
                  <a:srgbClr val="7030A0"/>
                </a:solidFill>
                <a:latin typeface="Arial Black" pitchFamily="34" charset="0"/>
              </a:rPr>
              <a:t>Functionarea in  conditii optime a    </a:t>
            </a:r>
            <a:r>
              <a:rPr lang="ro-RO" b="1" dirty="0">
                <a:solidFill>
                  <a:srgbClr val="7030A0"/>
                </a:solidFill>
                <a:latin typeface="Arial Black" pitchFamily="34" charset="0"/>
              </a:rPr>
              <a:t>Comisiei de Orientare Scolara si Profesionala </a:t>
            </a:r>
            <a:r>
              <a:rPr lang="ro-RO" dirty="0">
                <a:solidFill>
                  <a:srgbClr val="7030A0"/>
                </a:solidFill>
                <a:latin typeface="Arial Black" pitchFamily="34" charset="0"/>
              </a:rPr>
              <a:t>(COSP) si a </a:t>
            </a:r>
            <a:r>
              <a:rPr lang="ro-RO" b="1" dirty="0">
                <a:solidFill>
                  <a:srgbClr val="7030A0"/>
                </a:solidFill>
                <a:latin typeface="Arial Black" pitchFamily="34" charset="0"/>
              </a:rPr>
              <a:t>Serviciului de Evaluare si Orientare Scolara si Profesionala </a:t>
            </a:r>
            <a:r>
              <a:rPr lang="ro-RO" dirty="0">
                <a:solidFill>
                  <a:srgbClr val="7030A0"/>
                </a:solidFill>
                <a:latin typeface="Arial Black" pitchFamily="34" charset="0"/>
              </a:rPr>
              <a:t>(SEOSP) aflate in structura sa;</a:t>
            </a:r>
            <a:endParaRPr lang="en-US" dirty="0">
              <a:solidFill>
                <a:srgbClr val="7030A0"/>
              </a:solidFill>
              <a:latin typeface="Arial Black" pitchFamily="34" charset="0"/>
            </a:endParaRPr>
          </a:p>
          <a:p>
            <a:r>
              <a:rPr lang="ro-RO" dirty="0">
                <a:latin typeface="Arial Black" pitchFamily="34" charset="0"/>
              </a:rPr>
              <a:t> </a:t>
            </a:r>
            <a:endParaRPr lang="ro-RO" dirty="0" smtClean="0">
              <a:latin typeface="Arial Black" pitchFamily="34" charset="0"/>
            </a:endParaRPr>
          </a:p>
          <a:p>
            <a:endParaRPr lang="en-US" dirty="0">
              <a:latin typeface="Arial Black" pitchFamily="34" charset="0"/>
            </a:endParaRPr>
          </a:p>
          <a:p>
            <a:r>
              <a:rPr lang="ro-RO" dirty="0">
                <a:latin typeface="Arial Black" pitchFamily="34" charset="0"/>
              </a:rPr>
              <a:t>   </a:t>
            </a:r>
            <a:r>
              <a:rPr lang="ro-RO" dirty="0" smtClean="0">
                <a:solidFill>
                  <a:srgbClr val="009900"/>
                </a:solidFill>
                <a:latin typeface="Arial Black" pitchFamily="34" charset="0"/>
              </a:rPr>
              <a:t>3. </a:t>
            </a:r>
            <a:r>
              <a:rPr lang="ro-RO" dirty="0">
                <a:solidFill>
                  <a:srgbClr val="009900"/>
                </a:solidFill>
                <a:latin typeface="Arial Black" pitchFamily="34" charset="0"/>
              </a:rPr>
              <a:t>Coordonarea   si   monitorizarea   </a:t>
            </a:r>
            <a:r>
              <a:rPr lang="ro-RO" b="1" dirty="0">
                <a:solidFill>
                  <a:srgbClr val="009900"/>
                </a:solidFill>
                <a:latin typeface="Arial Black" pitchFamily="34" charset="0"/>
              </a:rPr>
              <a:t>serviciilor   de   mediere   </a:t>
            </a:r>
            <a:r>
              <a:rPr lang="ro-RO" dirty="0">
                <a:solidFill>
                  <a:srgbClr val="009900"/>
                </a:solidFill>
                <a:latin typeface="Arial Black" pitchFamily="34" charset="0"/>
              </a:rPr>
              <a:t>in   zonele defavorizate si reducerea discriminarii pe criterii etnice sau sociale a elevilor cuprinsi in sistemul de invatamant, prin mediatorii scolari din structura sa.</a:t>
            </a:r>
            <a:endParaRPr lang="en-US" dirty="0">
              <a:solidFill>
                <a:srgbClr val="009900"/>
              </a:solidFill>
              <a:latin typeface="Arial Black" pitchFamily="34" charset="0"/>
            </a:endParaRPr>
          </a:p>
          <a:p>
            <a:r>
              <a:rPr lang="ro-RO" dirty="0">
                <a:latin typeface="Arial Black" pitchFamily="34" charset="0"/>
              </a:rPr>
              <a:t> </a:t>
            </a:r>
            <a:endParaRPr lang="en-US" dirty="0">
              <a:latin typeface="Arial Black" pitchFamily="34" charset="0"/>
            </a:endParaRPr>
          </a:p>
        </p:txBody>
      </p:sp>
    </p:spTree>
    <p:extLst>
      <p:ext uri="{BB962C8B-B14F-4D97-AF65-F5344CB8AC3E}">
        <p14:creationId xmlns:p14="http://schemas.microsoft.com/office/powerpoint/2010/main" val="975878333"/>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689788"/>
            <a:ext cx="8077200" cy="400110"/>
          </a:xfrm>
          <a:prstGeom prst="rect">
            <a:avLst/>
          </a:prstGeom>
        </p:spPr>
        <p:txBody>
          <a:bodyPr wrap="square">
            <a:spAutoFit/>
          </a:bodyPr>
          <a:lstStyle/>
          <a:p>
            <a:pPr algn="ctr"/>
            <a:r>
              <a:rPr lang="ro-RO" sz="2000" dirty="0" smtClean="0">
                <a:solidFill>
                  <a:srgbClr val="C00000"/>
                </a:solidFill>
                <a:latin typeface="Arial Black" pitchFamily="34" charset="0"/>
              </a:rPr>
              <a:t>PROIECTE DERULATE : </a:t>
            </a:r>
            <a:endParaRPr lang="ro-RO" sz="2000" dirty="0">
              <a:solidFill>
                <a:srgbClr val="C00000"/>
              </a:solidFill>
              <a:latin typeface="Arial Black" pitchFamily="34" charset="0"/>
            </a:endParaRPr>
          </a:p>
        </p:txBody>
      </p:sp>
      <p:sp>
        <p:nvSpPr>
          <p:cNvPr id="6" name="Rectangle 5"/>
          <p:cNvSpPr/>
          <p:nvPr/>
        </p:nvSpPr>
        <p:spPr>
          <a:xfrm>
            <a:off x="609600" y="1524000"/>
            <a:ext cx="7924800" cy="5047536"/>
          </a:xfrm>
          <a:prstGeom prst="rect">
            <a:avLst/>
          </a:prstGeom>
        </p:spPr>
        <p:txBody>
          <a:bodyPr wrap="square">
            <a:spAutoFit/>
          </a:bodyPr>
          <a:lstStyle/>
          <a:p>
            <a:pPr marL="285750" indent="-285750">
              <a:buFont typeface="Wingdings" pitchFamily="2" charset="2"/>
              <a:buChar char="§"/>
            </a:pPr>
            <a:r>
              <a:rPr lang="ro-RO" dirty="0" smtClean="0">
                <a:solidFill>
                  <a:srgbClr val="35759D"/>
                </a:solidFill>
                <a:latin typeface="Arial Black" pitchFamily="34" charset="0"/>
              </a:rPr>
              <a:t>Proiectul educational ,,Prevenirea violentei si a consumului de droguri în mediul scolar” în parteneriat cu I.P.J. – Compartimentul de Analiză şi Prevenire a Criminalităţii, Serviciul de Ordine Publică, Centrul de Prevenire, Evaluare şi Consiliere Antidrog;</a:t>
            </a:r>
          </a:p>
          <a:p>
            <a:pPr marL="285750" indent="-285750">
              <a:buFont typeface="Wingdings" pitchFamily="2" charset="2"/>
              <a:buChar char="§"/>
            </a:pPr>
            <a:endParaRPr lang="ro-RO" dirty="0" smtClean="0">
              <a:solidFill>
                <a:srgbClr val="FF0000"/>
              </a:solidFill>
              <a:latin typeface="Arial Black" pitchFamily="34" charset="0"/>
            </a:endParaRPr>
          </a:p>
          <a:p>
            <a:pPr marL="285750" indent="-285750">
              <a:buFont typeface="Wingdings" pitchFamily="2" charset="2"/>
              <a:buChar char="§"/>
            </a:pPr>
            <a:r>
              <a:rPr lang="ro-RO" dirty="0" smtClean="0">
                <a:solidFill>
                  <a:srgbClr val="FF0000"/>
                </a:solidFill>
                <a:latin typeface="Arial Black" pitchFamily="34" charset="0"/>
              </a:rPr>
              <a:t>Proiectul educaţional „Adolescenţă fără violenţă” în parteneriat cu I.P.J.Mehedinţi, Serviciul de Ordine Publică, Poliţia de Proximitate </a:t>
            </a:r>
          </a:p>
          <a:p>
            <a:pPr marL="285750" indent="-285750">
              <a:buFont typeface="Wingdings" pitchFamily="2" charset="2"/>
              <a:buChar char="§"/>
            </a:pPr>
            <a:endParaRPr lang="ro-RO" dirty="0" smtClean="0">
              <a:solidFill>
                <a:srgbClr val="FF0000"/>
              </a:solidFill>
              <a:latin typeface="Arial Black" pitchFamily="34" charset="0"/>
            </a:endParaRPr>
          </a:p>
          <a:p>
            <a:pPr marL="285750" indent="-285750">
              <a:buFont typeface="Wingdings" pitchFamily="2" charset="2"/>
              <a:buChar char="§"/>
            </a:pPr>
            <a:r>
              <a:rPr lang="ro-RO" dirty="0" smtClean="0">
                <a:solidFill>
                  <a:srgbClr val="009900"/>
                </a:solidFill>
                <a:latin typeface="Arial Black" pitchFamily="34" charset="0"/>
              </a:rPr>
              <a:t>Proiectul educaţional „Orfani cu părinţi” în parteneriat cu Colegiul Tehnic „Dierna”,Orşova; Liceul Teoretic Traian Lalescu,Orşova;Liceul de Artă „I.Şt.Paulian; Liceul Tehnologic”C-tin Brâncoveanu”, Baia de Aramă.</a:t>
            </a:r>
          </a:p>
          <a:p>
            <a:pPr marL="285750" indent="-285750">
              <a:buFont typeface="Wingdings" pitchFamily="2" charset="2"/>
              <a:buChar char="§"/>
            </a:pPr>
            <a:endParaRPr lang="ro-RO" dirty="0" smtClean="0">
              <a:solidFill>
                <a:srgbClr val="35759D"/>
              </a:solidFill>
              <a:latin typeface="Arial Black" pitchFamily="34" charset="0"/>
            </a:endParaRPr>
          </a:p>
          <a:p>
            <a:pPr marL="285750" indent="-285750">
              <a:buFont typeface="Wingdings" pitchFamily="2" charset="2"/>
              <a:buChar char="§"/>
            </a:pPr>
            <a:r>
              <a:rPr lang="ro-RO" dirty="0" smtClean="0">
                <a:solidFill>
                  <a:srgbClr val="35759D"/>
                </a:solidFill>
                <a:latin typeface="Arial Black" pitchFamily="34" charset="0"/>
              </a:rPr>
              <a:t>Proiectul educaţional „Sănătos prin nutriţie sănătoasă” în parteneriat cu Clinica „Haris”,Dr.Tr.Severin; Colegiul Tehnic „Dierna”,Orşova; Liceul Teoretic Traian Lalescu,Orşova; Liceul Tehnologic”C-tin Brâncoveanu”, Baia de Aramă.</a:t>
            </a:r>
          </a:p>
          <a:p>
            <a:pPr marL="285750" indent="-285750">
              <a:buFont typeface="Wingdings" pitchFamily="2" charset="2"/>
              <a:buChar char="§"/>
            </a:pPr>
            <a:endParaRPr lang="ro-RO" dirty="0" smtClean="0">
              <a:latin typeface="Arial Black" pitchFamily="34" charset="0"/>
            </a:endParaRPr>
          </a:p>
          <a:p>
            <a:pPr marL="285750" indent="-285750">
              <a:buFont typeface="Wingdings" pitchFamily="2" charset="2"/>
              <a:buChar char="§"/>
            </a:pPr>
            <a:r>
              <a:rPr lang="ro-RO" dirty="0" smtClean="0">
                <a:solidFill>
                  <a:srgbClr val="FF0000"/>
                </a:solidFill>
                <a:latin typeface="Arial Black" pitchFamily="34" charset="0"/>
              </a:rPr>
              <a:t>Proiectul educaţional „Violenţa un răspuns la neadaptare” în parteneriat cu Colegiul Tehnic „Dierna”,Orşova; Liceul Teoretic Traian Lalescu,Orşova; Liceul de Artă „I.Şt.Paulian; Liceul Teoretic „Gh.Ionescu Şişeşti”, Şişeşti.</a:t>
            </a:r>
          </a:p>
          <a:p>
            <a:pPr marL="285750" indent="-285750">
              <a:buFont typeface="Wingdings" pitchFamily="2" charset="2"/>
              <a:buChar char="§"/>
            </a:pPr>
            <a:endParaRPr lang="ro-RO" dirty="0" smtClean="0">
              <a:latin typeface="Arial Black" pitchFamily="34" charset="0"/>
            </a:endParaRPr>
          </a:p>
          <a:p>
            <a:pPr marL="285750" indent="-285750">
              <a:buFont typeface="Wingdings" pitchFamily="2" charset="2"/>
              <a:buChar char="§"/>
            </a:pPr>
            <a:r>
              <a:rPr lang="ro-RO" dirty="0" smtClean="0">
                <a:solidFill>
                  <a:srgbClr val="009900"/>
                </a:solidFill>
                <a:latin typeface="Arial Black" pitchFamily="34" charset="0"/>
              </a:rPr>
              <a:t>Proiectul educaţional „Firma de exerciţiu” în parteneriat cu Colegiul Tehnic „Decebal”  şi C.S.E.I.”C-tin Pufan”.</a:t>
            </a:r>
            <a:endParaRPr lang="ro-RO" dirty="0">
              <a:solidFill>
                <a:srgbClr val="009900"/>
              </a:solidFill>
              <a:latin typeface="Arial Black" pitchFamily="34" charset="0"/>
            </a:endParaRPr>
          </a:p>
        </p:txBody>
      </p:sp>
    </p:spTree>
    <p:extLst>
      <p:ext uri="{BB962C8B-B14F-4D97-AF65-F5344CB8AC3E}">
        <p14:creationId xmlns:p14="http://schemas.microsoft.com/office/powerpoint/2010/main" val="3647702849"/>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pPr algn="ctr" eaLnBrk="1" fontAlgn="auto" hangingPunct="1">
              <a:spcAft>
                <a:spcPts val="0"/>
              </a:spcAft>
              <a:defRPr/>
            </a:pPr>
            <a:r>
              <a:rPr lang="ro-RO" b="1" dirty="0" smtClean="0"/>
              <a:t> </a:t>
            </a:r>
            <a:r>
              <a:rPr lang="ro-RO" b="1" dirty="0" smtClean="0">
                <a:solidFill>
                  <a:srgbClr val="C00000"/>
                </a:solidFill>
              </a:rPr>
              <a:t> </a:t>
            </a:r>
            <a:r>
              <a:rPr dirty="0" err="1" smtClean="0">
                <a:solidFill>
                  <a:srgbClr val="C00000"/>
                </a:solidFill>
                <a:latin typeface="Arial Black" pitchFamily="34" charset="0"/>
              </a:rPr>
              <a:t>Parteneri</a:t>
            </a:r>
            <a:r>
              <a:rPr dirty="0" smtClean="0">
                <a:solidFill>
                  <a:srgbClr val="C00000"/>
                </a:solidFill>
                <a:latin typeface="Arial Black" pitchFamily="34" charset="0"/>
              </a:rPr>
              <a:t> </a:t>
            </a:r>
            <a:r>
              <a:rPr dirty="0" err="1" smtClean="0">
                <a:solidFill>
                  <a:srgbClr val="C00000"/>
                </a:solidFill>
                <a:latin typeface="Arial Black" pitchFamily="34" charset="0"/>
              </a:rPr>
              <a:t>educa</a:t>
            </a:r>
            <a:r>
              <a:rPr lang="ro-RO" dirty="0" smtClean="0">
                <a:solidFill>
                  <a:srgbClr val="C00000"/>
                </a:solidFill>
                <a:latin typeface="Arial Black" pitchFamily="34" charset="0"/>
              </a:rPr>
              <a:t>ț</a:t>
            </a:r>
            <a:r>
              <a:rPr dirty="0" err="1" smtClean="0">
                <a:solidFill>
                  <a:srgbClr val="C00000"/>
                </a:solidFill>
                <a:latin typeface="Arial Black" pitchFamily="34" charset="0"/>
              </a:rPr>
              <a:t>ionali</a:t>
            </a:r>
            <a:r>
              <a:rPr dirty="0" smtClean="0">
                <a:solidFill>
                  <a:srgbClr val="C00000"/>
                </a:solidFill>
                <a:latin typeface="Arial Black" pitchFamily="34" charset="0"/>
              </a:rPr>
              <a:t> </a:t>
            </a:r>
          </a:p>
        </p:txBody>
      </p:sp>
      <p:sp>
        <p:nvSpPr>
          <p:cNvPr id="20482" name="Rectangle 3"/>
          <p:cNvSpPr>
            <a:spLocks noGrp="1"/>
          </p:cNvSpPr>
          <p:nvPr>
            <p:ph sz="quarter" idx="1"/>
          </p:nvPr>
        </p:nvSpPr>
        <p:spPr/>
        <p:txBody>
          <a:bodyPr>
            <a:normAutofit lnSpcReduction="10000"/>
          </a:bodyPr>
          <a:lstStyle/>
          <a:p>
            <a:pPr eaLnBrk="1" hangingPunct="1">
              <a:buBlip>
                <a:blip r:embed="rId3"/>
              </a:buBlip>
            </a:pPr>
            <a:r>
              <a:rPr lang="en-US" sz="1800" b="1" dirty="0" err="1" smtClean="0">
                <a:solidFill>
                  <a:srgbClr val="FF0000"/>
                </a:solidFill>
              </a:rPr>
              <a:t>Consiliul</a:t>
            </a:r>
            <a:r>
              <a:rPr lang="en-US" sz="1800" b="1" dirty="0" smtClean="0">
                <a:solidFill>
                  <a:srgbClr val="FF0000"/>
                </a:solidFill>
              </a:rPr>
              <a:t> </a:t>
            </a:r>
            <a:r>
              <a:rPr lang="en-US" sz="1800" b="1" dirty="0" err="1" smtClean="0">
                <a:solidFill>
                  <a:srgbClr val="FF0000"/>
                </a:solidFill>
              </a:rPr>
              <a:t>Judeţean</a:t>
            </a:r>
            <a:r>
              <a:rPr lang="en-US" sz="1800" b="1" dirty="0" smtClean="0">
                <a:solidFill>
                  <a:srgbClr val="FF0000"/>
                </a:solidFill>
              </a:rPr>
              <a:t> </a:t>
            </a:r>
            <a:r>
              <a:rPr lang="en-US" sz="1800" b="1" dirty="0" err="1" smtClean="0">
                <a:solidFill>
                  <a:srgbClr val="FF0000"/>
                </a:solidFill>
              </a:rPr>
              <a:t>Mehedinti</a:t>
            </a:r>
            <a:endParaRPr lang="en-US" sz="1800" b="1" dirty="0" smtClean="0">
              <a:solidFill>
                <a:srgbClr val="FF0000"/>
              </a:solidFill>
            </a:endParaRPr>
          </a:p>
          <a:p>
            <a:pPr eaLnBrk="1" hangingPunct="1">
              <a:buBlip>
                <a:blip r:embed="rId3"/>
              </a:buBlip>
            </a:pPr>
            <a:r>
              <a:rPr lang="en-US" sz="1800" b="1" dirty="0" err="1" smtClean="0">
                <a:solidFill>
                  <a:srgbClr val="2907B9"/>
                </a:solidFill>
              </a:rPr>
              <a:t>Instituţia</a:t>
            </a:r>
            <a:r>
              <a:rPr lang="en-US" sz="1800" b="1" dirty="0" smtClean="0">
                <a:solidFill>
                  <a:srgbClr val="2907B9"/>
                </a:solidFill>
              </a:rPr>
              <a:t> </a:t>
            </a:r>
            <a:r>
              <a:rPr lang="en-US" sz="1800" b="1" dirty="0" err="1" smtClean="0">
                <a:solidFill>
                  <a:srgbClr val="2907B9"/>
                </a:solidFill>
              </a:rPr>
              <a:t>Prefectului</a:t>
            </a:r>
            <a:r>
              <a:rPr lang="en-US" sz="1800" b="1" dirty="0" smtClean="0">
                <a:solidFill>
                  <a:srgbClr val="2907B9"/>
                </a:solidFill>
              </a:rPr>
              <a:t> </a:t>
            </a:r>
          </a:p>
          <a:p>
            <a:pPr eaLnBrk="1" hangingPunct="1">
              <a:buBlip>
                <a:blip r:embed="rId3"/>
              </a:buBlip>
            </a:pPr>
            <a:r>
              <a:rPr lang="en-US" sz="1800" b="1" dirty="0" err="1" smtClean="0">
                <a:solidFill>
                  <a:srgbClr val="FF0000"/>
                </a:solidFill>
              </a:rPr>
              <a:t>Primăria</a:t>
            </a:r>
            <a:r>
              <a:rPr lang="en-US" sz="1800" b="1" dirty="0" smtClean="0">
                <a:solidFill>
                  <a:srgbClr val="FF0000"/>
                </a:solidFill>
              </a:rPr>
              <a:t> </a:t>
            </a:r>
            <a:r>
              <a:rPr lang="en-US" sz="1800" b="1" dirty="0" err="1" smtClean="0">
                <a:solidFill>
                  <a:srgbClr val="FF0000"/>
                </a:solidFill>
              </a:rPr>
              <a:t>Municipiului</a:t>
            </a:r>
            <a:r>
              <a:rPr lang="en-US" sz="1800" b="1" dirty="0" smtClean="0">
                <a:solidFill>
                  <a:srgbClr val="FF0000"/>
                </a:solidFill>
              </a:rPr>
              <a:t> </a:t>
            </a:r>
            <a:r>
              <a:rPr lang="en-US" sz="1800" b="1" dirty="0" err="1" smtClean="0">
                <a:solidFill>
                  <a:srgbClr val="FF0000"/>
                </a:solidFill>
              </a:rPr>
              <a:t>Drobeta</a:t>
            </a:r>
            <a:r>
              <a:rPr lang="ro-RO" sz="1800" b="1" dirty="0" smtClean="0">
                <a:solidFill>
                  <a:srgbClr val="FF0000"/>
                </a:solidFill>
              </a:rPr>
              <a:t>-</a:t>
            </a:r>
            <a:r>
              <a:rPr lang="en-US" sz="1800" b="1" dirty="0" err="1" smtClean="0">
                <a:solidFill>
                  <a:srgbClr val="FF0000"/>
                </a:solidFill>
              </a:rPr>
              <a:t>Turnu</a:t>
            </a:r>
            <a:r>
              <a:rPr lang="en-US" sz="1800" b="1" dirty="0" smtClean="0">
                <a:solidFill>
                  <a:srgbClr val="FF0000"/>
                </a:solidFill>
              </a:rPr>
              <a:t> </a:t>
            </a:r>
            <a:r>
              <a:rPr lang="en-US" sz="1800" b="1" dirty="0" err="1" smtClean="0">
                <a:solidFill>
                  <a:srgbClr val="FF0000"/>
                </a:solidFill>
              </a:rPr>
              <a:t>Severin</a:t>
            </a:r>
            <a:r>
              <a:rPr lang="en-US" sz="1800" b="1" dirty="0" smtClean="0">
                <a:solidFill>
                  <a:srgbClr val="FF0000"/>
                </a:solidFill>
              </a:rPr>
              <a:t> </a:t>
            </a:r>
          </a:p>
          <a:p>
            <a:pPr eaLnBrk="1" hangingPunct="1">
              <a:buBlip>
                <a:blip r:embed="rId3"/>
              </a:buBlip>
            </a:pPr>
            <a:r>
              <a:rPr lang="ro-RO" sz="1800" b="1" dirty="0" smtClean="0">
                <a:solidFill>
                  <a:srgbClr val="2907B9"/>
                </a:solidFill>
              </a:rPr>
              <a:t>Direcția</a:t>
            </a:r>
            <a:r>
              <a:rPr lang="en-US" sz="1800" b="1" dirty="0" smtClean="0">
                <a:solidFill>
                  <a:srgbClr val="2907B9"/>
                </a:solidFill>
              </a:rPr>
              <a:t> de </a:t>
            </a:r>
            <a:r>
              <a:rPr lang="en-US" sz="1800" b="1" dirty="0" err="1" smtClean="0">
                <a:solidFill>
                  <a:srgbClr val="2907B9"/>
                </a:solidFill>
              </a:rPr>
              <a:t>Sănătate</a:t>
            </a:r>
            <a:r>
              <a:rPr lang="en-US" sz="1800" b="1" dirty="0" smtClean="0">
                <a:solidFill>
                  <a:srgbClr val="2907B9"/>
                </a:solidFill>
              </a:rPr>
              <a:t> </a:t>
            </a:r>
            <a:r>
              <a:rPr lang="en-US" sz="1800" b="1" dirty="0" err="1" smtClean="0">
                <a:solidFill>
                  <a:srgbClr val="2907B9"/>
                </a:solidFill>
              </a:rPr>
              <a:t>Publică</a:t>
            </a:r>
            <a:r>
              <a:rPr lang="en-US" sz="1800" b="1" dirty="0" smtClean="0">
                <a:solidFill>
                  <a:srgbClr val="2907B9"/>
                </a:solidFill>
              </a:rPr>
              <a:t> </a:t>
            </a:r>
            <a:r>
              <a:rPr lang="en-US" sz="1800" b="1" dirty="0" err="1" smtClean="0">
                <a:solidFill>
                  <a:srgbClr val="2907B9"/>
                </a:solidFill>
              </a:rPr>
              <a:t>Mehedinti</a:t>
            </a:r>
            <a:endParaRPr lang="en-US" sz="1800" b="1" dirty="0" smtClean="0">
              <a:solidFill>
                <a:srgbClr val="2907B9"/>
              </a:solidFill>
            </a:endParaRPr>
          </a:p>
          <a:p>
            <a:pPr eaLnBrk="1" hangingPunct="1">
              <a:buBlip>
                <a:blip r:embed="rId3"/>
              </a:buBlip>
            </a:pPr>
            <a:r>
              <a:rPr lang="en-US" sz="1800" b="1" dirty="0" err="1" smtClean="0">
                <a:solidFill>
                  <a:srgbClr val="FF0000"/>
                </a:solidFill>
              </a:rPr>
              <a:t>Inspectoratul</a:t>
            </a:r>
            <a:r>
              <a:rPr lang="en-US" sz="1800" b="1" dirty="0" smtClean="0">
                <a:solidFill>
                  <a:srgbClr val="FF0000"/>
                </a:solidFill>
              </a:rPr>
              <a:t> de Stat </a:t>
            </a:r>
            <a:r>
              <a:rPr lang="en-US" sz="1800" b="1" dirty="0" err="1" smtClean="0">
                <a:solidFill>
                  <a:srgbClr val="FF0000"/>
                </a:solidFill>
              </a:rPr>
              <a:t>în</a:t>
            </a:r>
            <a:r>
              <a:rPr lang="en-US" sz="1800" b="1" dirty="0" smtClean="0">
                <a:solidFill>
                  <a:srgbClr val="FF0000"/>
                </a:solidFill>
              </a:rPr>
              <a:t> </a:t>
            </a:r>
            <a:r>
              <a:rPr lang="en-US" sz="1800" b="1" dirty="0" err="1" smtClean="0">
                <a:solidFill>
                  <a:srgbClr val="FF0000"/>
                </a:solidFill>
              </a:rPr>
              <a:t>Construcţii</a:t>
            </a:r>
            <a:r>
              <a:rPr lang="en-US" sz="1800" b="1" dirty="0" smtClean="0">
                <a:solidFill>
                  <a:srgbClr val="FF0000"/>
                </a:solidFill>
              </a:rPr>
              <a:t> </a:t>
            </a:r>
            <a:endParaRPr lang="pt-BR" sz="1800" b="1" dirty="0" smtClean="0">
              <a:solidFill>
                <a:srgbClr val="FF0000"/>
              </a:solidFill>
            </a:endParaRPr>
          </a:p>
          <a:p>
            <a:pPr eaLnBrk="1" hangingPunct="1">
              <a:buBlip>
                <a:blip r:embed="rId3"/>
              </a:buBlip>
            </a:pPr>
            <a:r>
              <a:rPr lang="pt-BR" sz="1800" b="1" dirty="0" smtClean="0">
                <a:solidFill>
                  <a:srgbClr val="2907B9"/>
                </a:solidFill>
              </a:rPr>
              <a:t>Biblioteca Judeţeană  “I.G.Bibicescu” </a:t>
            </a:r>
            <a:endParaRPr lang="en-US" sz="1800" b="1" dirty="0" smtClean="0">
              <a:solidFill>
                <a:srgbClr val="2907B9"/>
              </a:solidFill>
            </a:endParaRPr>
          </a:p>
          <a:p>
            <a:pPr eaLnBrk="1" hangingPunct="1">
              <a:buBlip>
                <a:blip r:embed="rId3"/>
              </a:buBlip>
            </a:pPr>
            <a:r>
              <a:rPr lang="en-US" sz="1800" b="1" dirty="0" err="1" smtClean="0">
                <a:solidFill>
                  <a:srgbClr val="FF0000"/>
                </a:solidFill>
              </a:rPr>
              <a:t>Agenţia</a:t>
            </a:r>
            <a:r>
              <a:rPr lang="en-US" sz="1800" b="1" dirty="0" smtClean="0">
                <a:solidFill>
                  <a:srgbClr val="FF0000"/>
                </a:solidFill>
              </a:rPr>
              <a:t> </a:t>
            </a:r>
            <a:r>
              <a:rPr lang="en-US" sz="1800" b="1" dirty="0" err="1" smtClean="0">
                <a:solidFill>
                  <a:srgbClr val="FF0000"/>
                </a:solidFill>
              </a:rPr>
              <a:t>pentru</a:t>
            </a:r>
            <a:r>
              <a:rPr lang="en-US" sz="1800" b="1" dirty="0" smtClean="0">
                <a:solidFill>
                  <a:srgbClr val="FF0000"/>
                </a:solidFill>
              </a:rPr>
              <a:t> </a:t>
            </a:r>
            <a:r>
              <a:rPr lang="en-US" sz="1800" b="1" dirty="0" err="1" smtClean="0">
                <a:solidFill>
                  <a:srgbClr val="FF0000"/>
                </a:solidFill>
              </a:rPr>
              <a:t>Protecţia</a:t>
            </a:r>
            <a:r>
              <a:rPr lang="en-US" sz="1800" b="1" dirty="0" smtClean="0">
                <a:solidFill>
                  <a:srgbClr val="FF0000"/>
                </a:solidFill>
              </a:rPr>
              <a:t> </a:t>
            </a:r>
            <a:r>
              <a:rPr lang="en-US" sz="1800" b="1" dirty="0" err="1" smtClean="0">
                <a:solidFill>
                  <a:srgbClr val="FF0000"/>
                </a:solidFill>
              </a:rPr>
              <a:t>Mediului</a:t>
            </a:r>
            <a:r>
              <a:rPr lang="en-US" sz="1800" b="1" dirty="0" smtClean="0">
                <a:solidFill>
                  <a:srgbClr val="FF0000"/>
                </a:solidFill>
              </a:rPr>
              <a:t> </a:t>
            </a:r>
            <a:r>
              <a:rPr lang="en-US" sz="1800" b="1" dirty="0" err="1" smtClean="0">
                <a:solidFill>
                  <a:srgbClr val="FF0000"/>
                </a:solidFill>
              </a:rPr>
              <a:t>Mehedinti</a:t>
            </a:r>
            <a:r>
              <a:rPr lang="en-US" sz="1800" b="1" dirty="0" smtClean="0">
                <a:solidFill>
                  <a:srgbClr val="FF0000"/>
                </a:solidFill>
              </a:rPr>
              <a:t> </a:t>
            </a:r>
          </a:p>
          <a:p>
            <a:pPr eaLnBrk="1" hangingPunct="1">
              <a:buBlip>
                <a:blip r:embed="rId3"/>
              </a:buBlip>
            </a:pPr>
            <a:r>
              <a:rPr lang="en-US" sz="1800" b="1" dirty="0" err="1" smtClean="0">
                <a:solidFill>
                  <a:srgbClr val="2907B9"/>
                </a:solidFill>
              </a:rPr>
              <a:t>Inspectoratul</a:t>
            </a:r>
            <a:r>
              <a:rPr lang="en-US" sz="1800" b="1" dirty="0" smtClean="0">
                <a:solidFill>
                  <a:srgbClr val="2907B9"/>
                </a:solidFill>
              </a:rPr>
              <a:t> </a:t>
            </a:r>
            <a:r>
              <a:rPr lang="en-US" sz="1800" b="1" dirty="0" err="1" smtClean="0">
                <a:solidFill>
                  <a:srgbClr val="2907B9"/>
                </a:solidFill>
              </a:rPr>
              <a:t>Judeţean</a:t>
            </a:r>
            <a:r>
              <a:rPr lang="en-US" sz="1800" b="1" dirty="0" smtClean="0">
                <a:solidFill>
                  <a:srgbClr val="2907B9"/>
                </a:solidFill>
              </a:rPr>
              <a:t> de </a:t>
            </a:r>
            <a:r>
              <a:rPr lang="en-US" sz="1800" b="1" dirty="0" err="1" smtClean="0">
                <a:solidFill>
                  <a:srgbClr val="2907B9"/>
                </a:solidFill>
              </a:rPr>
              <a:t>Poliţie</a:t>
            </a:r>
            <a:r>
              <a:rPr lang="en-US" sz="1800" b="1" dirty="0" smtClean="0">
                <a:solidFill>
                  <a:srgbClr val="2907B9"/>
                </a:solidFill>
              </a:rPr>
              <a:t> </a:t>
            </a:r>
            <a:r>
              <a:rPr lang="en-US" sz="1800" b="1" dirty="0" err="1" smtClean="0">
                <a:solidFill>
                  <a:srgbClr val="2907B9"/>
                </a:solidFill>
              </a:rPr>
              <a:t>Mehedinti</a:t>
            </a:r>
            <a:endParaRPr lang="en-US" sz="1800" b="1" dirty="0" smtClean="0">
              <a:solidFill>
                <a:srgbClr val="2907B9"/>
              </a:solidFill>
            </a:endParaRPr>
          </a:p>
          <a:p>
            <a:pPr eaLnBrk="1" hangingPunct="1">
              <a:buBlip>
                <a:blip r:embed="rId3"/>
              </a:buBlip>
            </a:pPr>
            <a:r>
              <a:rPr lang="ro-RO" sz="1800" b="1" dirty="0" smtClean="0">
                <a:solidFill>
                  <a:srgbClr val="FF0000"/>
                </a:solidFill>
              </a:rPr>
              <a:t>Inspectoratul </a:t>
            </a:r>
            <a:r>
              <a:rPr lang="en-US" sz="1800" b="1" dirty="0" err="1" smtClean="0">
                <a:solidFill>
                  <a:srgbClr val="FF0000"/>
                </a:solidFill>
              </a:rPr>
              <a:t>Judeţean</a:t>
            </a:r>
            <a:r>
              <a:rPr lang="en-US" sz="1800" b="1" dirty="0" smtClean="0">
                <a:solidFill>
                  <a:srgbClr val="FF0000"/>
                </a:solidFill>
              </a:rPr>
              <a:t> de </a:t>
            </a:r>
            <a:r>
              <a:rPr lang="en-US" sz="1800" b="1" dirty="0" err="1" smtClean="0">
                <a:solidFill>
                  <a:srgbClr val="FF0000"/>
                </a:solidFill>
              </a:rPr>
              <a:t>Jandarmi</a:t>
            </a:r>
            <a:r>
              <a:rPr lang="en-US" sz="1800" b="1" dirty="0" smtClean="0">
                <a:solidFill>
                  <a:srgbClr val="FF0000"/>
                </a:solidFill>
              </a:rPr>
              <a:t> </a:t>
            </a:r>
            <a:r>
              <a:rPr lang="en-US" sz="1800" b="1" dirty="0" err="1" smtClean="0">
                <a:solidFill>
                  <a:srgbClr val="FF0000"/>
                </a:solidFill>
              </a:rPr>
              <a:t>Mehedinti</a:t>
            </a:r>
            <a:endParaRPr lang="it-IT" sz="1800" b="1" dirty="0" smtClean="0">
              <a:solidFill>
                <a:srgbClr val="FF0000"/>
              </a:solidFill>
            </a:endParaRPr>
          </a:p>
          <a:p>
            <a:pPr eaLnBrk="1" hangingPunct="1">
              <a:buBlip>
                <a:blip r:embed="rId3"/>
              </a:buBlip>
            </a:pPr>
            <a:r>
              <a:rPr lang="it-IT" sz="1800" b="1" dirty="0" smtClean="0">
                <a:solidFill>
                  <a:srgbClr val="2907B9"/>
                </a:solidFill>
              </a:rPr>
              <a:t>Direcţia pentru Protecţia Consumatorului Mehedinti</a:t>
            </a:r>
            <a:endParaRPr lang="pt-BR" sz="1800" b="1" dirty="0" smtClean="0">
              <a:solidFill>
                <a:srgbClr val="2907B9"/>
              </a:solidFill>
            </a:endParaRPr>
          </a:p>
          <a:p>
            <a:pPr eaLnBrk="1" hangingPunct="1">
              <a:buBlip>
                <a:blip r:embed="rId3"/>
              </a:buBlip>
            </a:pPr>
            <a:r>
              <a:rPr lang="pt-BR" sz="1800" b="1" dirty="0" smtClean="0">
                <a:solidFill>
                  <a:srgbClr val="FF0000"/>
                </a:solidFill>
              </a:rPr>
              <a:t>Agenţia Judeţeană de Ocupare a Forţei de Muncă </a:t>
            </a:r>
          </a:p>
          <a:p>
            <a:pPr eaLnBrk="1" hangingPunct="1">
              <a:buBlip>
                <a:blip r:embed="rId3"/>
              </a:buBlip>
            </a:pPr>
            <a:r>
              <a:rPr lang="pt-BR" sz="1800" b="1" dirty="0" smtClean="0">
                <a:solidFill>
                  <a:srgbClr val="2907B9"/>
                </a:solidFill>
              </a:rPr>
              <a:t>Direcţia Judeţeană pentru Tineret şi Sport </a:t>
            </a:r>
            <a:r>
              <a:rPr lang="en-US" sz="1800" b="1" dirty="0" err="1" smtClean="0">
                <a:solidFill>
                  <a:srgbClr val="2907B9"/>
                </a:solidFill>
              </a:rPr>
              <a:t>Mehedinti</a:t>
            </a:r>
            <a:endParaRPr lang="pt-BR" sz="1800" b="1" dirty="0" smtClean="0">
              <a:solidFill>
                <a:srgbClr val="2907B9"/>
              </a:solidFill>
            </a:endParaRPr>
          </a:p>
          <a:p>
            <a:pPr eaLnBrk="1" hangingPunct="1">
              <a:buBlip>
                <a:blip r:embed="rId3"/>
              </a:buBlip>
            </a:pPr>
            <a:r>
              <a:rPr lang="pt-BR" sz="1800" b="1" dirty="0" smtClean="0">
                <a:solidFill>
                  <a:srgbClr val="FF0000"/>
                </a:solidFill>
              </a:rPr>
              <a:t>Inspectoratul pentru Situaţii de Urgenţă Mehedinti</a:t>
            </a:r>
            <a:endParaRPr lang="en-US" sz="1800" b="1" dirty="0" smtClean="0">
              <a:solidFill>
                <a:srgbClr val="FF0000"/>
              </a:solidFill>
            </a:endParaRPr>
          </a:p>
          <a:p>
            <a:pPr eaLnBrk="1" hangingPunct="1">
              <a:buBlip>
                <a:blip r:embed="rId3"/>
              </a:buBlip>
            </a:pPr>
            <a:r>
              <a:rPr lang="en-US" sz="1800" b="1" dirty="0" err="1" smtClean="0">
                <a:solidFill>
                  <a:srgbClr val="2907B9"/>
                </a:solidFill>
              </a:rPr>
              <a:t>Direcţia</a:t>
            </a:r>
            <a:r>
              <a:rPr lang="en-US" sz="1800" b="1" dirty="0" smtClean="0">
                <a:solidFill>
                  <a:srgbClr val="2907B9"/>
                </a:solidFill>
              </a:rPr>
              <a:t> de </a:t>
            </a:r>
            <a:r>
              <a:rPr lang="en-US" sz="1800" b="1" dirty="0" err="1" smtClean="0">
                <a:solidFill>
                  <a:srgbClr val="2907B9"/>
                </a:solidFill>
              </a:rPr>
              <a:t>Muncă</a:t>
            </a:r>
            <a:r>
              <a:rPr lang="en-US" sz="1800" b="1" dirty="0" smtClean="0">
                <a:solidFill>
                  <a:srgbClr val="2907B9"/>
                </a:solidFill>
              </a:rPr>
              <a:t> </a:t>
            </a:r>
            <a:r>
              <a:rPr lang="ro-RO" sz="1800" b="1" dirty="0" smtClean="0">
                <a:solidFill>
                  <a:srgbClr val="2907B9"/>
                </a:solidFill>
              </a:rPr>
              <a:t>și Protecție Socială </a:t>
            </a:r>
            <a:r>
              <a:rPr lang="en-US" sz="1800" b="1" dirty="0" err="1" smtClean="0">
                <a:solidFill>
                  <a:srgbClr val="2907B9"/>
                </a:solidFill>
              </a:rPr>
              <a:t>Mehedinti</a:t>
            </a:r>
            <a:endParaRPr lang="pt-BR" sz="1800" b="1" dirty="0" smtClean="0">
              <a:solidFill>
                <a:srgbClr val="2907B9"/>
              </a:solidFill>
            </a:endParaRPr>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07941003"/>
              </p:ext>
            </p:extLst>
          </p:nvPr>
        </p:nvGraphicFramePr>
        <p:xfrm>
          <a:off x="609601" y="914400"/>
          <a:ext cx="8153400" cy="5105400"/>
        </p:xfrm>
        <a:graphic>
          <a:graphicData uri="http://schemas.openxmlformats.org/drawingml/2006/table">
            <a:tbl>
              <a:tblPr/>
              <a:tblGrid>
                <a:gridCol w="1304542">
                  <a:extLst>
                    <a:ext uri="{9D8B030D-6E8A-4147-A177-3AD203B41FA5}">
                      <a16:colId xmlns:a16="http://schemas.microsoft.com/office/drawing/2014/main" val="20000"/>
                    </a:ext>
                  </a:extLst>
                </a:gridCol>
                <a:gridCol w="815340">
                  <a:extLst>
                    <a:ext uri="{9D8B030D-6E8A-4147-A177-3AD203B41FA5}">
                      <a16:colId xmlns:a16="http://schemas.microsoft.com/office/drawing/2014/main" val="20001"/>
                    </a:ext>
                  </a:extLst>
                </a:gridCol>
                <a:gridCol w="831640">
                  <a:extLst>
                    <a:ext uri="{9D8B030D-6E8A-4147-A177-3AD203B41FA5}">
                      <a16:colId xmlns:a16="http://schemas.microsoft.com/office/drawing/2014/main" val="20002"/>
                    </a:ext>
                  </a:extLst>
                </a:gridCol>
                <a:gridCol w="744923">
                  <a:extLst>
                    <a:ext uri="{9D8B030D-6E8A-4147-A177-3AD203B41FA5}">
                      <a16:colId xmlns:a16="http://schemas.microsoft.com/office/drawing/2014/main" val="20003"/>
                    </a:ext>
                  </a:extLst>
                </a:gridCol>
                <a:gridCol w="744923">
                  <a:extLst>
                    <a:ext uri="{9D8B030D-6E8A-4147-A177-3AD203B41FA5}">
                      <a16:colId xmlns:a16="http://schemas.microsoft.com/office/drawing/2014/main" val="20004"/>
                    </a:ext>
                  </a:extLst>
                </a:gridCol>
                <a:gridCol w="905373">
                  <a:extLst>
                    <a:ext uri="{9D8B030D-6E8A-4147-A177-3AD203B41FA5}">
                      <a16:colId xmlns:a16="http://schemas.microsoft.com/office/drawing/2014/main" val="20005"/>
                    </a:ext>
                  </a:extLst>
                </a:gridCol>
                <a:gridCol w="905373">
                  <a:extLst>
                    <a:ext uri="{9D8B030D-6E8A-4147-A177-3AD203B41FA5}">
                      <a16:colId xmlns:a16="http://schemas.microsoft.com/office/drawing/2014/main" val="20006"/>
                    </a:ext>
                  </a:extLst>
                </a:gridCol>
                <a:gridCol w="950643">
                  <a:extLst>
                    <a:ext uri="{9D8B030D-6E8A-4147-A177-3AD203B41FA5}">
                      <a16:colId xmlns:a16="http://schemas.microsoft.com/office/drawing/2014/main" val="20007"/>
                    </a:ext>
                  </a:extLst>
                </a:gridCol>
                <a:gridCol w="950643">
                  <a:extLst>
                    <a:ext uri="{9D8B030D-6E8A-4147-A177-3AD203B41FA5}">
                      <a16:colId xmlns:a16="http://schemas.microsoft.com/office/drawing/2014/main" val="20008"/>
                    </a:ext>
                  </a:extLst>
                </a:gridCol>
              </a:tblGrid>
              <a:tr h="1248607">
                <a:tc rowSpan="3">
                  <a:txBody>
                    <a:bodyPr/>
                    <a:lstStyle/>
                    <a:p>
                      <a:pPr algn="ctr">
                        <a:spcAft>
                          <a:spcPts val="0"/>
                        </a:spcAft>
                      </a:pPr>
                      <a:endParaRPr lang="ro-RO" sz="1200" dirty="0">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gridSpan="8">
                  <a:txBody>
                    <a:bodyPr/>
                    <a:lstStyle/>
                    <a:p>
                      <a:pPr algn="ctr">
                        <a:spcAft>
                          <a:spcPts val="0"/>
                        </a:spcAft>
                      </a:pPr>
                      <a:r>
                        <a:rPr lang="ro-RO" sz="1800" b="1" dirty="0" smtClean="0">
                          <a:solidFill>
                            <a:srgbClr val="C00000"/>
                          </a:solidFill>
                          <a:latin typeface="Arial Black" pitchFamily="34" charset="0"/>
                          <a:ea typeface="Times New Roman"/>
                        </a:rPr>
                        <a:t>NUMĂRUL ELEVILOR CONSILIAŢI </a:t>
                      </a:r>
                    </a:p>
                    <a:p>
                      <a:pPr algn="ctr">
                        <a:spcAft>
                          <a:spcPts val="0"/>
                        </a:spcAft>
                      </a:pPr>
                      <a:r>
                        <a:rPr lang="ro-RO" sz="1800" b="1" dirty="0" smtClean="0">
                          <a:solidFill>
                            <a:srgbClr val="C00000"/>
                          </a:solidFill>
                          <a:latin typeface="Arial Black" pitchFamily="34" charset="0"/>
                          <a:ea typeface="Times New Roman"/>
                        </a:rPr>
                        <a:t>PE NIVEL DE ÎNVĂŢĂMÂNT</a:t>
                      </a:r>
                    </a:p>
                    <a:p>
                      <a:pPr algn="ctr">
                        <a:spcAft>
                          <a:spcPts val="0"/>
                        </a:spcAft>
                      </a:pPr>
                      <a:r>
                        <a:rPr lang="ro-RO" sz="1800" b="1" dirty="0" smtClean="0">
                          <a:solidFill>
                            <a:srgbClr val="C00000"/>
                          </a:solidFill>
                          <a:latin typeface="Arial Black" pitchFamily="34" charset="0"/>
                          <a:ea typeface="Times New Roman"/>
                        </a:rPr>
                        <a:t> IN ANUL ŞCOLAR 2015/ 2016</a:t>
                      </a:r>
                      <a:endParaRPr lang="ro-RO" sz="1800" dirty="0">
                        <a:solidFill>
                          <a:srgbClr val="C00000"/>
                        </a:solidFill>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ro-RO"/>
                    </a:p>
                  </a:txBody>
                  <a:tcPr/>
                </a:tc>
                <a:tc hMerge="1">
                  <a:txBody>
                    <a:bodyPr/>
                    <a:lstStyle/>
                    <a:p>
                      <a:endParaRPr lang="ro-RO"/>
                    </a:p>
                  </a:txBody>
                  <a:tcPr/>
                </a:tc>
                <a:tc hMerge="1">
                  <a:txBody>
                    <a:bodyPr/>
                    <a:lstStyle/>
                    <a:p>
                      <a:endParaRPr lang="ro-RO"/>
                    </a:p>
                  </a:txBody>
                  <a:tcPr/>
                </a:tc>
                <a:tc hMerge="1">
                  <a:txBody>
                    <a:bodyPr/>
                    <a:lstStyle/>
                    <a:p>
                      <a:endParaRPr lang="ro-RO"/>
                    </a:p>
                  </a:txBody>
                  <a:tcPr/>
                </a:tc>
                <a:tc hMerge="1">
                  <a:txBody>
                    <a:bodyPr/>
                    <a:lstStyle/>
                    <a:p>
                      <a:endParaRPr lang="ro-RO"/>
                    </a:p>
                  </a:txBody>
                  <a:tcPr/>
                </a:tc>
                <a:tc hMerge="1">
                  <a:txBody>
                    <a:bodyPr/>
                    <a:lstStyle/>
                    <a:p>
                      <a:endParaRPr lang="ro-RO"/>
                    </a:p>
                  </a:txBody>
                  <a:tcPr/>
                </a:tc>
                <a:tc hMerge="1">
                  <a:txBody>
                    <a:bodyPr/>
                    <a:lstStyle/>
                    <a:p>
                      <a:endParaRPr lang="ro-RO"/>
                    </a:p>
                  </a:txBody>
                  <a:tcPr/>
                </a:tc>
                <a:extLst>
                  <a:ext uri="{0D108BD9-81ED-4DB2-BD59-A6C34878D82A}">
                    <a16:rowId xmlns:a16="http://schemas.microsoft.com/office/drawing/2014/main" val="10000"/>
                  </a:ext>
                </a:extLst>
              </a:tr>
              <a:tr h="1002590">
                <a:tc vMerge="1">
                  <a:txBody>
                    <a:bodyPr/>
                    <a:lstStyle/>
                    <a:p>
                      <a:endParaRPr lang="ro-RO"/>
                    </a:p>
                  </a:txBody>
                  <a:tcPr/>
                </a:tc>
                <a:tc gridSpan="2">
                  <a:txBody>
                    <a:bodyPr/>
                    <a:lstStyle/>
                    <a:p>
                      <a:pPr algn="ctr">
                        <a:spcAft>
                          <a:spcPts val="0"/>
                        </a:spcAft>
                      </a:pPr>
                      <a:r>
                        <a:rPr lang="ro-RO" sz="1600" b="1" dirty="0" smtClean="0">
                          <a:solidFill>
                            <a:srgbClr val="2907B9"/>
                          </a:solidFill>
                          <a:latin typeface="Arial Black" pitchFamily="34" charset="0"/>
                          <a:ea typeface="Times New Roman"/>
                        </a:rPr>
                        <a:t>PRESCOLAR</a:t>
                      </a:r>
                      <a:endParaRPr lang="ro-RO" sz="1600" dirty="0">
                        <a:solidFill>
                          <a:srgbClr val="2907B9"/>
                        </a:solidFill>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hMerge="1">
                  <a:txBody>
                    <a:bodyPr/>
                    <a:lstStyle/>
                    <a:p>
                      <a:endParaRPr lang="ro-RO"/>
                    </a:p>
                  </a:txBody>
                  <a:tcPr/>
                </a:tc>
                <a:tc gridSpan="2">
                  <a:txBody>
                    <a:bodyPr/>
                    <a:lstStyle/>
                    <a:p>
                      <a:pPr algn="ctr">
                        <a:spcAft>
                          <a:spcPts val="0"/>
                        </a:spcAft>
                      </a:pPr>
                      <a:r>
                        <a:rPr lang="ro-RO" sz="1600" b="1" dirty="0" smtClean="0">
                          <a:solidFill>
                            <a:srgbClr val="2907B9"/>
                          </a:solidFill>
                          <a:latin typeface="Arial Black" pitchFamily="34" charset="0"/>
                          <a:ea typeface="Times New Roman"/>
                        </a:rPr>
                        <a:t>PRIMAR / GIMNAZIAL</a:t>
                      </a:r>
                      <a:endParaRPr lang="ro-RO" sz="1600" dirty="0">
                        <a:solidFill>
                          <a:srgbClr val="2907B9"/>
                        </a:solidFill>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hMerge="1">
                  <a:txBody>
                    <a:bodyPr/>
                    <a:lstStyle/>
                    <a:p>
                      <a:endParaRPr lang="ro-RO"/>
                    </a:p>
                  </a:txBody>
                  <a:tcPr/>
                </a:tc>
                <a:tc gridSpan="2">
                  <a:txBody>
                    <a:bodyPr/>
                    <a:lstStyle/>
                    <a:p>
                      <a:pPr algn="ctr">
                        <a:spcAft>
                          <a:spcPts val="0"/>
                        </a:spcAft>
                      </a:pPr>
                      <a:r>
                        <a:rPr lang="ro-RO" sz="1600" b="1" dirty="0" smtClean="0">
                          <a:solidFill>
                            <a:srgbClr val="2907B9"/>
                          </a:solidFill>
                          <a:latin typeface="Arial Black" pitchFamily="34" charset="0"/>
                          <a:ea typeface="Times New Roman"/>
                        </a:rPr>
                        <a:t>LICEAL</a:t>
                      </a:r>
                      <a:endParaRPr lang="ro-RO" sz="1600" dirty="0">
                        <a:solidFill>
                          <a:srgbClr val="2907B9"/>
                        </a:solidFill>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hMerge="1">
                  <a:txBody>
                    <a:bodyPr/>
                    <a:lstStyle/>
                    <a:p>
                      <a:endParaRPr lang="ro-RO"/>
                    </a:p>
                  </a:txBody>
                  <a:tcPr/>
                </a:tc>
                <a:tc gridSpan="2">
                  <a:txBody>
                    <a:bodyPr/>
                    <a:lstStyle/>
                    <a:p>
                      <a:pPr algn="ctr">
                        <a:spcAft>
                          <a:spcPts val="0"/>
                        </a:spcAft>
                      </a:pPr>
                      <a:r>
                        <a:rPr lang="ro-RO" sz="1600" b="1" dirty="0" smtClean="0">
                          <a:solidFill>
                            <a:srgbClr val="2907B9"/>
                          </a:solidFill>
                          <a:latin typeface="Arial Black" pitchFamily="34" charset="0"/>
                          <a:ea typeface="Times New Roman"/>
                        </a:rPr>
                        <a:t>POSTLICEAL</a:t>
                      </a:r>
                      <a:endParaRPr lang="ro-RO" sz="1600" dirty="0">
                        <a:solidFill>
                          <a:srgbClr val="2907B9"/>
                        </a:solidFill>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hMerge="1">
                  <a:txBody>
                    <a:bodyPr/>
                    <a:lstStyle/>
                    <a:p>
                      <a:endParaRPr lang="ro-RO"/>
                    </a:p>
                  </a:txBody>
                  <a:tcPr/>
                </a:tc>
                <a:extLst>
                  <a:ext uri="{0D108BD9-81ED-4DB2-BD59-A6C34878D82A}">
                    <a16:rowId xmlns:a16="http://schemas.microsoft.com/office/drawing/2014/main" val="10001"/>
                  </a:ext>
                </a:extLst>
              </a:tr>
              <a:tr h="916651">
                <a:tc vMerge="1">
                  <a:txBody>
                    <a:bodyPr/>
                    <a:lstStyle/>
                    <a:p>
                      <a:endParaRPr lang="ro-RO"/>
                    </a:p>
                  </a:txBody>
                  <a:tcPr/>
                </a:tc>
                <a:tc>
                  <a:txBody>
                    <a:bodyPr/>
                    <a:lstStyle/>
                    <a:p>
                      <a:pPr algn="ctr">
                        <a:spcAft>
                          <a:spcPts val="0"/>
                        </a:spcAft>
                      </a:pPr>
                      <a:r>
                        <a:rPr lang="ro-RO" sz="1200" b="1" dirty="0" smtClean="0">
                          <a:latin typeface="Arial Black" pitchFamily="34" charset="0"/>
                          <a:ea typeface="Times New Roman"/>
                        </a:rPr>
                        <a:t>URBAN</a:t>
                      </a:r>
                      <a:endParaRPr lang="ro-RO" sz="1200" dirty="0">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a:spcAft>
                          <a:spcPts val="0"/>
                        </a:spcAft>
                      </a:pPr>
                      <a:r>
                        <a:rPr lang="ro-RO" sz="1200" b="1" dirty="0" smtClean="0">
                          <a:latin typeface="Arial Black" pitchFamily="34" charset="0"/>
                          <a:ea typeface="Times New Roman"/>
                        </a:rPr>
                        <a:t>RURAL</a:t>
                      </a:r>
                      <a:endParaRPr lang="ro-RO" sz="1200" dirty="0">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a:spcAft>
                          <a:spcPts val="0"/>
                        </a:spcAft>
                      </a:pPr>
                      <a:r>
                        <a:rPr lang="ro-RO" sz="1200" b="1" dirty="0" smtClean="0">
                          <a:latin typeface="Arial Black" pitchFamily="34" charset="0"/>
                          <a:ea typeface="Times New Roman"/>
                        </a:rPr>
                        <a:t>URBAN</a:t>
                      </a:r>
                      <a:endParaRPr lang="ro-RO" sz="1200" dirty="0">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ro-RO" sz="1200" b="1" dirty="0" smtClean="0">
                          <a:latin typeface="Arial Black" pitchFamily="34" charset="0"/>
                          <a:ea typeface="Times New Roman"/>
                        </a:rPr>
                        <a:t>RURAL</a:t>
                      </a:r>
                      <a:endParaRPr lang="ro-RO" sz="1200" dirty="0">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ro-RO" sz="1200" b="1" dirty="0" smtClean="0">
                          <a:latin typeface="Arial Black" pitchFamily="34" charset="0"/>
                          <a:ea typeface="Times New Roman"/>
                        </a:rPr>
                        <a:t>URBAN</a:t>
                      </a:r>
                      <a:endParaRPr lang="ro-RO" sz="1200" dirty="0">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a:spcAft>
                          <a:spcPts val="0"/>
                        </a:spcAft>
                      </a:pPr>
                      <a:r>
                        <a:rPr lang="ro-RO" sz="1200" b="1" dirty="0" smtClean="0">
                          <a:latin typeface="Arial Black" pitchFamily="34" charset="0"/>
                          <a:ea typeface="Times New Roman"/>
                        </a:rPr>
                        <a:t>RURAL</a:t>
                      </a:r>
                      <a:endParaRPr lang="ro-RO" sz="1200" dirty="0">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a:spcAft>
                          <a:spcPts val="0"/>
                        </a:spcAft>
                      </a:pPr>
                      <a:r>
                        <a:rPr lang="ro-RO" sz="1200" b="1" dirty="0" smtClean="0">
                          <a:latin typeface="Arial Black" pitchFamily="34" charset="0"/>
                          <a:ea typeface="Times New Roman"/>
                        </a:rPr>
                        <a:t>URBAN</a:t>
                      </a:r>
                      <a:endParaRPr lang="ro-RO" sz="1200" dirty="0">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a:spcAft>
                          <a:spcPts val="0"/>
                        </a:spcAft>
                      </a:pPr>
                      <a:r>
                        <a:rPr lang="ro-RO" sz="1200" b="1" dirty="0" smtClean="0">
                          <a:latin typeface="Arial Black" pitchFamily="34" charset="0"/>
                          <a:ea typeface="Times New Roman"/>
                        </a:rPr>
                        <a:t>RURAL</a:t>
                      </a:r>
                      <a:endParaRPr lang="ro-RO" sz="1200" dirty="0">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2"/>
                  </a:ext>
                </a:extLst>
              </a:tr>
              <a:tr h="1020901">
                <a:tc>
                  <a:txBody>
                    <a:bodyPr/>
                    <a:lstStyle/>
                    <a:p>
                      <a:pPr algn="ctr">
                        <a:spcAft>
                          <a:spcPts val="0"/>
                        </a:spcAft>
                      </a:pPr>
                      <a:r>
                        <a:rPr lang="ro-RO" sz="1200" b="1" dirty="0" smtClean="0">
                          <a:solidFill>
                            <a:srgbClr val="FF0000"/>
                          </a:solidFill>
                          <a:latin typeface="Arial Black" pitchFamily="34" charset="0"/>
                          <a:ea typeface="Times New Roman"/>
                        </a:rPr>
                        <a:t>NUMARUL ELEVILOR CONSILIATI</a:t>
                      </a:r>
                      <a:endParaRPr lang="ro-RO" sz="1200" dirty="0">
                        <a:solidFill>
                          <a:srgbClr val="FF0000"/>
                        </a:solidFill>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200" b="1" dirty="0" smtClean="0">
                          <a:solidFill>
                            <a:srgbClr val="FF0000"/>
                          </a:solidFill>
                          <a:latin typeface="Arial Black" pitchFamily="34" charset="0"/>
                          <a:ea typeface="Times New Roman"/>
                        </a:rPr>
                        <a:t>555</a:t>
                      </a:r>
                      <a:endParaRPr lang="ro-RO" sz="1200" dirty="0">
                        <a:solidFill>
                          <a:srgbClr val="FF0000"/>
                        </a:solidFill>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200" b="1" dirty="0" smtClean="0">
                          <a:solidFill>
                            <a:srgbClr val="FF0000"/>
                          </a:solidFill>
                          <a:latin typeface="Arial Black" pitchFamily="34" charset="0"/>
                          <a:ea typeface="Times New Roman"/>
                        </a:rPr>
                        <a:t>137</a:t>
                      </a:r>
                      <a:endParaRPr lang="ro-RO" sz="1200" dirty="0">
                        <a:solidFill>
                          <a:srgbClr val="FF0000"/>
                        </a:solidFill>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200" b="1" dirty="0" smtClean="0">
                          <a:solidFill>
                            <a:srgbClr val="FF0000"/>
                          </a:solidFill>
                          <a:latin typeface="Arial Black" pitchFamily="34" charset="0"/>
                          <a:ea typeface="Times New Roman"/>
                        </a:rPr>
                        <a:t>860</a:t>
                      </a:r>
                      <a:endParaRPr lang="ro-RO" sz="1200" dirty="0">
                        <a:solidFill>
                          <a:srgbClr val="FF0000"/>
                        </a:solidFill>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200" b="1" dirty="0" smtClean="0">
                          <a:solidFill>
                            <a:srgbClr val="FF0000"/>
                          </a:solidFill>
                          <a:latin typeface="Arial Black" pitchFamily="34" charset="0"/>
                          <a:ea typeface="Times New Roman"/>
                        </a:rPr>
                        <a:t>737</a:t>
                      </a:r>
                      <a:endParaRPr lang="ro-RO" sz="1200" dirty="0">
                        <a:solidFill>
                          <a:srgbClr val="FF0000"/>
                        </a:solidFill>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200" b="1" dirty="0" smtClean="0">
                          <a:solidFill>
                            <a:srgbClr val="FF0000"/>
                          </a:solidFill>
                          <a:latin typeface="Arial Black" pitchFamily="34" charset="0"/>
                          <a:ea typeface="Times New Roman"/>
                        </a:rPr>
                        <a:t>845</a:t>
                      </a:r>
                      <a:endParaRPr lang="ro-RO" sz="1200" dirty="0">
                        <a:solidFill>
                          <a:srgbClr val="FF0000"/>
                        </a:solidFill>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200" b="1" dirty="0" smtClean="0">
                          <a:solidFill>
                            <a:srgbClr val="FF0000"/>
                          </a:solidFill>
                          <a:latin typeface="Arial Black" pitchFamily="34" charset="0"/>
                          <a:ea typeface="Times New Roman"/>
                        </a:rPr>
                        <a:t>363</a:t>
                      </a:r>
                      <a:endParaRPr lang="ro-RO" sz="1200" dirty="0">
                        <a:solidFill>
                          <a:srgbClr val="FF0000"/>
                        </a:solidFill>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3200" dirty="0" smtClean="0">
                          <a:solidFill>
                            <a:srgbClr val="FF0000"/>
                          </a:solidFill>
                          <a:latin typeface="Arial Black" pitchFamily="34" charset="0"/>
                          <a:ea typeface="Times New Roman"/>
                        </a:rPr>
                        <a:t>-</a:t>
                      </a:r>
                      <a:endParaRPr lang="ro-RO" sz="3200" dirty="0">
                        <a:solidFill>
                          <a:srgbClr val="FF0000"/>
                        </a:solidFill>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3200" dirty="0" smtClean="0">
                          <a:solidFill>
                            <a:srgbClr val="FF0000"/>
                          </a:solidFill>
                          <a:latin typeface="Arial Black" pitchFamily="34" charset="0"/>
                          <a:ea typeface="Times New Roman"/>
                        </a:rPr>
                        <a:t>-</a:t>
                      </a:r>
                      <a:endParaRPr lang="ro-RO" sz="3200" dirty="0">
                        <a:solidFill>
                          <a:srgbClr val="FF0000"/>
                        </a:solidFill>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916651">
                <a:tc>
                  <a:txBody>
                    <a:bodyPr/>
                    <a:lstStyle/>
                    <a:p>
                      <a:pPr algn="ctr">
                        <a:spcAft>
                          <a:spcPts val="0"/>
                        </a:spcAft>
                      </a:pPr>
                      <a:r>
                        <a:rPr lang="ro-RO" sz="1600" b="1" dirty="0" smtClean="0">
                          <a:solidFill>
                            <a:srgbClr val="2907B9"/>
                          </a:solidFill>
                          <a:latin typeface="Arial Black" pitchFamily="34" charset="0"/>
                          <a:ea typeface="Times New Roman"/>
                        </a:rPr>
                        <a:t>TOTAL</a:t>
                      </a:r>
                      <a:endParaRPr lang="ro-RO" sz="1600" dirty="0">
                        <a:solidFill>
                          <a:srgbClr val="2907B9"/>
                        </a:solidFill>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2">
                  <a:txBody>
                    <a:bodyPr/>
                    <a:lstStyle/>
                    <a:p>
                      <a:pPr algn="ctr">
                        <a:spcAft>
                          <a:spcPts val="0"/>
                        </a:spcAft>
                      </a:pPr>
                      <a:r>
                        <a:rPr lang="ro-RO" sz="1600" b="1" dirty="0" smtClean="0">
                          <a:solidFill>
                            <a:srgbClr val="2907B9"/>
                          </a:solidFill>
                          <a:latin typeface="Arial Black" pitchFamily="34" charset="0"/>
                          <a:ea typeface="Times New Roman"/>
                        </a:rPr>
                        <a:t>692</a:t>
                      </a:r>
                      <a:endParaRPr lang="ro-RO" sz="1600" dirty="0">
                        <a:solidFill>
                          <a:srgbClr val="2907B9"/>
                        </a:solidFill>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ro-RO"/>
                    </a:p>
                  </a:txBody>
                  <a:tcPr/>
                </a:tc>
                <a:tc gridSpan="2">
                  <a:txBody>
                    <a:bodyPr/>
                    <a:lstStyle/>
                    <a:p>
                      <a:pPr algn="ctr">
                        <a:spcAft>
                          <a:spcPts val="0"/>
                        </a:spcAft>
                      </a:pPr>
                      <a:r>
                        <a:rPr lang="ro-RO" sz="1600" b="1" dirty="0" smtClean="0">
                          <a:solidFill>
                            <a:srgbClr val="2907B9"/>
                          </a:solidFill>
                          <a:latin typeface="Arial Black" pitchFamily="34" charset="0"/>
                          <a:ea typeface="Times New Roman"/>
                        </a:rPr>
                        <a:t>1597</a:t>
                      </a:r>
                      <a:endParaRPr lang="ro-RO" sz="1600" dirty="0">
                        <a:solidFill>
                          <a:srgbClr val="2907B9"/>
                        </a:solidFill>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ro-RO"/>
                    </a:p>
                  </a:txBody>
                  <a:tcPr/>
                </a:tc>
                <a:tc gridSpan="2">
                  <a:txBody>
                    <a:bodyPr/>
                    <a:lstStyle/>
                    <a:p>
                      <a:pPr algn="ctr">
                        <a:spcAft>
                          <a:spcPts val="0"/>
                        </a:spcAft>
                      </a:pPr>
                      <a:r>
                        <a:rPr lang="ro-RO" sz="1600" b="1" dirty="0" smtClean="0">
                          <a:solidFill>
                            <a:srgbClr val="2907B9"/>
                          </a:solidFill>
                          <a:latin typeface="Arial Black" pitchFamily="34" charset="0"/>
                          <a:ea typeface="Times New Roman"/>
                        </a:rPr>
                        <a:t>1208</a:t>
                      </a:r>
                      <a:endParaRPr lang="ro-RO" sz="1600" dirty="0">
                        <a:solidFill>
                          <a:srgbClr val="2907B9"/>
                        </a:solidFill>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ro-RO"/>
                    </a:p>
                  </a:txBody>
                  <a:tcPr/>
                </a:tc>
                <a:tc gridSpan="2">
                  <a:txBody>
                    <a:bodyPr/>
                    <a:lstStyle/>
                    <a:p>
                      <a:pPr algn="ctr">
                        <a:spcAft>
                          <a:spcPts val="0"/>
                        </a:spcAft>
                      </a:pPr>
                      <a:r>
                        <a:rPr lang="ro-RO" sz="1600" dirty="0" smtClean="0">
                          <a:solidFill>
                            <a:srgbClr val="2907B9"/>
                          </a:solidFill>
                          <a:latin typeface="Arial Black" pitchFamily="34" charset="0"/>
                          <a:ea typeface="Times New Roman"/>
                        </a:rPr>
                        <a:t>-</a:t>
                      </a:r>
                      <a:endParaRPr lang="ro-RO" sz="1600" dirty="0">
                        <a:solidFill>
                          <a:srgbClr val="2907B9"/>
                        </a:solidFill>
                        <a:latin typeface="Arial Black" pitchFamily="34" charset="0"/>
                        <a:ea typeface="Times New Roman"/>
                      </a:endParaRPr>
                    </a:p>
                  </a:txBody>
                  <a:tcPr marL="40615" marR="406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ro-RO"/>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405424816"/>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10327345"/>
              </p:ext>
            </p:extLst>
          </p:nvPr>
        </p:nvGraphicFramePr>
        <p:xfrm>
          <a:off x="380999" y="762001"/>
          <a:ext cx="8382000" cy="4876798"/>
        </p:xfrm>
        <a:graphic>
          <a:graphicData uri="http://schemas.openxmlformats.org/drawingml/2006/table">
            <a:tbl>
              <a:tblPr/>
              <a:tblGrid>
                <a:gridCol w="1147012">
                  <a:extLst>
                    <a:ext uri="{9D8B030D-6E8A-4147-A177-3AD203B41FA5}">
                      <a16:colId xmlns:a16="http://schemas.microsoft.com/office/drawing/2014/main" val="20000"/>
                    </a:ext>
                  </a:extLst>
                </a:gridCol>
                <a:gridCol w="924743">
                  <a:extLst>
                    <a:ext uri="{9D8B030D-6E8A-4147-A177-3AD203B41FA5}">
                      <a16:colId xmlns:a16="http://schemas.microsoft.com/office/drawing/2014/main" val="20001"/>
                    </a:ext>
                  </a:extLst>
                </a:gridCol>
                <a:gridCol w="905135">
                  <a:extLst>
                    <a:ext uri="{9D8B030D-6E8A-4147-A177-3AD203B41FA5}">
                      <a16:colId xmlns:a16="http://schemas.microsoft.com/office/drawing/2014/main" val="20002"/>
                    </a:ext>
                  </a:extLst>
                </a:gridCol>
                <a:gridCol w="905135">
                  <a:extLst>
                    <a:ext uri="{9D8B030D-6E8A-4147-A177-3AD203B41FA5}">
                      <a16:colId xmlns:a16="http://schemas.microsoft.com/office/drawing/2014/main" val="20003"/>
                    </a:ext>
                  </a:extLst>
                </a:gridCol>
                <a:gridCol w="804564">
                  <a:extLst>
                    <a:ext uri="{9D8B030D-6E8A-4147-A177-3AD203B41FA5}">
                      <a16:colId xmlns:a16="http://schemas.microsoft.com/office/drawing/2014/main" val="20004"/>
                    </a:ext>
                  </a:extLst>
                </a:gridCol>
                <a:gridCol w="1005706">
                  <a:extLst>
                    <a:ext uri="{9D8B030D-6E8A-4147-A177-3AD203B41FA5}">
                      <a16:colId xmlns:a16="http://schemas.microsoft.com/office/drawing/2014/main" val="20005"/>
                    </a:ext>
                  </a:extLst>
                </a:gridCol>
                <a:gridCol w="1005706">
                  <a:extLst>
                    <a:ext uri="{9D8B030D-6E8A-4147-A177-3AD203B41FA5}">
                      <a16:colId xmlns:a16="http://schemas.microsoft.com/office/drawing/2014/main" val="20006"/>
                    </a:ext>
                  </a:extLst>
                </a:gridCol>
                <a:gridCol w="882785">
                  <a:extLst>
                    <a:ext uri="{9D8B030D-6E8A-4147-A177-3AD203B41FA5}">
                      <a16:colId xmlns:a16="http://schemas.microsoft.com/office/drawing/2014/main" val="20007"/>
                    </a:ext>
                  </a:extLst>
                </a:gridCol>
                <a:gridCol w="801214">
                  <a:extLst>
                    <a:ext uri="{9D8B030D-6E8A-4147-A177-3AD203B41FA5}">
                      <a16:colId xmlns:a16="http://schemas.microsoft.com/office/drawing/2014/main" val="20008"/>
                    </a:ext>
                  </a:extLst>
                </a:gridCol>
              </a:tblGrid>
              <a:tr h="1612201">
                <a:tc rowSpan="3">
                  <a:txBody>
                    <a:bodyPr/>
                    <a:lstStyle/>
                    <a:p>
                      <a:pPr algn="ctr">
                        <a:spcAft>
                          <a:spcPts val="0"/>
                        </a:spcAft>
                      </a:pPr>
                      <a:endParaRPr lang="ro-RO" sz="1400" dirty="0">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a:spcAft>
                          <a:spcPts val="0"/>
                        </a:spcAft>
                      </a:pPr>
                      <a:r>
                        <a:rPr lang="ro-RO" sz="2800" b="1" dirty="0" smtClean="0">
                          <a:solidFill>
                            <a:srgbClr val="C00000"/>
                          </a:solidFill>
                          <a:latin typeface="Arial Black" pitchFamily="34" charset="0"/>
                          <a:ea typeface="Times New Roman"/>
                        </a:rPr>
                        <a:t>NUMARUL UNITATILOR </a:t>
                      </a:r>
                    </a:p>
                    <a:p>
                      <a:pPr algn="ctr">
                        <a:spcAft>
                          <a:spcPts val="0"/>
                        </a:spcAft>
                      </a:pPr>
                      <a:r>
                        <a:rPr lang="ro-RO" sz="1800" b="1" dirty="0" smtClean="0">
                          <a:solidFill>
                            <a:srgbClr val="C00000"/>
                          </a:solidFill>
                          <a:latin typeface="Arial Black" pitchFamily="34" charset="0"/>
                          <a:ea typeface="Times New Roman"/>
                        </a:rPr>
                        <a:t>DE INVATAMANT PREUNIVERSITAR </a:t>
                      </a:r>
                    </a:p>
                    <a:p>
                      <a:pPr algn="ctr">
                        <a:spcAft>
                          <a:spcPts val="0"/>
                        </a:spcAft>
                      </a:pPr>
                      <a:r>
                        <a:rPr lang="ro-RO" sz="1800" b="1" dirty="0" smtClean="0">
                          <a:solidFill>
                            <a:srgbClr val="C00000"/>
                          </a:solidFill>
                          <a:latin typeface="Arial Black" pitchFamily="34" charset="0"/>
                          <a:ea typeface="Times New Roman"/>
                        </a:rPr>
                        <a:t>IN CARE FUNCTIONEAZA CABINETE </a:t>
                      </a:r>
                    </a:p>
                    <a:p>
                      <a:pPr algn="ctr">
                        <a:spcAft>
                          <a:spcPts val="0"/>
                        </a:spcAft>
                      </a:pPr>
                      <a:r>
                        <a:rPr lang="ro-RO" sz="1800" b="1" dirty="0" smtClean="0">
                          <a:solidFill>
                            <a:srgbClr val="C00000"/>
                          </a:solidFill>
                          <a:latin typeface="Arial Black" pitchFamily="34" charset="0"/>
                          <a:ea typeface="Times New Roman"/>
                        </a:rPr>
                        <a:t>SCOLARE DE ASISTENTA PSIHOPEDAGOGICA </a:t>
                      </a:r>
                    </a:p>
                    <a:p>
                      <a:pPr algn="ctr">
                        <a:spcAft>
                          <a:spcPts val="0"/>
                        </a:spcAft>
                      </a:pPr>
                      <a:r>
                        <a:rPr lang="ro-RO" sz="1800" b="1" dirty="0" smtClean="0">
                          <a:solidFill>
                            <a:srgbClr val="C00000"/>
                          </a:solidFill>
                          <a:latin typeface="Arial Black" pitchFamily="34" charset="0"/>
                          <a:ea typeface="Times New Roman"/>
                        </a:rPr>
                        <a:t>IN ANUL SCOLAR 2015 / 2016</a:t>
                      </a:r>
                      <a:endParaRPr lang="ro-RO" sz="1800" dirty="0">
                        <a:solidFill>
                          <a:srgbClr val="C00000"/>
                        </a:solidFill>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ro-RO"/>
                    </a:p>
                  </a:txBody>
                  <a:tcPr/>
                </a:tc>
                <a:tc hMerge="1">
                  <a:txBody>
                    <a:bodyPr/>
                    <a:lstStyle/>
                    <a:p>
                      <a:endParaRPr lang="ro-RO"/>
                    </a:p>
                  </a:txBody>
                  <a:tcPr/>
                </a:tc>
                <a:tc hMerge="1">
                  <a:txBody>
                    <a:bodyPr/>
                    <a:lstStyle/>
                    <a:p>
                      <a:endParaRPr lang="ro-RO"/>
                    </a:p>
                  </a:txBody>
                  <a:tcPr/>
                </a:tc>
                <a:tc hMerge="1">
                  <a:txBody>
                    <a:bodyPr/>
                    <a:lstStyle/>
                    <a:p>
                      <a:endParaRPr lang="ro-RO"/>
                    </a:p>
                  </a:txBody>
                  <a:tcPr/>
                </a:tc>
                <a:tc hMerge="1">
                  <a:txBody>
                    <a:bodyPr/>
                    <a:lstStyle/>
                    <a:p>
                      <a:endParaRPr lang="ro-RO"/>
                    </a:p>
                  </a:txBody>
                  <a:tcPr/>
                </a:tc>
                <a:tc hMerge="1">
                  <a:txBody>
                    <a:bodyPr/>
                    <a:lstStyle/>
                    <a:p>
                      <a:endParaRPr lang="ro-RO"/>
                    </a:p>
                  </a:txBody>
                  <a:tcPr/>
                </a:tc>
                <a:tc hMerge="1">
                  <a:txBody>
                    <a:bodyPr/>
                    <a:lstStyle/>
                    <a:p>
                      <a:endParaRPr lang="ro-RO"/>
                    </a:p>
                  </a:txBody>
                  <a:tcPr/>
                </a:tc>
                <a:extLst>
                  <a:ext uri="{0D108BD9-81ED-4DB2-BD59-A6C34878D82A}">
                    <a16:rowId xmlns:a16="http://schemas.microsoft.com/office/drawing/2014/main" val="10000"/>
                  </a:ext>
                </a:extLst>
              </a:tr>
              <a:tr h="846294">
                <a:tc vMerge="1">
                  <a:txBody>
                    <a:bodyPr/>
                    <a:lstStyle/>
                    <a:p>
                      <a:endParaRPr lang="ro-RO"/>
                    </a:p>
                  </a:txBody>
                  <a:tcPr/>
                </a:tc>
                <a:tc gridSpan="2">
                  <a:txBody>
                    <a:bodyPr/>
                    <a:lstStyle/>
                    <a:p>
                      <a:pPr algn="ctr">
                        <a:spcAft>
                          <a:spcPts val="0"/>
                        </a:spcAft>
                      </a:pPr>
                      <a:r>
                        <a:rPr lang="ro-RO" sz="1600" b="1" dirty="0" smtClean="0">
                          <a:solidFill>
                            <a:srgbClr val="2907B9"/>
                          </a:solidFill>
                          <a:latin typeface="Arial Black" pitchFamily="34" charset="0"/>
                          <a:ea typeface="Times New Roman"/>
                        </a:rPr>
                        <a:t>PRESCOLAR</a:t>
                      </a:r>
                      <a:endParaRPr lang="ro-RO" sz="1600" dirty="0">
                        <a:solidFill>
                          <a:srgbClr val="2907B9"/>
                        </a:solidFill>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o-RO"/>
                    </a:p>
                  </a:txBody>
                  <a:tcPr/>
                </a:tc>
                <a:tc gridSpan="2">
                  <a:txBody>
                    <a:bodyPr/>
                    <a:lstStyle/>
                    <a:p>
                      <a:pPr algn="ctr">
                        <a:spcAft>
                          <a:spcPts val="0"/>
                        </a:spcAft>
                      </a:pPr>
                      <a:r>
                        <a:rPr lang="ro-RO" sz="1600" b="1" dirty="0" smtClean="0">
                          <a:solidFill>
                            <a:srgbClr val="2907B9"/>
                          </a:solidFill>
                          <a:latin typeface="Arial Black" pitchFamily="34" charset="0"/>
                          <a:ea typeface="Times New Roman"/>
                        </a:rPr>
                        <a:t>PRIMAR / GIMNAZIAL</a:t>
                      </a:r>
                      <a:endParaRPr lang="ro-RO" sz="1600" dirty="0">
                        <a:solidFill>
                          <a:srgbClr val="2907B9"/>
                        </a:solidFill>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o-RO"/>
                    </a:p>
                  </a:txBody>
                  <a:tcPr/>
                </a:tc>
                <a:tc gridSpan="2">
                  <a:txBody>
                    <a:bodyPr/>
                    <a:lstStyle/>
                    <a:p>
                      <a:pPr algn="ctr">
                        <a:spcAft>
                          <a:spcPts val="0"/>
                        </a:spcAft>
                      </a:pPr>
                      <a:r>
                        <a:rPr lang="ro-RO" sz="1600" b="1" dirty="0" smtClean="0">
                          <a:solidFill>
                            <a:srgbClr val="2907B9"/>
                          </a:solidFill>
                          <a:latin typeface="Arial Black" pitchFamily="34" charset="0"/>
                          <a:ea typeface="Times New Roman"/>
                        </a:rPr>
                        <a:t>LICEAL</a:t>
                      </a:r>
                      <a:endParaRPr lang="ro-RO" sz="1600" dirty="0">
                        <a:solidFill>
                          <a:srgbClr val="2907B9"/>
                        </a:solidFill>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o-RO"/>
                    </a:p>
                  </a:txBody>
                  <a:tcPr/>
                </a:tc>
                <a:tc gridSpan="2">
                  <a:txBody>
                    <a:bodyPr/>
                    <a:lstStyle/>
                    <a:p>
                      <a:pPr algn="ctr">
                        <a:spcAft>
                          <a:spcPts val="0"/>
                        </a:spcAft>
                      </a:pPr>
                      <a:r>
                        <a:rPr lang="ro-RO" sz="1600" b="1" dirty="0" smtClean="0">
                          <a:solidFill>
                            <a:srgbClr val="2907B9"/>
                          </a:solidFill>
                          <a:latin typeface="Arial Black" pitchFamily="34" charset="0"/>
                          <a:ea typeface="Times New Roman"/>
                        </a:rPr>
                        <a:t>POSTLICEAL</a:t>
                      </a:r>
                      <a:endParaRPr lang="ro-RO" sz="1600" dirty="0">
                        <a:solidFill>
                          <a:srgbClr val="2907B9"/>
                        </a:solidFill>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o-RO"/>
                    </a:p>
                  </a:txBody>
                  <a:tcPr/>
                </a:tc>
                <a:extLst>
                  <a:ext uri="{0D108BD9-81ED-4DB2-BD59-A6C34878D82A}">
                    <a16:rowId xmlns:a16="http://schemas.microsoft.com/office/drawing/2014/main" val="10001"/>
                  </a:ext>
                </a:extLst>
              </a:tr>
              <a:tr h="806101">
                <a:tc vMerge="1">
                  <a:txBody>
                    <a:bodyPr/>
                    <a:lstStyle/>
                    <a:p>
                      <a:endParaRPr lang="ro-RO"/>
                    </a:p>
                  </a:txBody>
                  <a:tcPr/>
                </a:tc>
                <a:tc>
                  <a:txBody>
                    <a:bodyPr/>
                    <a:lstStyle/>
                    <a:p>
                      <a:pPr algn="ctr">
                        <a:spcAft>
                          <a:spcPts val="0"/>
                        </a:spcAft>
                      </a:pPr>
                      <a:r>
                        <a:rPr lang="ro-RO" sz="1400" b="1" dirty="0" smtClean="0">
                          <a:latin typeface="Arial Black" pitchFamily="34" charset="0"/>
                          <a:ea typeface="Times New Roman"/>
                        </a:rPr>
                        <a:t>URBAN</a:t>
                      </a:r>
                      <a:endParaRPr lang="ro-RO" sz="1400" dirty="0">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b="1" dirty="0" smtClean="0">
                          <a:latin typeface="Arial Black" pitchFamily="34" charset="0"/>
                          <a:ea typeface="Times New Roman"/>
                        </a:rPr>
                        <a:t>RURAL</a:t>
                      </a:r>
                      <a:endParaRPr lang="ro-RO" sz="1400" dirty="0">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b="1" dirty="0" smtClean="0">
                          <a:latin typeface="Arial Black" pitchFamily="34" charset="0"/>
                          <a:ea typeface="Times New Roman"/>
                        </a:rPr>
                        <a:t>URBAN</a:t>
                      </a:r>
                      <a:endParaRPr lang="ro-RO" sz="1400" dirty="0">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b="1" dirty="0" smtClean="0">
                          <a:latin typeface="Arial Black" pitchFamily="34" charset="0"/>
                          <a:ea typeface="Times New Roman"/>
                        </a:rPr>
                        <a:t>RURAL</a:t>
                      </a:r>
                      <a:endParaRPr lang="ro-RO" sz="1400" dirty="0">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b="1" dirty="0" smtClean="0">
                          <a:latin typeface="Arial Black" pitchFamily="34" charset="0"/>
                          <a:ea typeface="Times New Roman"/>
                        </a:rPr>
                        <a:t>URBAN</a:t>
                      </a:r>
                      <a:endParaRPr lang="ro-RO" sz="1400" dirty="0">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b="1" dirty="0" smtClean="0">
                          <a:latin typeface="Arial Black" pitchFamily="34" charset="0"/>
                          <a:ea typeface="Times New Roman"/>
                        </a:rPr>
                        <a:t>RURAL</a:t>
                      </a:r>
                      <a:endParaRPr lang="ro-RO" sz="1400" dirty="0">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b="1" dirty="0" smtClean="0">
                          <a:latin typeface="Arial Black" pitchFamily="34" charset="0"/>
                          <a:ea typeface="Times New Roman"/>
                        </a:rPr>
                        <a:t>URBAN</a:t>
                      </a:r>
                      <a:endParaRPr lang="ro-RO" sz="1400" dirty="0">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b="1" dirty="0" smtClean="0">
                          <a:latin typeface="Arial Black" pitchFamily="34" charset="0"/>
                          <a:ea typeface="Times New Roman"/>
                        </a:rPr>
                        <a:t>RURAL</a:t>
                      </a:r>
                      <a:endParaRPr lang="ro-RO" sz="1400" dirty="0">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06101">
                <a:tc>
                  <a:txBody>
                    <a:bodyPr/>
                    <a:lstStyle/>
                    <a:p>
                      <a:pPr algn="ctr">
                        <a:spcAft>
                          <a:spcPts val="0"/>
                        </a:spcAft>
                      </a:pPr>
                      <a:r>
                        <a:rPr lang="ro-RO" sz="1400" dirty="0" smtClean="0">
                          <a:solidFill>
                            <a:srgbClr val="FF0000"/>
                          </a:solidFill>
                          <a:latin typeface="Arial Black" pitchFamily="34" charset="0"/>
                          <a:ea typeface="Times New Roman"/>
                        </a:rPr>
                        <a:t>NUMĂR</a:t>
                      </a:r>
                      <a:r>
                        <a:rPr lang="ro-RO" sz="1400" baseline="0" dirty="0" smtClean="0">
                          <a:solidFill>
                            <a:srgbClr val="FF0000"/>
                          </a:solidFill>
                          <a:latin typeface="Arial Black" pitchFamily="34" charset="0"/>
                          <a:ea typeface="Times New Roman"/>
                        </a:rPr>
                        <a:t> UNITĂȚI</a:t>
                      </a:r>
                      <a:endParaRPr lang="ro-RO" sz="1400" dirty="0">
                        <a:solidFill>
                          <a:srgbClr val="FF0000"/>
                        </a:solidFill>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b="1" dirty="0" smtClean="0">
                          <a:solidFill>
                            <a:srgbClr val="FF0000"/>
                          </a:solidFill>
                          <a:latin typeface="Arial Black" pitchFamily="34" charset="0"/>
                          <a:ea typeface="Times New Roman"/>
                        </a:rPr>
                        <a:t>11</a:t>
                      </a:r>
                      <a:endParaRPr lang="ro-RO" sz="1400" dirty="0">
                        <a:solidFill>
                          <a:srgbClr val="FF0000"/>
                        </a:solidFill>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b="1" dirty="0" smtClean="0">
                          <a:solidFill>
                            <a:srgbClr val="FF0000"/>
                          </a:solidFill>
                          <a:latin typeface="Arial Black" pitchFamily="34" charset="0"/>
                          <a:ea typeface="Times New Roman"/>
                        </a:rPr>
                        <a:t>7</a:t>
                      </a:r>
                      <a:endParaRPr lang="ro-RO" sz="1400" dirty="0">
                        <a:solidFill>
                          <a:srgbClr val="FF0000"/>
                        </a:solidFill>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b="1" dirty="0" smtClean="0">
                          <a:solidFill>
                            <a:srgbClr val="FF0000"/>
                          </a:solidFill>
                          <a:latin typeface="Arial Black" pitchFamily="34" charset="0"/>
                          <a:ea typeface="Times New Roman"/>
                        </a:rPr>
                        <a:t>12</a:t>
                      </a:r>
                      <a:endParaRPr lang="ro-RO" sz="1400" dirty="0">
                        <a:solidFill>
                          <a:srgbClr val="FF0000"/>
                        </a:solidFill>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b="1" dirty="0" smtClean="0">
                          <a:solidFill>
                            <a:srgbClr val="FF0000"/>
                          </a:solidFill>
                          <a:latin typeface="Arial Black" pitchFamily="34" charset="0"/>
                          <a:ea typeface="Times New Roman"/>
                        </a:rPr>
                        <a:t>11</a:t>
                      </a:r>
                      <a:endParaRPr lang="ro-RO" sz="1400" dirty="0">
                        <a:solidFill>
                          <a:srgbClr val="FF0000"/>
                        </a:solidFill>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b="1" dirty="0" smtClean="0">
                          <a:solidFill>
                            <a:srgbClr val="FF0000"/>
                          </a:solidFill>
                          <a:latin typeface="Arial Black" pitchFamily="34" charset="0"/>
                          <a:ea typeface="Times New Roman"/>
                        </a:rPr>
                        <a:t>10</a:t>
                      </a:r>
                      <a:endParaRPr lang="ro-RO" sz="1400" dirty="0">
                        <a:solidFill>
                          <a:srgbClr val="FF0000"/>
                        </a:solidFill>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b="1" dirty="0" smtClean="0">
                          <a:solidFill>
                            <a:srgbClr val="FF0000"/>
                          </a:solidFill>
                          <a:latin typeface="Arial Black" pitchFamily="34" charset="0"/>
                          <a:ea typeface="Times New Roman"/>
                        </a:rPr>
                        <a:t>15</a:t>
                      </a:r>
                      <a:endParaRPr lang="ro-RO" sz="1400" dirty="0">
                        <a:solidFill>
                          <a:srgbClr val="FF0000"/>
                        </a:solidFill>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b="1" dirty="0" smtClean="0">
                          <a:solidFill>
                            <a:srgbClr val="FF0000"/>
                          </a:solidFill>
                          <a:latin typeface="Arial Black" pitchFamily="34" charset="0"/>
                          <a:ea typeface="Times New Roman"/>
                        </a:rPr>
                        <a:t>1</a:t>
                      </a:r>
                      <a:endParaRPr lang="ro-RO" sz="1400" dirty="0">
                        <a:solidFill>
                          <a:srgbClr val="FF0000"/>
                        </a:solidFill>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b="1" dirty="0" smtClean="0">
                          <a:solidFill>
                            <a:srgbClr val="FF0000"/>
                          </a:solidFill>
                          <a:latin typeface="Arial Black" pitchFamily="34" charset="0"/>
                          <a:ea typeface="Times New Roman"/>
                        </a:rPr>
                        <a:t>---</a:t>
                      </a:r>
                      <a:endParaRPr lang="ro-RO" sz="1400" dirty="0">
                        <a:solidFill>
                          <a:srgbClr val="FF0000"/>
                        </a:solidFill>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06101">
                <a:tc>
                  <a:txBody>
                    <a:bodyPr/>
                    <a:lstStyle/>
                    <a:p>
                      <a:pPr algn="ctr">
                        <a:spcAft>
                          <a:spcPts val="0"/>
                        </a:spcAft>
                      </a:pPr>
                      <a:r>
                        <a:rPr lang="ro-RO" sz="1400" b="1" dirty="0">
                          <a:solidFill>
                            <a:srgbClr val="2907B9"/>
                          </a:solidFill>
                          <a:latin typeface="Arial Black" pitchFamily="34" charset="0"/>
                          <a:ea typeface="Times New Roman"/>
                        </a:rPr>
                        <a:t>TOTAL</a:t>
                      </a:r>
                      <a:endParaRPr lang="ro-RO" sz="1400" dirty="0">
                        <a:solidFill>
                          <a:srgbClr val="2907B9"/>
                        </a:solidFill>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2">
                  <a:txBody>
                    <a:bodyPr/>
                    <a:lstStyle/>
                    <a:p>
                      <a:pPr algn="ctr">
                        <a:spcAft>
                          <a:spcPts val="0"/>
                        </a:spcAft>
                      </a:pPr>
                      <a:r>
                        <a:rPr lang="ro-RO" sz="1400" b="1" dirty="0" smtClean="0">
                          <a:solidFill>
                            <a:srgbClr val="2907B9"/>
                          </a:solidFill>
                          <a:latin typeface="Arial Black" pitchFamily="34" charset="0"/>
                          <a:ea typeface="Times New Roman"/>
                        </a:rPr>
                        <a:t>18</a:t>
                      </a:r>
                      <a:endParaRPr lang="ro-RO" sz="1400" dirty="0">
                        <a:solidFill>
                          <a:srgbClr val="2907B9"/>
                        </a:solidFill>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ro-RO"/>
                    </a:p>
                  </a:txBody>
                  <a:tcPr/>
                </a:tc>
                <a:tc gridSpan="2">
                  <a:txBody>
                    <a:bodyPr/>
                    <a:lstStyle/>
                    <a:p>
                      <a:pPr algn="ctr">
                        <a:spcAft>
                          <a:spcPts val="0"/>
                        </a:spcAft>
                      </a:pPr>
                      <a:r>
                        <a:rPr lang="ro-RO" sz="1400" b="1" dirty="0" smtClean="0">
                          <a:solidFill>
                            <a:srgbClr val="2907B9"/>
                          </a:solidFill>
                          <a:latin typeface="Arial Black" pitchFamily="34" charset="0"/>
                          <a:ea typeface="Times New Roman"/>
                        </a:rPr>
                        <a:t>23</a:t>
                      </a:r>
                      <a:endParaRPr lang="ro-RO" sz="1400" dirty="0">
                        <a:solidFill>
                          <a:srgbClr val="2907B9"/>
                        </a:solidFill>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ro-RO"/>
                    </a:p>
                  </a:txBody>
                  <a:tcPr/>
                </a:tc>
                <a:tc gridSpan="2">
                  <a:txBody>
                    <a:bodyPr/>
                    <a:lstStyle/>
                    <a:p>
                      <a:pPr algn="ctr">
                        <a:spcAft>
                          <a:spcPts val="0"/>
                        </a:spcAft>
                      </a:pPr>
                      <a:r>
                        <a:rPr lang="ro-RO" sz="1400" b="1" dirty="0" smtClean="0">
                          <a:solidFill>
                            <a:srgbClr val="2907B9"/>
                          </a:solidFill>
                          <a:latin typeface="Arial Black" pitchFamily="34" charset="0"/>
                          <a:ea typeface="Times New Roman"/>
                        </a:rPr>
                        <a:t>25</a:t>
                      </a:r>
                      <a:endParaRPr lang="ro-RO" sz="1400" dirty="0">
                        <a:solidFill>
                          <a:srgbClr val="2907B9"/>
                        </a:solidFill>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ro-RO"/>
                    </a:p>
                  </a:txBody>
                  <a:tcPr/>
                </a:tc>
                <a:tc gridSpan="2">
                  <a:txBody>
                    <a:bodyPr/>
                    <a:lstStyle/>
                    <a:p>
                      <a:pPr algn="ctr">
                        <a:spcAft>
                          <a:spcPts val="0"/>
                        </a:spcAft>
                      </a:pPr>
                      <a:r>
                        <a:rPr lang="ro-RO" sz="1400" b="1" dirty="0" smtClean="0">
                          <a:solidFill>
                            <a:srgbClr val="2907B9"/>
                          </a:solidFill>
                          <a:latin typeface="Arial Black" pitchFamily="34" charset="0"/>
                          <a:ea typeface="Times New Roman"/>
                        </a:rPr>
                        <a:t>1</a:t>
                      </a:r>
                      <a:endParaRPr lang="ro-RO" sz="1400" dirty="0">
                        <a:solidFill>
                          <a:srgbClr val="2907B9"/>
                        </a:solidFill>
                        <a:latin typeface="Arial Black" pitchFamily="34" charset="0"/>
                        <a:ea typeface="Times New Roman"/>
                      </a:endParaRPr>
                    </a:p>
                  </a:txBody>
                  <a:tcPr marL="43885" marR="438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ro-RO"/>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180066407"/>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077200" cy="892552"/>
          </a:xfrm>
          <a:prstGeom prst="rect">
            <a:avLst/>
          </a:prstGeom>
        </p:spPr>
        <p:txBody>
          <a:bodyPr wrap="square">
            <a:spAutoFit/>
          </a:bodyPr>
          <a:lstStyle/>
          <a:p>
            <a:pPr algn="ctr"/>
            <a:r>
              <a:rPr lang="ro-RO" sz="2400" b="1" dirty="0">
                <a:solidFill>
                  <a:srgbClr val="C00000"/>
                </a:solidFill>
                <a:latin typeface="Arial Black" pitchFamily="34" charset="0"/>
              </a:rPr>
              <a:t>ÎNVĂŢĂMÂNT SPECIAL</a:t>
            </a:r>
            <a:endParaRPr lang="en-US" sz="2400" dirty="0">
              <a:solidFill>
                <a:srgbClr val="C00000"/>
              </a:solidFill>
              <a:latin typeface="Arial Black" pitchFamily="34" charset="0"/>
            </a:endParaRPr>
          </a:p>
          <a:p>
            <a:pPr algn="ctr"/>
            <a:r>
              <a:rPr lang="ro-RO" b="1" dirty="0">
                <a:solidFill>
                  <a:srgbClr val="FF0000"/>
                </a:solidFill>
                <a:latin typeface="Arial Black" pitchFamily="34" charset="0"/>
              </a:rPr>
              <a:t>Centrul Scolar pentru Educatie Incluziva  “Constantin Pufan”, </a:t>
            </a:r>
            <a:endParaRPr lang="ro-RO" b="1" dirty="0" smtClean="0">
              <a:solidFill>
                <a:srgbClr val="FF0000"/>
              </a:solidFill>
              <a:latin typeface="Arial Black" pitchFamily="34" charset="0"/>
            </a:endParaRPr>
          </a:p>
          <a:p>
            <a:pPr algn="ctr"/>
            <a:r>
              <a:rPr lang="ro-RO" b="1" dirty="0" smtClean="0">
                <a:solidFill>
                  <a:srgbClr val="FF0000"/>
                </a:solidFill>
                <a:latin typeface="Arial Black" pitchFamily="34" charset="0"/>
              </a:rPr>
              <a:t>din </a:t>
            </a:r>
            <a:r>
              <a:rPr lang="ro-RO" b="1" dirty="0">
                <a:solidFill>
                  <a:srgbClr val="FF0000"/>
                </a:solidFill>
                <a:latin typeface="Arial Black" pitchFamily="34" charset="0"/>
              </a:rPr>
              <a:t>Drobeta Turnu Severin</a:t>
            </a:r>
            <a:endParaRPr lang="en-US" dirty="0">
              <a:solidFill>
                <a:srgbClr val="FF0000"/>
              </a:solidFill>
              <a:latin typeface="Arial Black" pitchFamily="34" charset="0"/>
            </a:endParaRPr>
          </a:p>
        </p:txBody>
      </p:sp>
      <p:sp>
        <p:nvSpPr>
          <p:cNvPr id="3" name="Rectangle 2"/>
          <p:cNvSpPr/>
          <p:nvPr/>
        </p:nvSpPr>
        <p:spPr>
          <a:xfrm>
            <a:off x="228600" y="1524000"/>
            <a:ext cx="8305800" cy="4616648"/>
          </a:xfrm>
          <a:prstGeom prst="rect">
            <a:avLst/>
          </a:prstGeom>
        </p:spPr>
        <p:txBody>
          <a:bodyPr wrap="square">
            <a:spAutoFit/>
          </a:bodyPr>
          <a:lstStyle/>
          <a:p>
            <a:pPr algn="just"/>
            <a:r>
              <a:rPr lang="ro-RO" dirty="0" smtClean="0">
                <a:solidFill>
                  <a:srgbClr val="009900"/>
                </a:solidFill>
                <a:latin typeface="Arial Black" pitchFamily="34" charset="0"/>
              </a:rPr>
              <a:t>Centrul </a:t>
            </a:r>
            <a:r>
              <a:rPr lang="ro-RO" dirty="0">
                <a:solidFill>
                  <a:srgbClr val="009900"/>
                </a:solidFill>
                <a:latin typeface="Arial Black" pitchFamily="34" charset="0"/>
              </a:rPr>
              <a:t>Scolar pentru Educatie Incluziva  „Constantin Pufan” cu sediul  in Drobeta Turnu Severin, </a:t>
            </a:r>
            <a:r>
              <a:rPr lang="ro-RO" dirty="0" smtClean="0">
                <a:solidFill>
                  <a:srgbClr val="009900"/>
                </a:solidFill>
                <a:latin typeface="Arial Black" pitchFamily="34" charset="0"/>
              </a:rPr>
              <a:t>este </a:t>
            </a:r>
            <a:r>
              <a:rPr lang="ro-RO" dirty="0">
                <a:solidFill>
                  <a:srgbClr val="009900"/>
                </a:solidFill>
                <a:latin typeface="Arial Black" pitchFamily="34" charset="0"/>
              </a:rPr>
              <a:t>o unitate de învăţământ special si special integrat care şcolarizează in regim de zi, regim de zi cu internat si scolarizare la domiciliu elevi cu deficienţe grave, severe, profunde şi asociate dar care asigura si servicii de sprijin pentru elevii cu deficienţe moderat şi uşoare si Cerinte Educative Speciale si scolile de masa din municipiu si judet</a:t>
            </a:r>
            <a:r>
              <a:rPr lang="ro-RO" dirty="0" smtClean="0">
                <a:solidFill>
                  <a:srgbClr val="009900"/>
                </a:solidFill>
                <a:latin typeface="Arial Black" pitchFamily="34" charset="0"/>
              </a:rPr>
              <a:t>.</a:t>
            </a:r>
          </a:p>
          <a:p>
            <a:endParaRPr lang="en-US" dirty="0">
              <a:solidFill>
                <a:srgbClr val="009900"/>
              </a:solidFill>
              <a:latin typeface="Arial Black" pitchFamily="34" charset="0"/>
            </a:endParaRPr>
          </a:p>
          <a:p>
            <a:pPr algn="just"/>
            <a:r>
              <a:rPr lang="ro-RO" b="1" dirty="0" smtClean="0">
                <a:solidFill>
                  <a:srgbClr val="C00000"/>
                </a:solidFill>
              </a:rPr>
              <a:t>Școala </a:t>
            </a:r>
            <a:r>
              <a:rPr lang="ro-RO" b="1" dirty="0">
                <a:solidFill>
                  <a:srgbClr val="C00000"/>
                </a:solidFill>
              </a:rPr>
              <a:t>oferă servicii de sprijin pentru elevii cu CES integraţi în învăţământul de masă prin cadrele didactice de itinerante sau de sprijin</a:t>
            </a:r>
            <a:r>
              <a:rPr lang="ro-RO" b="1" dirty="0" smtClean="0">
                <a:solidFill>
                  <a:srgbClr val="C00000"/>
                </a:solidFill>
              </a:rPr>
              <a:t>.</a:t>
            </a:r>
          </a:p>
          <a:p>
            <a:pPr algn="just"/>
            <a:endParaRPr lang="en-US" b="1" dirty="0">
              <a:solidFill>
                <a:srgbClr val="C00000"/>
              </a:solidFill>
            </a:endParaRPr>
          </a:p>
          <a:p>
            <a:pPr algn="just"/>
            <a:r>
              <a:rPr lang="ro-RO" b="1" dirty="0" smtClean="0">
                <a:solidFill>
                  <a:srgbClr val="2907B9"/>
                </a:solidFill>
              </a:rPr>
              <a:t>Unitatea </a:t>
            </a:r>
            <a:r>
              <a:rPr lang="ro-RO" b="1" dirty="0">
                <a:solidFill>
                  <a:srgbClr val="2907B9"/>
                </a:solidFill>
              </a:rPr>
              <a:t>de invatamant şcolarizează un număr total de 128 elevi si preşcolari  cu dizabilitati grave, profunde sau accentuate, din care 34 de elevi cu dizabilitati motrice, nedeplasabili,  sunt scolarizati la domiciliu, in municipi si judet.</a:t>
            </a:r>
            <a:endParaRPr lang="en-US" b="1" dirty="0">
              <a:solidFill>
                <a:srgbClr val="2907B9"/>
              </a:solidFill>
            </a:endParaRPr>
          </a:p>
          <a:p>
            <a:pPr algn="just"/>
            <a:endParaRPr lang="ro-RO" b="1" dirty="0" smtClean="0"/>
          </a:p>
          <a:p>
            <a:pPr algn="just"/>
            <a:r>
              <a:rPr lang="ro-RO" b="1" dirty="0" smtClean="0">
                <a:solidFill>
                  <a:srgbClr val="009900"/>
                </a:solidFill>
                <a:latin typeface="Arial Black" pitchFamily="34" charset="0"/>
              </a:rPr>
              <a:t>Baza </a:t>
            </a:r>
            <a:r>
              <a:rPr lang="ro-RO" b="1" dirty="0">
                <a:solidFill>
                  <a:srgbClr val="009900"/>
                </a:solidFill>
                <a:latin typeface="Arial Black" pitchFamily="34" charset="0"/>
              </a:rPr>
              <a:t>materială a şcolii</a:t>
            </a:r>
            <a:endParaRPr lang="en-US" b="1" dirty="0">
              <a:solidFill>
                <a:srgbClr val="009900"/>
              </a:solidFill>
              <a:latin typeface="Arial Black" pitchFamily="34" charset="0"/>
            </a:endParaRPr>
          </a:p>
          <a:p>
            <a:pPr algn="just"/>
            <a:r>
              <a:rPr lang="ro-RO" b="1" dirty="0" smtClean="0">
                <a:solidFill>
                  <a:srgbClr val="FF0000"/>
                </a:solidFill>
              </a:rPr>
              <a:t>Şcoala </a:t>
            </a:r>
            <a:r>
              <a:rPr lang="ro-RO" b="1" dirty="0">
                <a:solidFill>
                  <a:srgbClr val="FF0000"/>
                </a:solidFill>
              </a:rPr>
              <a:t>dispune de 11 săli de clasă corespunzătoare din toate punctele de vedere pentru desfăşurarea activităţilor de învăţământ, 1 sală de sport /cabinet de kinetoterapie,1 cabinet de psihodiagnoză, 2 cabinete TTL ,1 biblioteca cu sală de lectură, 1 sala de ludoterapie</a:t>
            </a:r>
            <a:r>
              <a:rPr lang="ro-RO" b="1" dirty="0" smtClean="0">
                <a:solidFill>
                  <a:srgbClr val="FF0000"/>
                </a:solidFill>
              </a:rPr>
              <a:t>.</a:t>
            </a:r>
          </a:p>
          <a:p>
            <a:pPr algn="just"/>
            <a:endParaRPr lang="en-US" b="1" dirty="0">
              <a:solidFill>
                <a:srgbClr val="FF0000"/>
              </a:solidFill>
            </a:endParaRPr>
          </a:p>
          <a:p>
            <a:pPr algn="just"/>
            <a:r>
              <a:rPr lang="ro-RO" b="1" dirty="0">
                <a:solidFill>
                  <a:srgbClr val="2907B9"/>
                </a:solidFill>
              </a:rPr>
              <a:t>Există şi funcţionează reţeaua AEL in  cabinetul de logopedie şi avem cadre pregătite pentru a utiliza această facilitate.</a:t>
            </a:r>
            <a:endParaRPr lang="en-US" b="1" dirty="0">
              <a:solidFill>
                <a:srgbClr val="2907B9"/>
              </a:solidFill>
            </a:endParaRPr>
          </a:p>
        </p:txBody>
      </p:sp>
    </p:spTree>
    <p:extLst>
      <p:ext uri="{BB962C8B-B14F-4D97-AF65-F5344CB8AC3E}">
        <p14:creationId xmlns:p14="http://schemas.microsoft.com/office/powerpoint/2010/main" val="2460561119"/>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477962"/>
          </a:xfrm>
        </p:spPr>
        <p:txBody>
          <a:bodyPr>
            <a:normAutofit/>
          </a:bodyPr>
          <a:lstStyle/>
          <a:p>
            <a:pPr algn="ctr"/>
            <a:r>
              <a:rPr lang="ro-RO" sz="3100" b="1" dirty="0" smtClean="0">
                <a:solidFill>
                  <a:srgbClr val="C00000"/>
                </a:solidFill>
                <a:latin typeface="Arial Black" pitchFamily="34" charset="0"/>
              </a:rPr>
              <a:t>CASA CORPULUI DIDACTIC MEHEDINȚI</a:t>
            </a:r>
            <a:endParaRPr lang="ro-RO" dirty="0"/>
          </a:p>
        </p:txBody>
      </p:sp>
      <p:pic>
        <p:nvPicPr>
          <p:cNvPr id="4" name="Picture 4" descr="DSCN0048"/>
          <p:cNvPicPr>
            <a:picLocks noGrp="1" noChangeAspect="1" noChangeArrowheads="1"/>
          </p:cNvPicPr>
          <p:nvPr>
            <p:ph sz="quarter" idx="1"/>
          </p:nvPr>
        </p:nvPicPr>
        <p:blipFill>
          <a:blip r:embed="rId2"/>
          <a:srcRect/>
          <a:stretch>
            <a:fillRect/>
          </a:stretch>
        </p:blipFill>
        <p:spPr bwMode="auto">
          <a:xfrm>
            <a:off x="1676400" y="1728716"/>
            <a:ext cx="5593770" cy="3200400"/>
          </a:xfrm>
          <a:prstGeom prst="rect">
            <a:avLst/>
          </a:prstGeom>
          <a:noFill/>
          <a:ln w="9525">
            <a:noFill/>
            <a:miter lim="800000"/>
            <a:headEnd/>
            <a:tailEnd/>
          </a:ln>
        </p:spPr>
      </p:pic>
      <p:grpSp>
        <p:nvGrpSpPr>
          <p:cNvPr id="5" name="Group 4"/>
          <p:cNvGrpSpPr>
            <a:grpSpLocks/>
          </p:cNvGrpSpPr>
          <p:nvPr/>
        </p:nvGrpSpPr>
        <p:grpSpPr bwMode="auto">
          <a:xfrm>
            <a:off x="433388" y="115888"/>
            <a:ext cx="719137" cy="355600"/>
            <a:chOff x="1992" y="3731"/>
            <a:chExt cx="5421" cy="2597"/>
          </a:xfrm>
        </p:grpSpPr>
        <p:sp>
          <p:nvSpPr>
            <p:cNvPr id="6" name="Freeform 5"/>
            <p:cNvSpPr>
              <a:spLocks/>
            </p:cNvSpPr>
            <p:nvPr/>
          </p:nvSpPr>
          <p:spPr bwMode="auto">
            <a:xfrm>
              <a:off x="4868" y="3776"/>
              <a:ext cx="2450" cy="2221"/>
            </a:xfrm>
            <a:custGeom>
              <a:avLst/>
              <a:gdLst>
                <a:gd name="T0" fmla="*/ 2147483647 w 822"/>
                <a:gd name="T1" fmla="*/ 2147483647 h 844"/>
                <a:gd name="T2" fmla="*/ 2147483647 w 822"/>
                <a:gd name="T3" fmla="*/ 2147483647 h 844"/>
                <a:gd name="T4" fmla="*/ 2147483647 w 822"/>
                <a:gd name="T5" fmla="*/ 67932328 h 844"/>
                <a:gd name="T6" fmla="*/ 1038561630 w 822"/>
                <a:gd name="T7" fmla="*/ 2147483647 h 844"/>
                <a:gd name="T8" fmla="*/ 0 w 822"/>
                <a:gd name="T9" fmla="*/ 2147483647 h 844"/>
                <a:gd name="T10" fmla="*/ 2147483647 w 822"/>
                <a:gd name="T11" fmla="*/ 2147483647 h 844"/>
                <a:gd name="T12" fmla="*/ 2147483647 w 822"/>
                <a:gd name="T13" fmla="*/ 2147483647 h 844"/>
                <a:gd name="T14" fmla="*/ 0 60000 65536"/>
                <a:gd name="T15" fmla="*/ 0 60000 65536"/>
                <a:gd name="T16" fmla="*/ 0 60000 65536"/>
                <a:gd name="T17" fmla="*/ 0 60000 65536"/>
                <a:gd name="T18" fmla="*/ 0 60000 65536"/>
                <a:gd name="T19" fmla="*/ 0 60000 65536"/>
                <a:gd name="T20" fmla="*/ 0 60000 65536"/>
                <a:gd name="T21" fmla="*/ 0 w 822"/>
                <a:gd name="T22" fmla="*/ 0 h 844"/>
                <a:gd name="T23" fmla="*/ 822 w 822"/>
                <a:gd name="T24" fmla="*/ 844 h 8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22" h="844">
                  <a:moveTo>
                    <a:pt x="820" y="844"/>
                  </a:moveTo>
                  <a:cubicBezTo>
                    <a:pt x="821" y="671"/>
                    <a:pt x="822" y="364"/>
                    <a:pt x="822" y="278"/>
                  </a:cubicBezTo>
                  <a:cubicBezTo>
                    <a:pt x="687" y="276"/>
                    <a:pt x="608" y="5"/>
                    <a:pt x="327" y="2"/>
                  </a:cubicBezTo>
                  <a:cubicBezTo>
                    <a:pt x="100" y="0"/>
                    <a:pt x="3" y="68"/>
                    <a:pt x="3" y="68"/>
                  </a:cubicBezTo>
                  <a:lnTo>
                    <a:pt x="0" y="634"/>
                  </a:lnTo>
                  <a:cubicBezTo>
                    <a:pt x="0" y="634"/>
                    <a:pt x="148" y="585"/>
                    <a:pt x="340" y="587"/>
                  </a:cubicBezTo>
                  <a:cubicBezTo>
                    <a:pt x="656" y="590"/>
                    <a:pt x="696" y="842"/>
                    <a:pt x="820" y="844"/>
                  </a:cubicBezTo>
                  <a:close/>
                </a:path>
              </a:pathLst>
            </a:custGeom>
            <a:solidFill>
              <a:srgbClr val="FCCF4E"/>
            </a:solidFill>
            <a:ln w="9525">
              <a:noFill/>
              <a:round/>
              <a:headEnd/>
              <a:tailEnd/>
            </a:ln>
          </p:spPr>
          <p:txBody>
            <a:bodyPr/>
            <a:lstStyle/>
            <a:p>
              <a:endParaRPr lang="ro-RO"/>
            </a:p>
          </p:txBody>
        </p:sp>
        <p:sp>
          <p:nvSpPr>
            <p:cNvPr id="7" name="Freeform 6"/>
            <p:cNvSpPr>
              <a:spLocks/>
            </p:cNvSpPr>
            <p:nvPr/>
          </p:nvSpPr>
          <p:spPr bwMode="auto">
            <a:xfrm>
              <a:off x="2108" y="3731"/>
              <a:ext cx="2456" cy="2200"/>
            </a:xfrm>
            <a:custGeom>
              <a:avLst/>
              <a:gdLst>
                <a:gd name="T0" fmla="*/ 0 w 824"/>
                <a:gd name="T1" fmla="*/ 2147483647 h 836"/>
                <a:gd name="T2" fmla="*/ 1038788689 w 824"/>
                <a:gd name="T3" fmla="*/ 2147483647 h 836"/>
                <a:gd name="T4" fmla="*/ 2147483647 w 824"/>
                <a:gd name="T5" fmla="*/ 110872010 h 836"/>
                <a:gd name="T6" fmla="*/ 2147483647 w 824"/>
                <a:gd name="T7" fmla="*/ 2147483647 h 836"/>
                <a:gd name="T8" fmla="*/ 2147483647 w 824"/>
                <a:gd name="T9" fmla="*/ 2147483647 h 836"/>
                <a:gd name="T10" fmla="*/ 2147483647 w 824"/>
                <a:gd name="T11" fmla="*/ 2147483647 h 836"/>
                <a:gd name="T12" fmla="*/ 0 w 824"/>
                <a:gd name="T13" fmla="*/ 2147483647 h 836"/>
                <a:gd name="T14" fmla="*/ 0 60000 65536"/>
                <a:gd name="T15" fmla="*/ 0 60000 65536"/>
                <a:gd name="T16" fmla="*/ 0 60000 65536"/>
                <a:gd name="T17" fmla="*/ 0 60000 65536"/>
                <a:gd name="T18" fmla="*/ 0 60000 65536"/>
                <a:gd name="T19" fmla="*/ 0 60000 65536"/>
                <a:gd name="T20" fmla="*/ 0 60000 65536"/>
                <a:gd name="T21" fmla="*/ 0 w 824"/>
                <a:gd name="T22" fmla="*/ 0 h 836"/>
                <a:gd name="T23" fmla="*/ 824 w 824"/>
                <a:gd name="T24" fmla="*/ 836 h 83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24" h="836">
                  <a:moveTo>
                    <a:pt x="0" y="835"/>
                  </a:moveTo>
                  <a:cubicBezTo>
                    <a:pt x="1" y="663"/>
                    <a:pt x="3" y="355"/>
                    <a:pt x="3" y="269"/>
                  </a:cubicBezTo>
                  <a:cubicBezTo>
                    <a:pt x="138" y="271"/>
                    <a:pt x="220" y="0"/>
                    <a:pt x="501" y="3"/>
                  </a:cubicBezTo>
                  <a:cubicBezTo>
                    <a:pt x="729" y="5"/>
                    <a:pt x="824" y="75"/>
                    <a:pt x="824" y="75"/>
                  </a:cubicBezTo>
                  <a:lnTo>
                    <a:pt x="822" y="641"/>
                  </a:lnTo>
                  <a:cubicBezTo>
                    <a:pt x="822" y="641"/>
                    <a:pt x="675" y="589"/>
                    <a:pt x="482" y="587"/>
                  </a:cubicBezTo>
                  <a:cubicBezTo>
                    <a:pt x="166" y="584"/>
                    <a:pt x="124" y="836"/>
                    <a:pt x="0" y="835"/>
                  </a:cubicBezTo>
                  <a:close/>
                </a:path>
              </a:pathLst>
            </a:custGeom>
            <a:solidFill>
              <a:srgbClr val="5F9CD6"/>
            </a:solidFill>
            <a:ln w="9525">
              <a:noFill/>
              <a:round/>
              <a:headEnd/>
              <a:tailEnd/>
            </a:ln>
          </p:spPr>
          <p:txBody>
            <a:bodyPr/>
            <a:lstStyle/>
            <a:p>
              <a:endParaRPr lang="ro-RO"/>
            </a:p>
          </p:txBody>
        </p:sp>
        <p:sp>
          <p:nvSpPr>
            <p:cNvPr id="8" name="Freeform 7"/>
            <p:cNvSpPr>
              <a:spLocks/>
            </p:cNvSpPr>
            <p:nvPr/>
          </p:nvSpPr>
          <p:spPr bwMode="auto">
            <a:xfrm>
              <a:off x="1992" y="5441"/>
              <a:ext cx="5421" cy="887"/>
            </a:xfrm>
            <a:custGeom>
              <a:avLst/>
              <a:gdLst>
                <a:gd name="T0" fmla="*/ 2147483647 w 1819"/>
                <a:gd name="T1" fmla="*/ 2147483647 h 337"/>
                <a:gd name="T2" fmla="*/ 2147483647 w 1819"/>
                <a:gd name="T3" fmla="*/ 2147483647 h 337"/>
                <a:gd name="T4" fmla="*/ 2147483647 w 1819"/>
                <a:gd name="T5" fmla="*/ 2147483647 h 337"/>
                <a:gd name="T6" fmla="*/ 2147483647 w 1819"/>
                <a:gd name="T7" fmla="*/ 360808686 h 337"/>
                <a:gd name="T8" fmla="*/ 2147483647 w 1819"/>
                <a:gd name="T9" fmla="*/ 2147483647 h 337"/>
                <a:gd name="T10" fmla="*/ 2147483647 w 1819"/>
                <a:gd name="T11" fmla="*/ 111088324 h 337"/>
                <a:gd name="T12" fmla="*/ 0 w 1819"/>
                <a:gd name="T13" fmla="*/ 2147483647 h 337"/>
                <a:gd name="T14" fmla="*/ 2147483647 w 1819"/>
                <a:gd name="T15" fmla="*/ 2147483647 h 337"/>
                <a:gd name="T16" fmla="*/ 0 60000 65536"/>
                <a:gd name="T17" fmla="*/ 0 60000 65536"/>
                <a:gd name="T18" fmla="*/ 0 60000 65536"/>
                <a:gd name="T19" fmla="*/ 0 60000 65536"/>
                <a:gd name="T20" fmla="*/ 0 60000 65536"/>
                <a:gd name="T21" fmla="*/ 0 60000 65536"/>
                <a:gd name="T22" fmla="*/ 0 60000 65536"/>
                <a:gd name="T23" fmla="*/ 0 60000 65536"/>
                <a:gd name="T24" fmla="*/ 0 w 1819"/>
                <a:gd name="T25" fmla="*/ 0 h 337"/>
                <a:gd name="T26" fmla="*/ 1819 w 1819"/>
                <a:gd name="T27" fmla="*/ 337 h 33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19" h="337">
                  <a:moveTo>
                    <a:pt x="7" y="320"/>
                  </a:moveTo>
                  <a:lnTo>
                    <a:pt x="1819" y="337"/>
                  </a:lnTo>
                  <a:cubicBezTo>
                    <a:pt x="1819" y="337"/>
                    <a:pt x="1819" y="306"/>
                    <a:pt x="1819" y="280"/>
                  </a:cubicBezTo>
                  <a:cubicBezTo>
                    <a:pt x="1600" y="278"/>
                    <a:pt x="1593" y="13"/>
                    <a:pt x="1297" y="10"/>
                  </a:cubicBezTo>
                  <a:cubicBezTo>
                    <a:pt x="1000" y="7"/>
                    <a:pt x="935" y="100"/>
                    <a:pt x="908" y="99"/>
                  </a:cubicBezTo>
                  <a:cubicBezTo>
                    <a:pt x="853" y="99"/>
                    <a:pt x="792" y="5"/>
                    <a:pt x="553" y="3"/>
                  </a:cubicBezTo>
                  <a:cubicBezTo>
                    <a:pt x="229" y="0"/>
                    <a:pt x="224" y="261"/>
                    <a:pt x="0" y="259"/>
                  </a:cubicBezTo>
                  <a:cubicBezTo>
                    <a:pt x="0" y="293"/>
                    <a:pt x="7" y="320"/>
                    <a:pt x="7" y="320"/>
                  </a:cubicBezTo>
                  <a:close/>
                </a:path>
              </a:pathLst>
            </a:custGeom>
            <a:solidFill>
              <a:srgbClr val="E75A00"/>
            </a:solidFill>
            <a:ln w="24">
              <a:solidFill>
                <a:srgbClr val="E75A00"/>
              </a:solidFill>
              <a:miter lim="800000"/>
              <a:headEnd/>
              <a:tailEnd/>
            </a:ln>
          </p:spPr>
          <p:txBody>
            <a:bodyPr/>
            <a:lstStyle/>
            <a:p>
              <a:endParaRPr lang="ro-RO"/>
            </a:p>
          </p:txBody>
        </p:sp>
      </p:grpSp>
      <p:sp>
        <p:nvSpPr>
          <p:cNvPr id="10" name="Rectangle 9"/>
          <p:cNvSpPr/>
          <p:nvPr/>
        </p:nvSpPr>
        <p:spPr>
          <a:xfrm>
            <a:off x="792956" y="4953000"/>
            <a:ext cx="7607417" cy="1384995"/>
          </a:xfrm>
          <a:prstGeom prst="rect">
            <a:avLst/>
          </a:prstGeom>
        </p:spPr>
        <p:txBody>
          <a:bodyPr wrap="square">
            <a:spAutoFit/>
          </a:bodyPr>
          <a:lstStyle/>
          <a:p>
            <a:pPr algn="just">
              <a:lnSpc>
                <a:spcPct val="150000"/>
              </a:lnSpc>
            </a:pPr>
            <a:r>
              <a:rPr lang="ro-RO" dirty="0">
                <a:solidFill>
                  <a:srgbClr val="2907B9"/>
                </a:solidFill>
                <a:latin typeface="Arial Black" pitchFamily="34" charset="0"/>
              </a:rPr>
              <a:t>Obiectivul fundamental </a:t>
            </a:r>
            <a:r>
              <a:rPr lang="ro-RO" dirty="0" smtClean="0">
                <a:solidFill>
                  <a:srgbClr val="2907B9"/>
                </a:solidFill>
                <a:latin typeface="Arial Black" pitchFamily="34" charset="0"/>
              </a:rPr>
              <a:t>al C.C.D</a:t>
            </a:r>
            <a:r>
              <a:rPr lang="ro-RO" dirty="0">
                <a:solidFill>
                  <a:srgbClr val="2907B9"/>
                </a:solidFill>
                <a:latin typeface="Arial Black" pitchFamily="34" charset="0"/>
              </a:rPr>
              <a:t>. Mehedinţi este organizarea activităţilor de formare inițială și continuă, de perfecţionare acreditate cel putin o dată la 5 ani şi a activităţilor cu caracter ştiinţific, metodic şi cultural, pentru personalul din învăţământul preuniversitar in mod permanent.</a:t>
            </a:r>
          </a:p>
        </p:txBody>
      </p:sp>
    </p:spTree>
    <p:extLst>
      <p:ext uri="{BB962C8B-B14F-4D97-AF65-F5344CB8AC3E}">
        <p14:creationId xmlns:p14="http://schemas.microsoft.com/office/powerpoint/2010/main" val="3299685869"/>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o-RO" sz="3100" b="1" dirty="0" smtClean="0">
                <a:solidFill>
                  <a:srgbClr val="C00000"/>
                </a:solidFill>
                <a:latin typeface="Arial Black" pitchFamily="34" charset="0"/>
              </a:rPr>
              <a:t>Obiectivele generale / Ţintele strategice </a:t>
            </a:r>
            <a:r>
              <a:rPr lang="ro-RO" sz="2700" b="1" dirty="0" smtClean="0">
                <a:solidFill>
                  <a:srgbClr val="C00000"/>
                </a:solidFill>
                <a:latin typeface="Arial Black" pitchFamily="34" charset="0"/>
              </a:rPr>
              <a:t/>
            </a:r>
            <a:br>
              <a:rPr lang="ro-RO" sz="2700" b="1" dirty="0" smtClean="0">
                <a:solidFill>
                  <a:srgbClr val="C00000"/>
                </a:solidFill>
                <a:latin typeface="Arial Black" pitchFamily="34" charset="0"/>
              </a:rPr>
            </a:br>
            <a:r>
              <a:rPr lang="ro-RO" sz="2700" b="1" dirty="0" smtClean="0">
                <a:solidFill>
                  <a:srgbClr val="C00000"/>
                </a:solidFill>
                <a:latin typeface="Arial Black" pitchFamily="34" charset="0"/>
              </a:rPr>
              <a:t>pentru anul şcolar 2015-2016:</a:t>
            </a:r>
            <a:endParaRPr lang="ro-RO" dirty="0">
              <a:solidFill>
                <a:srgbClr val="C00000"/>
              </a:solidFill>
              <a:latin typeface="Arial Black" pitchFamily="34" charset="0"/>
            </a:endParaRPr>
          </a:p>
        </p:txBody>
      </p:sp>
      <p:sp>
        <p:nvSpPr>
          <p:cNvPr id="3" name="Content Placeholder 2"/>
          <p:cNvSpPr>
            <a:spLocks noGrp="1"/>
          </p:cNvSpPr>
          <p:nvPr>
            <p:ph sz="quarter" idx="1"/>
          </p:nvPr>
        </p:nvSpPr>
        <p:spPr>
          <a:xfrm>
            <a:off x="457200" y="1752600"/>
            <a:ext cx="8229600" cy="4495800"/>
          </a:xfrm>
        </p:spPr>
        <p:txBody>
          <a:bodyPr>
            <a:noAutofit/>
          </a:bodyPr>
          <a:lstStyle/>
          <a:p>
            <a:pPr lvl="0"/>
            <a:r>
              <a:rPr lang="ro-RO" sz="1400" dirty="0" smtClean="0">
                <a:solidFill>
                  <a:srgbClr val="2907B9"/>
                </a:solidFill>
                <a:latin typeface="Arial Black" pitchFamily="34" charset="0"/>
              </a:rPr>
              <a:t>adecvarea activităţilor de formare iniţială şi continuă la necesităţile identificate ale sistemului judeţean de învăţământ şi la nevoile cadrelor didactice;</a:t>
            </a:r>
          </a:p>
          <a:p>
            <a:pPr lvl="0"/>
            <a:endParaRPr lang="ro-RO" sz="900" dirty="0" smtClean="0">
              <a:latin typeface="Arial Black" pitchFamily="34" charset="0"/>
            </a:endParaRPr>
          </a:p>
          <a:p>
            <a:pPr lvl="0"/>
            <a:r>
              <a:rPr lang="ro-RO" sz="1400" dirty="0" smtClean="0">
                <a:solidFill>
                  <a:srgbClr val="FF0000"/>
                </a:solidFill>
                <a:latin typeface="Arial Black" pitchFamily="34" charset="0"/>
              </a:rPr>
              <a:t>creşterea calităţii învăţământului preuniversitar din judeţ prin perfecţionarea personalului didactic; </a:t>
            </a:r>
          </a:p>
          <a:p>
            <a:pPr lvl="0"/>
            <a:endParaRPr lang="ro-RO" sz="900" dirty="0" smtClean="0">
              <a:latin typeface="Arial Black" pitchFamily="34" charset="0"/>
            </a:endParaRPr>
          </a:p>
          <a:p>
            <a:pPr lvl="0"/>
            <a:r>
              <a:rPr lang="ro-RO" sz="1400" dirty="0" smtClean="0">
                <a:solidFill>
                  <a:srgbClr val="2907B9"/>
                </a:solidFill>
                <a:latin typeface="Arial Black" pitchFamily="34" charset="0"/>
              </a:rPr>
              <a:t>generalizarea exemplelor de bună practică;</a:t>
            </a:r>
          </a:p>
          <a:p>
            <a:pPr lvl="0"/>
            <a:endParaRPr lang="ro-RO" sz="900" dirty="0" smtClean="0">
              <a:latin typeface="Arial Black" pitchFamily="34" charset="0"/>
            </a:endParaRPr>
          </a:p>
          <a:p>
            <a:pPr lvl="0"/>
            <a:r>
              <a:rPr lang="ro-RO" sz="1400" dirty="0" smtClean="0">
                <a:solidFill>
                  <a:srgbClr val="FF0000"/>
                </a:solidFill>
                <a:latin typeface="Arial Black" pitchFamily="34" charset="0"/>
              </a:rPr>
              <a:t>consolidarea imaginii C.C.D. Mehedinţi ca principala instituţie de formare din judeţ;</a:t>
            </a:r>
          </a:p>
          <a:p>
            <a:pPr lvl="0"/>
            <a:endParaRPr lang="ro-RO" sz="900" dirty="0" smtClean="0">
              <a:latin typeface="Arial Black" pitchFamily="34" charset="0"/>
            </a:endParaRPr>
          </a:p>
          <a:p>
            <a:pPr lvl="0"/>
            <a:r>
              <a:rPr lang="ro-RO" sz="1400" dirty="0" smtClean="0">
                <a:solidFill>
                  <a:srgbClr val="2907B9"/>
                </a:solidFill>
                <a:latin typeface="Arial Black" pitchFamily="34" charset="0"/>
              </a:rPr>
              <a:t>continuarea unor parteneriate, proiecte, cu parteneri din mediul universitar;</a:t>
            </a:r>
          </a:p>
          <a:p>
            <a:pPr lvl="0"/>
            <a:endParaRPr lang="ro-RO" sz="900" dirty="0" smtClean="0">
              <a:latin typeface="Arial Black" pitchFamily="34" charset="0"/>
            </a:endParaRPr>
          </a:p>
          <a:p>
            <a:pPr lvl="0"/>
            <a:r>
              <a:rPr lang="ro-RO" sz="1400" dirty="0" smtClean="0">
                <a:solidFill>
                  <a:srgbClr val="FF0000"/>
                </a:solidFill>
                <a:latin typeface="Arial Black" pitchFamily="34" charset="0"/>
              </a:rPr>
              <a:t>iniţierea, derularea şi finalizarea unor parteneriate cu parteneri din Uniunea Europeană;</a:t>
            </a:r>
          </a:p>
          <a:p>
            <a:pPr lvl="0"/>
            <a:endParaRPr lang="ro-RO" sz="900" dirty="0" smtClean="0">
              <a:latin typeface="Arial Black" pitchFamily="34" charset="0"/>
            </a:endParaRPr>
          </a:p>
          <a:p>
            <a:pPr lvl="0"/>
            <a:r>
              <a:rPr lang="ro-RO" sz="1400" dirty="0" smtClean="0">
                <a:solidFill>
                  <a:srgbClr val="2907B9"/>
                </a:solidFill>
                <a:latin typeface="Arial Black" pitchFamily="34" charset="0"/>
              </a:rPr>
              <a:t>organizarea unor sesiuni de comunicări metodico-ştiinţifice şi activităţilor culturale, pentru asigurarea schimbului de experienţă.</a:t>
            </a:r>
          </a:p>
        </p:txBody>
      </p:sp>
    </p:spTree>
    <p:extLst>
      <p:ext uri="{BB962C8B-B14F-4D97-AF65-F5344CB8AC3E}">
        <p14:creationId xmlns:p14="http://schemas.microsoft.com/office/powerpoint/2010/main" val="789381663"/>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0401" name="Rectangle 1"/>
          <p:cNvSpPr>
            <a:spLocks noChangeArrowheads="1"/>
          </p:cNvSpPr>
          <p:nvPr/>
        </p:nvSpPr>
        <p:spPr bwMode="auto">
          <a:xfrm>
            <a:off x="533401" y="42446"/>
            <a:ext cx="8382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sz="2800" b="1" i="0" u="none" strike="noStrike" cap="none" normalizeH="0" baseline="0" dirty="0" smtClean="0">
                <a:ln>
                  <a:noFill/>
                </a:ln>
                <a:solidFill>
                  <a:srgbClr val="C00000"/>
                </a:solidFill>
                <a:effectLst/>
                <a:latin typeface="Arial Black" pitchFamily="34" charset="0"/>
                <a:ea typeface="Times New Roman" pitchFamily="18" charset="0"/>
              </a:rPr>
              <a:t>SITUAŢII STATISTICE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ro-RO" sz="1600" b="0" i="0" u="none" strike="noStrike" cap="none" normalizeH="0" baseline="0" dirty="0" smtClean="0">
                <a:ln>
                  <a:noFill/>
                </a:ln>
                <a:solidFill>
                  <a:srgbClr val="C00000"/>
                </a:solidFill>
                <a:effectLst/>
                <a:latin typeface="Arial Black" pitchFamily="34" charset="0"/>
                <a:ea typeface="Times New Roman" pitchFamily="18" charset="0"/>
              </a:rPr>
              <a:t>PRIVIND BENEFICIARII PROGRAMELOR DE FORMARE ŞI MEDIUL LOR DE PROVENIENŢĂ</a:t>
            </a:r>
            <a:endParaRPr kumimoji="0" lang="ro-RO" sz="1600" b="0" i="0" u="none" strike="noStrike" cap="none" normalizeH="0" baseline="0" dirty="0" smtClean="0">
              <a:ln>
                <a:noFill/>
              </a:ln>
              <a:solidFill>
                <a:srgbClr val="C00000"/>
              </a:solidFill>
              <a:effectLst/>
              <a:latin typeface="Arial Black" pitchFamily="34" charset="0"/>
            </a:endParaRPr>
          </a:p>
        </p:txBody>
      </p:sp>
      <p:sp>
        <p:nvSpPr>
          <p:cNvPr id="11" name="Rectangle 2"/>
          <p:cNvSpPr>
            <a:spLocks noGrp="1" noChangeArrowheads="1"/>
          </p:cNvSpPr>
          <p:nvPr>
            <p:ph type="ctrTitle"/>
          </p:nvPr>
        </p:nvSpPr>
        <p:spPr/>
        <p:txBody>
          <a:bodyPr>
            <a:normAutofit fontScale="90000"/>
          </a:bodyPr>
          <a:lstStyle/>
          <a:p>
            <a:pPr eaLnBrk="1" hangingPunct="1">
              <a:defRPr/>
            </a:pPr>
            <a:r>
              <a:rPr lang="ro-RO" sz="4400" dirty="0" smtClean="0"/>
              <a:t/>
            </a:r>
            <a:br>
              <a:rPr lang="ro-RO" sz="4400" dirty="0" smtClean="0"/>
            </a:br>
            <a:r>
              <a:rPr lang="ro-RO" sz="4400" dirty="0" smtClean="0"/>
              <a:t>    </a:t>
            </a:r>
            <a:r>
              <a:rPr lang="ro-RO" sz="3200" dirty="0" smtClean="0">
                <a:solidFill>
                  <a:srgbClr val="00B050"/>
                </a:solidFill>
              </a:rPr>
              <a:t/>
            </a:r>
            <a:br>
              <a:rPr lang="ro-RO" sz="3200" dirty="0" smtClean="0">
                <a:solidFill>
                  <a:srgbClr val="00B050"/>
                </a:solidFill>
              </a:rPr>
            </a:br>
            <a:r>
              <a:rPr lang="ro-RO" sz="3200" dirty="0" smtClean="0"/>
              <a:t/>
            </a:r>
            <a:br>
              <a:rPr lang="ro-RO" sz="3200" dirty="0" smtClean="0"/>
            </a:br>
            <a:r>
              <a:rPr lang="ro-RO" dirty="0" smtClean="0"/>
              <a:t/>
            </a:r>
            <a:br>
              <a:rPr lang="ro-RO" dirty="0" smtClean="0"/>
            </a:br>
            <a:r>
              <a:rPr lang="ro-RO" dirty="0" smtClean="0"/>
              <a:t/>
            </a:r>
            <a:br>
              <a:rPr lang="ro-RO" dirty="0" smtClean="0"/>
            </a:br>
            <a:r>
              <a:rPr lang="ro-RO" dirty="0" smtClean="0"/>
              <a:t/>
            </a:r>
            <a:br>
              <a:rPr lang="ro-RO" dirty="0" smtClean="0"/>
            </a:br>
            <a:r>
              <a:rPr lang="ro-RO" dirty="0" smtClean="0"/>
              <a:t/>
            </a:r>
            <a:br>
              <a:rPr lang="ro-RO" dirty="0" smtClean="0"/>
            </a:br>
            <a:endParaRPr lang="ro-RO" dirty="0" smtClean="0"/>
          </a:p>
        </p:txBody>
      </p:sp>
      <p:graphicFrame>
        <p:nvGraphicFramePr>
          <p:cNvPr id="12" name="Table 11"/>
          <p:cNvGraphicFramePr>
            <a:graphicFrameLocks noGrp="1"/>
          </p:cNvGraphicFramePr>
          <p:nvPr>
            <p:extLst>
              <p:ext uri="{D42A27DB-BD31-4B8C-83A1-F6EECF244321}">
                <p14:modId xmlns:p14="http://schemas.microsoft.com/office/powerpoint/2010/main" val="166923720"/>
              </p:ext>
            </p:extLst>
          </p:nvPr>
        </p:nvGraphicFramePr>
        <p:xfrm>
          <a:off x="533401" y="1219200"/>
          <a:ext cx="8382000" cy="3250153"/>
        </p:xfrm>
        <a:graphic>
          <a:graphicData uri="http://schemas.openxmlformats.org/drawingml/2006/table">
            <a:tbl>
              <a:tblPr/>
              <a:tblGrid>
                <a:gridCol w="2114377">
                  <a:extLst>
                    <a:ext uri="{9D8B030D-6E8A-4147-A177-3AD203B41FA5}">
                      <a16:colId xmlns:a16="http://schemas.microsoft.com/office/drawing/2014/main" val="20000"/>
                    </a:ext>
                  </a:extLst>
                </a:gridCol>
                <a:gridCol w="1661297">
                  <a:extLst>
                    <a:ext uri="{9D8B030D-6E8A-4147-A177-3AD203B41FA5}">
                      <a16:colId xmlns:a16="http://schemas.microsoft.com/office/drawing/2014/main" val="20001"/>
                    </a:ext>
                  </a:extLst>
                </a:gridCol>
                <a:gridCol w="1359243">
                  <a:extLst>
                    <a:ext uri="{9D8B030D-6E8A-4147-A177-3AD203B41FA5}">
                      <a16:colId xmlns:a16="http://schemas.microsoft.com/office/drawing/2014/main" val="20002"/>
                    </a:ext>
                  </a:extLst>
                </a:gridCol>
                <a:gridCol w="3247083">
                  <a:extLst>
                    <a:ext uri="{9D8B030D-6E8A-4147-A177-3AD203B41FA5}">
                      <a16:colId xmlns:a16="http://schemas.microsoft.com/office/drawing/2014/main" val="20003"/>
                    </a:ext>
                  </a:extLst>
                </a:gridCol>
              </a:tblGrid>
              <a:tr h="634029">
                <a:tc>
                  <a:txBody>
                    <a:bodyPr/>
                    <a:lstStyle/>
                    <a:p>
                      <a:pPr algn="l">
                        <a:spcAft>
                          <a:spcPts val="0"/>
                        </a:spcAft>
                      </a:pPr>
                      <a:r>
                        <a:rPr lang="ro-RO" sz="1000" b="1" dirty="0" smtClean="0">
                          <a:solidFill>
                            <a:srgbClr val="2907B9"/>
                          </a:solidFill>
                          <a:latin typeface="Arial Black" pitchFamily="34" charset="0"/>
                          <a:ea typeface="Times New Roman"/>
                        </a:rPr>
                        <a:t>CATEGORIA DE PERSONAL</a:t>
                      </a:r>
                      <a:endParaRPr lang="ro-RO" sz="1000" b="1" dirty="0">
                        <a:solidFill>
                          <a:srgbClr val="2907B9"/>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000" b="1" dirty="0" smtClean="0">
                          <a:solidFill>
                            <a:srgbClr val="2907B9"/>
                          </a:solidFill>
                          <a:latin typeface="Arial Black" pitchFamily="34" charset="0"/>
                          <a:ea typeface="Times New Roman"/>
                        </a:rPr>
                        <a:t>NR. POSTURI- CF. MACHETEI TRANSMISE DE ISJ </a:t>
                      </a:r>
                      <a:endParaRPr lang="ro-RO" sz="1000" b="1" dirty="0">
                        <a:solidFill>
                          <a:srgbClr val="2907B9"/>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000" b="1" dirty="0" smtClean="0">
                          <a:solidFill>
                            <a:srgbClr val="2907B9"/>
                          </a:solidFill>
                          <a:latin typeface="Arial Black" pitchFamily="34" charset="0"/>
                          <a:ea typeface="Times New Roman"/>
                        </a:rPr>
                        <a:t>NR. PERSONAL EXISTENT</a:t>
                      </a:r>
                    </a:p>
                    <a:p>
                      <a:pPr algn="ctr">
                        <a:spcAft>
                          <a:spcPts val="0"/>
                        </a:spcAft>
                      </a:pPr>
                      <a:r>
                        <a:rPr lang="ro-RO" sz="1000" b="1" dirty="0" smtClean="0">
                          <a:solidFill>
                            <a:srgbClr val="2907B9"/>
                          </a:solidFill>
                          <a:latin typeface="Arial Black" pitchFamily="34" charset="0"/>
                          <a:ea typeface="Times New Roman"/>
                        </a:rPr>
                        <a:t>ÎNJUDEŢ</a:t>
                      </a:r>
                      <a:endParaRPr lang="ro-RO" sz="1000" b="1" dirty="0">
                        <a:solidFill>
                          <a:srgbClr val="2907B9"/>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000" b="1" dirty="0" smtClean="0">
                          <a:solidFill>
                            <a:srgbClr val="2907B9"/>
                          </a:solidFill>
                          <a:latin typeface="Arial Black" pitchFamily="34" charset="0"/>
                          <a:ea typeface="Times New Roman"/>
                        </a:rPr>
                        <a:t>NR. PERSONAL PARTICIPANT LA ACŢIUNI DE FORMARE DESFĂŞURATE ÎN ANUL ŞCOLAR 2015-2016</a:t>
                      </a:r>
                      <a:endParaRPr lang="ro-RO" sz="1000" b="1" dirty="0">
                        <a:solidFill>
                          <a:srgbClr val="2907B9"/>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211519">
                <a:tc>
                  <a:txBody>
                    <a:bodyPr/>
                    <a:lstStyle/>
                    <a:p>
                      <a:pPr algn="l">
                        <a:spcAft>
                          <a:spcPts val="0"/>
                        </a:spcAft>
                      </a:pPr>
                      <a:r>
                        <a:rPr lang="ro-RO" sz="1000" b="1" dirty="0" smtClean="0">
                          <a:solidFill>
                            <a:srgbClr val="FF0000"/>
                          </a:solidFill>
                          <a:latin typeface="Arial Black" pitchFamily="34" charset="0"/>
                          <a:ea typeface="Times New Roman"/>
                        </a:rPr>
                        <a:t>PERSONAL DIDACTIC:</a:t>
                      </a:r>
                      <a:endParaRPr lang="ro-RO" sz="1000" dirty="0">
                        <a:solidFill>
                          <a:srgbClr val="FF0000"/>
                        </a:solidFill>
                        <a:latin typeface="Arial Black" pitchFamily="34" charset="0"/>
                        <a:ea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100" dirty="0">
                          <a:solidFill>
                            <a:srgbClr val="FF0000"/>
                          </a:solidFill>
                          <a:latin typeface="Arial Black" pitchFamily="34" charset="0"/>
                          <a:ea typeface="Times New Roman"/>
                        </a:rPr>
                        <a:t>3270</a:t>
                      </a:r>
                      <a:endParaRPr lang="ro-RO" sz="1200" dirty="0">
                        <a:solidFill>
                          <a:srgbClr val="FF0000"/>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100">
                          <a:solidFill>
                            <a:srgbClr val="FF0000"/>
                          </a:solidFill>
                          <a:latin typeface="Arial Black" pitchFamily="34" charset="0"/>
                          <a:ea typeface="Times New Roman"/>
                        </a:rPr>
                        <a:t>3191</a:t>
                      </a:r>
                      <a:endParaRPr lang="ro-RO" sz="1200">
                        <a:solidFill>
                          <a:srgbClr val="FF0000"/>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100">
                          <a:solidFill>
                            <a:srgbClr val="FF0000"/>
                          </a:solidFill>
                          <a:latin typeface="Arial Black" pitchFamily="34" charset="0"/>
                          <a:ea typeface="Times New Roman"/>
                        </a:rPr>
                        <a:t>1407</a:t>
                      </a:r>
                      <a:endParaRPr lang="ro-RO" sz="1200">
                        <a:solidFill>
                          <a:srgbClr val="FF0000"/>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23270">
                <a:tc>
                  <a:txBody>
                    <a:bodyPr/>
                    <a:lstStyle/>
                    <a:p>
                      <a:pPr algn="l">
                        <a:spcAft>
                          <a:spcPts val="0"/>
                        </a:spcAft>
                      </a:pPr>
                      <a:r>
                        <a:rPr lang="ro-RO" sz="1000" dirty="0" smtClean="0">
                          <a:solidFill>
                            <a:srgbClr val="FF0000"/>
                          </a:solidFill>
                          <a:latin typeface="Arial Black" pitchFamily="34" charset="0"/>
                          <a:ea typeface="Times New Roman"/>
                        </a:rPr>
                        <a:t>-EDUCATOARE</a:t>
                      </a:r>
                      <a:endParaRPr lang="ro-RO" sz="1000" dirty="0">
                        <a:solidFill>
                          <a:srgbClr val="FF0000"/>
                        </a:solidFill>
                        <a:latin typeface="Arial Black" pitchFamily="34" charset="0"/>
                        <a:ea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100" dirty="0">
                          <a:solidFill>
                            <a:srgbClr val="FF0000"/>
                          </a:solidFill>
                          <a:latin typeface="Arial Black" pitchFamily="34" charset="0"/>
                          <a:ea typeface="Times New Roman"/>
                        </a:rPr>
                        <a:t>479</a:t>
                      </a:r>
                      <a:endParaRPr lang="ro-RO" sz="1200" dirty="0">
                        <a:solidFill>
                          <a:srgbClr val="FF0000"/>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100">
                          <a:solidFill>
                            <a:srgbClr val="FF0000"/>
                          </a:solidFill>
                          <a:latin typeface="Arial Black" pitchFamily="34" charset="0"/>
                          <a:ea typeface="Times New Roman"/>
                        </a:rPr>
                        <a:t>479</a:t>
                      </a:r>
                      <a:endParaRPr lang="ro-RO" sz="1200">
                        <a:solidFill>
                          <a:srgbClr val="FF0000"/>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100">
                          <a:solidFill>
                            <a:srgbClr val="FF0000"/>
                          </a:solidFill>
                          <a:latin typeface="Arial Black" pitchFamily="34" charset="0"/>
                          <a:ea typeface="Times New Roman"/>
                        </a:rPr>
                        <a:t>172</a:t>
                      </a:r>
                      <a:endParaRPr lang="ro-RO" sz="1200">
                        <a:solidFill>
                          <a:srgbClr val="FF0000"/>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263225">
                <a:tc>
                  <a:txBody>
                    <a:bodyPr/>
                    <a:lstStyle/>
                    <a:p>
                      <a:pPr algn="l">
                        <a:spcAft>
                          <a:spcPts val="0"/>
                        </a:spcAft>
                      </a:pPr>
                      <a:r>
                        <a:rPr lang="ro-RO" sz="1000" dirty="0" smtClean="0">
                          <a:solidFill>
                            <a:srgbClr val="FF0000"/>
                          </a:solidFill>
                          <a:latin typeface="Arial Black" pitchFamily="34" charset="0"/>
                          <a:ea typeface="Times New Roman"/>
                        </a:rPr>
                        <a:t>-ÎNVĂŢĂTORI/INSTITUTORI</a:t>
                      </a:r>
                      <a:endParaRPr lang="ro-RO" sz="1000" dirty="0">
                        <a:solidFill>
                          <a:srgbClr val="FF0000"/>
                        </a:solidFill>
                        <a:latin typeface="Arial Black" pitchFamily="34" charset="0"/>
                        <a:ea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100" dirty="0">
                          <a:solidFill>
                            <a:srgbClr val="FF0000"/>
                          </a:solidFill>
                          <a:latin typeface="Arial Black" pitchFamily="34" charset="0"/>
                          <a:ea typeface="Times New Roman"/>
                        </a:rPr>
                        <a:t>602</a:t>
                      </a:r>
                      <a:endParaRPr lang="ro-RO" sz="1200" dirty="0">
                        <a:solidFill>
                          <a:srgbClr val="FF0000"/>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100">
                          <a:solidFill>
                            <a:srgbClr val="FF0000"/>
                          </a:solidFill>
                          <a:latin typeface="Arial Black" pitchFamily="34" charset="0"/>
                          <a:ea typeface="Times New Roman"/>
                        </a:rPr>
                        <a:t>602</a:t>
                      </a:r>
                      <a:endParaRPr lang="ro-RO" sz="1200">
                        <a:solidFill>
                          <a:srgbClr val="FF0000"/>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100">
                          <a:solidFill>
                            <a:srgbClr val="FF0000"/>
                          </a:solidFill>
                          <a:latin typeface="Arial Black" pitchFamily="34" charset="0"/>
                          <a:ea typeface="Times New Roman"/>
                        </a:rPr>
                        <a:t>321</a:t>
                      </a:r>
                      <a:endParaRPr lang="ro-RO" sz="1200">
                        <a:solidFill>
                          <a:srgbClr val="FF0000"/>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246772">
                <a:tc>
                  <a:txBody>
                    <a:bodyPr/>
                    <a:lstStyle/>
                    <a:p>
                      <a:pPr algn="l">
                        <a:spcAft>
                          <a:spcPts val="0"/>
                        </a:spcAft>
                      </a:pPr>
                      <a:r>
                        <a:rPr lang="ro-RO" sz="1000" dirty="0" smtClean="0">
                          <a:solidFill>
                            <a:srgbClr val="FF0000"/>
                          </a:solidFill>
                          <a:latin typeface="Arial Black" pitchFamily="34" charset="0"/>
                          <a:ea typeface="Times New Roman"/>
                        </a:rPr>
                        <a:t>-PROFESORI</a:t>
                      </a:r>
                      <a:endParaRPr lang="ro-RO" sz="1000" dirty="0">
                        <a:solidFill>
                          <a:srgbClr val="FF0000"/>
                        </a:solidFill>
                        <a:latin typeface="Arial Black" pitchFamily="34" charset="0"/>
                        <a:ea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100" dirty="0">
                          <a:solidFill>
                            <a:srgbClr val="FF0000"/>
                          </a:solidFill>
                          <a:latin typeface="Arial Black" pitchFamily="34" charset="0"/>
                          <a:ea typeface="Times New Roman"/>
                        </a:rPr>
                        <a:t>2126</a:t>
                      </a:r>
                      <a:endParaRPr lang="ro-RO" sz="1200" dirty="0">
                        <a:solidFill>
                          <a:srgbClr val="FF0000"/>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100">
                          <a:solidFill>
                            <a:srgbClr val="FF0000"/>
                          </a:solidFill>
                          <a:latin typeface="Arial Black" pitchFamily="34" charset="0"/>
                          <a:ea typeface="Times New Roman"/>
                        </a:rPr>
                        <a:t>2045</a:t>
                      </a:r>
                      <a:endParaRPr lang="ro-RO" sz="1200">
                        <a:solidFill>
                          <a:srgbClr val="FF0000"/>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100">
                          <a:solidFill>
                            <a:srgbClr val="FF0000"/>
                          </a:solidFill>
                          <a:latin typeface="Arial Black" pitchFamily="34" charset="0"/>
                          <a:ea typeface="Times New Roman"/>
                        </a:rPr>
                        <a:t>914</a:t>
                      </a:r>
                      <a:endParaRPr lang="ro-RO" sz="1200">
                        <a:solidFill>
                          <a:srgbClr val="FF0000"/>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277326">
                <a:tc>
                  <a:txBody>
                    <a:bodyPr/>
                    <a:lstStyle/>
                    <a:p>
                      <a:pPr algn="l">
                        <a:spcAft>
                          <a:spcPts val="0"/>
                        </a:spcAft>
                      </a:pPr>
                      <a:r>
                        <a:rPr lang="ro-RO" sz="1000" dirty="0" smtClean="0">
                          <a:solidFill>
                            <a:srgbClr val="FF0000"/>
                          </a:solidFill>
                          <a:latin typeface="Arial Black" pitchFamily="34" charset="0"/>
                          <a:ea typeface="Times New Roman"/>
                        </a:rPr>
                        <a:t>-MAIŞTRI INSTRUCTORI</a:t>
                      </a:r>
                      <a:endParaRPr lang="ro-RO" sz="1000" dirty="0">
                        <a:solidFill>
                          <a:srgbClr val="FF0000"/>
                        </a:solidFill>
                        <a:latin typeface="Arial Black" pitchFamily="34" charset="0"/>
                        <a:ea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100" dirty="0">
                          <a:solidFill>
                            <a:srgbClr val="FF0000"/>
                          </a:solidFill>
                          <a:latin typeface="Arial Black" pitchFamily="34" charset="0"/>
                          <a:ea typeface="Times New Roman"/>
                        </a:rPr>
                        <a:t>65</a:t>
                      </a:r>
                      <a:endParaRPr lang="ro-RO" sz="1200" dirty="0">
                        <a:solidFill>
                          <a:srgbClr val="FF0000"/>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100">
                          <a:solidFill>
                            <a:srgbClr val="FF0000"/>
                          </a:solidFill>
                          <a:latin typeface="Arial Black" pitchFamily="34" charset="0"/>
                          <a:ea typeface="Times New Roman"/>
                        </a:rPr>
                        <a:t>65</a:t>
                      </a:r>
                      <a:endParaRPr lang="ro-RO" sz="1200">
                        <a:solidFill>
                          <a:srgbClr val="FF0000"/>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endParaRPr lang="ro-RO" sz="1100">
                        <a:solidFill>
                          <a:srgbClr val="FF0000"/>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634029">
                <a:tc>
                  <a:txBody>
                    <a:bodyPr/>
                    <a:lstStyle/>
                    <a:p>
                      <a:pPr algn="l">
                        <a:spcAft>
                          <a:spcPts val="0"/>
                        </a:spcAft>
                      </a:pPr>
                      <a:r>
                        <a:rPr lang="ro-RO" sz="1000" dirty="0" smtClean="0">
                          <a:solidFill>
                            <a:srgbClr val="FF0000"/>
                          </a:solidFill>
                          <a:latin typeface="Arial Black" pitchFamily="34" charset="0"/>
                          <a:ea typeface="Times New Roman"/>
                        </a:rPr>
                        <a:t>-PERSONAL DIDACTIC CU FUNCŢII DE CONDUCERE, DE ÎNDRUMARE ŞI DE CONTROL</a:t>
                      </a:r>
                      <a:endParaRPr lang="ro-RO" sz="1000" dirty="0">
                        <a:solidFill>
                          <a:srgbClr val="FF0000"/>
                        </a:solidFill>
                        <a:latin typeface="Arial Black" pitchFamily="34" charset="0"/>
                        <a:ea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100" dirty="0">
                          <a:solidFill>
                            <a:srgbClr val="FF0000"/>
                          </a:solidFill>
                          <a:latin typeface="Arial Black" pitchFamily="34" charset="0"/>
                          <a:ea typeface="Times New Roman"/>
                        </a:rPr>
                        <a:t>143</a:t>
                      </a:r>
                      <a:endParaRPr lang="ro-RO" sz="1200" dirty="0">
                        <a:solidFill>
                          <a:srgbClr val="FF0000"/>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100">
                          <a:solidFill>
                            <a:srgbClr val="FF0000"/>
                          </a:solidFill>
                          <a:latin typeface="Arial Black" pitchFamily="34" charset="0"/>
                          <a:ea typeface="Times New Roman"/>
                        </a:rPr>
                        <a:t>143</a:t>
                      </a:r>
                      <a:endParaRPr lang="ro-RO" sz="1200">
                        <a:solidFill>
                          <a:srgbClr val="FF0000"/>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100" dirty="0">
                          <a:solidFill>
                            <a:srgbClr val="FF0000"/>
                          </a:solidFill>
                          <a:latin typeface="Arial Black" pitchFamily="34" charset="0"/>
                          <a:ea typeface="Times New Roman"/>
                        </a:rPr>
                        <a:t>55</a:t>
                      </a:r>
                      <a:endParaRPr lang="ro-RO" sz="1200" dirty="0">
                        <a:solidFill>
                          <a:srgbClr val="FF0000"/>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211343">
                <a:tc>
                  <a:txBody>
                    <a:bodyPr/>
                    <a:lstStyle/>
                    <a:p>
                      <a:pPr algn="l">
                        <a:spcAft>
                          <a:spcPts val="0"/>
                        </a:spcAft>
                      </a:pPr>
                      <a:r>
                        <a:rPr lang="ro-RO" sz="1000" b="1" dirty="0" smtClean="0">
                          <a:solidFill>
                            <a:srgbClr val="FF0000"/>
                          </a:solidFill>
                          <a:latin typeface="Arial Black" pitchFamily="34" charset="0"/>
                          <a:ea typeface="Times New Roman"/>
                        </a:rPr>
                        <a:t>PERSONAL DIDACTIC AUXILIAR</a:t>
                      </a:r>
                      <a:endParaRPr lang="ro-RO" sz="1000" dirty="0">
                        <a:solidFill>
                          <a:srgbClr val="FF0000"/>
                        </a:solidFill>
                        <a:latin typeface="Arial Black" pitchFamily="34" charset="0"/>
                        <a:ea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100" dirty="0">
                          <a:solidFill>
                            <a:srgbClr val="FF0000"/>
                          </a:solidFill>
                          <a:latin typeface="Arial Black" pitchFamily="34" charset="0"/>
                          <a:ea typeface="Times New Roman"/>
                        </a:rPr>
                        <a:t>291</a:t>
                      </a:r>
                      <a:endParaRPr lang="ro-RO" sz="1200" dirty="0">
                        <a:solidFill>
                          <a:srgbClr val="FF0000"/>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100">
                          <a:solidFill>
                            <a:srgbClr val="FF0000"/>
                          </a:solidFill>
                          <a:latin typeface="Arial Black" pitchFamily="34" charset="0"/>
                          <a:ea typeface="Times New Roman"/>
                        </a:rPr>
                        <a:t>357</a:t>
                      </a:r>
                      <a:endParaRPr lang="ro-RO" sz="1200">
                        <a:solidFill>
                          <a:srgbClr val="FF0000"/>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100">
                          <a:solidFill>
                            <a:srgbClr val="FF0000"/>
                          </a:solidFill>
                          <a:latin typeface="Arial Black" pitchFamily="34" charset="0"/>
                          <a:ea typeface="Times New Roman"/>
                        </a:rPr>
                        <a:t>14</a:t>
                      </a:r>
                      <a:endParaRPr lang="ro-RO" sz="1200">
                        <a:solidFill>
                          <a:srgbClr val="FF0000"/>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211343">
                <a:tc>
                  <a:txBody>
                    <a:bodyPr/>
                    <a:lstStyle/>
                    <a:p>
                      <a:pPr algn="l">
                        <a:spcAft>
                          <a:spcPts val="0"/>
                        </a:spcAft>
                      </a:pPr>
                      <a:r>
                        <a:rPr lang="ro-RO" sz="1000" b="1" dirty="0" smtClean="0">
                          <a:solidFill>
                            <a:srgbClr val="FF0000"/>
                          </a:solidFill>
                          <a:latin typeface="Arial Black" pitchFamily="34" charset="0"/>
                          <a:ea typeface="Times New Roman"/>
                        </a:rPr>
                        <a:t>PERSONAL NEDIDACTIC</a:t>
                      </a:r>
                      <a:endParaRPr lang="ro-RO" sz="1000" dirty="0">
                        <a:solidFill>
                          <a:srgbClr val="FF0000"/>
                        </a:solidFill>
                        <a:latin typeface="Arial Black" pitchFamily="34" charset="0"/>
                        <a:ea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100" dirty="0">
                          <a:solidFill>
                            <a:srgbClr val="FF0000"/>
                          </a:solidFill>
                          <a:latin typeface="Arial Black" pitchFamily="34" charset="0"/>
                          <a:ea typeface="Times New Roman"/>
                        </a:rPr>
                        <a:t>739</a:t>
                      </a:r>
                      <a:endParaRPr lang="ro-RO" sz="1200" dirty="0">
                        <a:solidFill>
                          <a:srgbClr val="FF0000"/>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100">
                          <a:solidFill>
                            <a:srgbClr val="FF0000"/>
                          </a:solidFill>
                          <a:latin typeface="Arial Black" pitchFamily="34" charset="0"/>
                          <a:ea typeface="Times New Roman"/>
                        </a:rPr>
                        <a:t>903</a:t>
                      </a:r>
                      <a:endParaRPr lang="ro-RO" sz="1200">
                        <a:solidFill>
                          <a:srgbClr val="FF0000"/>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100" dirty="0">
                          <a:solidFill>
                            <a:srgbClr val="FF0000"/>
                          </a:solidFill>
                          <a:latin typeface="Arial Black" pitchFamily="34" charset="0"/>
                          <a:ea typeface="Times New Roman"/>
                        </a:rPr>
                        <a:t>1</a:t>
                      </a:r>
                      <a:endParaRPr lang="ro-RO" sz="1200" dirty="0">
                        <a:solidFill>
                          <a:srgbClr val="FF0000"/>
                        </a:solidFill>
                        <a:latin typeface="Arial Black" pitchFamily="34" charset="0"/>
                        <a:ea typeface="Times New Roman"/>
                      </a:endParaRP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211343">
                <a:tc>
                  <a:txBody>
                    <a:bodyPr/>
                    <a:lstStyle/>
                    <a:p>
                      <a:pPr algn="ctr">
                        <a:spcAft>
                          <a:spcPts val="0"/>
                        </a:spcAft>
                      </a:pPr>
                      <a:r>
                        <a:rPr lang="ro-RO" sz="1600" dirty="0" smtClean="0">
                          <a:solidFill>
                            <a:srgbClr val="7030A0"/>
                          </a:solidFill>
                          <a:latin typeface="Arial Black" pitchFamily="34" charset="0"/>
                          <a:ea typeface="Times New Roman"/>
                        </a:rPr>
                        <a:t>TOTAL</a:t>
                      </a:r>
                      <a:endParaRPr lang="ro-RO" sz="1600" dirty="0">
                        <a:solidFill>
                          <a:srgbClr val="7030A0"/>
                        </a:solidFill>
                        <a:latin typeface="Arial Black" pitchFamily="34" charset="0"/>
                        <a:ea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600" dirty="0">
                          <a:solidFill>
                            <a:srgbClr val="7030A0"/>
                          </a:solidFill>
                          <a:latin typeface="Arial Black" pitchFamily="34" charset="0"/>
                          <a:ea typeface="Times New Roman"/>
                        </a:rPr>
                        <a:t>4300</a:t>
                      </a: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600" dirty="0">
                          <a:solidFill>
                            <a:srgbClr val="7030A0"/>
                          </a:solidFill>
                          <a:latin typeface="Arial Black" pitchFamily="34" charset="0"/>
                          <a:ea typeface="Times New Roman"/>
                        </a:rPr>
                        <a:t>4451</a:t>
                      </a: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ro-RO" sz="1600" dirty="0">
                          <a:solidFill>
                            <a:srgbClr val="7030A0"/>
                          </a:solidFill>
                          <a:latin typeface="Arial Black" pitchFamily="34" charset="0"/>
                          <a:ea typeface="Times New Roman"/>
                        </a:rPr>
                        <a:t>1477</a:t>
                      </a:r>
                    </a:p>
                  </a:txBody>
                  <a:tcPr marL="67112" marR="671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bl>
          </a:graphicData>
        </a:graphic>
      </p:graphicFrame>
      <p:sp>
        <p:nvSpPr>
          <p:cNvPr id="2304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sz="1100" b="0" i="0" u="none" strike="noStrike" cap="none" normalizeH="0" baseline="0" smtClean="0">
                <a:ln>
                  <a:noFill/>
                </a:ln>
                <a:solidFill>
                  <a:schemeClr val="tx1"/>
                </a:solidFill>
                <a:effectLst/>
                <a:latin typeface="Arial" pitchFamily="34" charset="0"/>
                <a:ea typeface="Times New Roman" pitchFamily="18" charset="0"/>
              </a:rPr>
              <a:t>a)</a:t>
            </a:r>
            <a:endParaRPr kumimoji="0" lang="ro-RO" sz="1400" b="0" i="0" u="none" strike="noStrike" cap="none" normalizeH="0" baseline="0" smtClean="0">
              <a:ln>
                <a:noFill/>
              </a:ln>
              <a:solidFill>
                <a:schemeClr val="tx1"/>
              </a:solidFill>
              <a:effectLst/>
              <a:latin typeface="Arial" pitchFamily="34" charset="0"/>
            </a:endParaRPr>
          </a:p>
        </p:txBody>
      </p:sp>
      <p:graphicFrame>
        <p:nvGraphicFramePr>
          <p:cNvPr id="15" name="Table 14"/>
          <p:cNvGraphicFramePr>
            <a:graphicFrameLocks noGrp="1"/>
          </p:cNvGraphicFramePr>
          <p:nvPr>
            <p:extLst>
              <p:ext uri="{D42A27DB-BD31-4B8C-83A1-F6EECF244321}">
                <p14:modId xmlns:p14="http://schemas.microsoft.com/office/powerpoint/2010/main" val="2720585064"/>
              </p:ext>
            </p:extLst>
          </p:nvPr>
        </p:nvGraphicFramePr>
        <p:xfrm>
          <a:off x="914400" y="4800600"/>
          <a:ext cx="7848600" cy="1371600"/>
        </p:xfrm>
        <a:graphic>
          <a:graphicData uri="http://schemas.openxmlformats.org/drawingml/2006/table">
            <a:tbl>
              <a:tblPr/>
              <a:tblGrid>
                <a:gridCol w="1828800">
                  <a:extLst>
                    <a:ext uri="{9D8B030D-6E8A-4147-A177-3AD203B41FA5}">
                      <a16:colId xmlns:a16="http://schemas.microsoft.com/office/drawing/2014/main" val="20000"/>
                    </a:ext>
                  </a:extLst>
                </a:gridCol>
                <a:gridCol w="2908644">
                  <a:extLst>
                    <a:ext uri="{9D8B030D-6E8A-4147-A177-3AD203B41FA5}">
                      <a16:colId xmlns:a16="http://schemas.microsoft.com/office/drawing/2014/main" val="20001"/>
                    </a:ext>
                  </a:extLst>
                </a:gridCol>
                <a:gridCol w="3111156">
                  <a:extLst>
                    <a:ext uri="{9D8B030D-6E8A-4147-A177-3AD203B41FA5}">
                      <a16:colId xmlns:a16="http://schemas.microsoft.com/office/drawing/2014/main" val="20002"/>
                    </a:ext>
                  </a:extLst>
                </a:gridCol>
              </a:tblGrid>
              <a:tr h="342900">
                <a:tc>
                  <a:txBody>
                    <a:bodyPr/>
                    <a:lstStyle/>
                    <a:p>
                      <a:pPr>
                        <a:spcAft>
                          <a:spcPts val="0"/>
                        </a:spcAft>
                      </a:pPr>
                      <a:r>
                        <a:rPr lang="ro-RO" sz="1200" b="1" dirty="0" smtClean="0">
                          <a:solidFill>
                            <a:srgbClr val="C00000"/>
                          </a:solidFill>
                          <a:latin typeface="Arial Black" pitchFamily="34" charset="0"/>
                          <a:ea typeface="Times New Roman"/>
                        </a:rPr>
                        <a:t>MEDIUL</a:t>
                      </a:r>
                      <a:endParaRPr lang="ro-RO" sz="1200" b="1" dirty="0">
                        <a:solidFill>
                          <a:srgbClr val="C00000"/>
                        </a:solidFill>
                        <a:latin typeface="Arial Black" pitchFamily="34" charset="0"/>
                        <a:ea typeface="Times New Roman"/>
                      </a:endParaRPr>
                    </a:p>
                  </a:txBody>
                  <a:tcPr marL="65903" marR="659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spcAft>
                          <a:spcPts val="0"/>
                        </a:spcAft>
                      </a:pPr>
                      <a:r>
                        <a:rPr lang="ro-RO" sz="1200" b="1" dirty="0" smtClean="0">
                          <a:solidFill>
                            <a:srgbClr val="C00000"/>
                          </a:solidFill>
                          <a:latin typeface="Arial Black" pitchFamily="34" charset="0"/>
                          <a:ea typeface="Times New Roman"/>
                        </a:rPr>
                        <a:t>NR. PROGRAME DERULATE</a:t>
                      </a:r>
                      <a:endParaRPr lang="ro-RO" sz="1200" b="1" dirty="0">
                        <a:solidFill>
                          <a:srgbClr val="C00000"/>
                        </a:solidFill>
                        <a:latin typeface="Arial Black" pitchFamily="34" charset="0"/>
                        <a:ea typeface="Times New Roman"/>
                      </a:endParaRPr>
                    </a:p>
                  </a:txBody>
                  <a:tcPr marL="65903" marR="659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spcAft>
                          <a:spcPts val="0"/>
                        </a:spcAft>
                      </a:pPr>
                      <a:r>
                        <a:rPr lang="ro-RO" sz="1200" b="1" dirty="0" smtClean="0">
                          <a:solidFill>
                            <a:srgbClr val="C00000"/>
                          </a:solidFill>
                          <a:latin typeface="Arial Black" pitchFamily="34" charset="0"/>
                          <a:ea typeface="Times New Roman"/>
                        </a:rPr>
                        <a:t>NR. PARTICIPANŢI</a:t>
                      </a:r>
                      <a:endParaRPr lang="ro-RO" sz="1200" b="1" dirty="0">
                        <a:solidFill>
                          <a:srgbClr val="C00000"/>
                        </a:solidFill>
                        <a:latin typeface="Arial Black" pitchFamily="34" charset="0"/>
                        <a:ea typeface="Times New Roman"/>
                      </a:endParaRPr>
                    </a:p>
                  </a:txBody>
                  <a:tcPr marL="65903" marR="659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342900">
                <a:tc>
                  <a:txBody>
                    <a:bodyPr/>
                    <a:lstStyle/>
                    <a:p>
                      <a:pPr>
                        <a:spcAft>
                          <a:spcPts val="0"/>
                        </a:spcAft>
                      </a:pPr>
                      <a:r>
                        <a:rPr lang="ro-RO" sz="1400" dirty="0" smtClean="0">
                          <a:solidFill>
                            <a:srgbClr val="2907B9"/>
                          </a:solidFill>
                          <a:latin typeface="Arial Black" pitchFamily="34" charset="0"/>
                          <a:ea typeface="Times New Roman"/>
                        </a:rPr>
                        <a:t>Urban </a:t>
                      </a:r>
                      <a:endParaRPr lang="ro-RO" sz="1400" dirty="0">
                        <a:solidFill>
                          <a:srgbClr val="2907B9"/>
                        </a:solidFill>
                        <a:latin typeface="Arial Black" pitchFamily="34" charset="0"/>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spcAft>
                          <a:spcPts val="0"/>
                        </a:spcAft>
                      </a:pPr>
                      <a:r>
                        <a:rPr lang="ro-RO" sz="1400" dirty="0" smtClean="0">
                          <a:solidFill>
                            <a:srgbClr val="2907B9"/>
                          </a:solidFill>
                          <a:latin typeface="Arial Black" pitchFamily="34" charset="0"/>
                          <a:ea typeface="Times New Roman"/>
                        </a:rPr>
                        <a:t>47</a:t>
                      </a:r>
                      <a:endParaRPr lang="ro-RO" sz="1400" dirty="0">
                        <a:solidFill>
                          <a:srgbClr val="2907B9"/>
                        </a:solidFill>
                        <a:latin typeface="Arial Black" pitchFamily="34" charset="0"/>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ro-RO" sz="1400" dirty="0" smtClean="0">
                          <a:solidFill>
                            <a:srgbClr val="2907B9"/>
                          </a:solidFill>
                          <a:latin typeface="Arial Black" pitchFamily="34" charset="0"/>
                          <a:ea typeface="Times New Roman"/>
                        </a:rPr>
                        <a:t>999</a:t>
                      </a:r>
                      <a:endParaRPr lang="ro-RO" sz="1400" dirty="0">
                        <a:solidFill>
                          <a:srgbClr val="2907B9"/>
                        </a:solidFill>
                        <a:latin typeface="Arial Black" pitchFamily="34" charset="0"/>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extLst>
                  <a:ext uri="{0D108BD9-81ED-4DB2-BD59-A6C34878D82A}">
                    <a16:rowId xmlns:a16="http://schemas.microsoft.com/office/drawing/2014/main" val="10001"/>
                  </a:ext>
                </a:extLst>
              </a:tr>
              <a:tr h="342900">
                <a:tc>
                  <a:txBody>
                    <a:bodyPr/>
                    <a:lstStyle/>
                    <a:p>
                      <a:pPr>
                        <a:spcAft>
                          <a:spcPts val="0"/>
                        </a:spcAft>
                      </a:pPr>
                      <a:r>
                        <a:rPr lang="ro-RO" sz="1400" dirty="0" smtClean="0">
                          <a:solidFill>
                            <a:srgbClr val="2907B9"/>
                          </a:solidFill>
                          <a:latin typeface="Arial Black" pitchFamily="34" charset="0"/>
                          <a:ea typeface="Times New Roman"/>
                        </a:rPr>
                        <a:t>Rural </a:t>
                      </a:r>
                      <a:endParaRPr lang="ro-RO" sz="1400" dirty="0">
                        <a:solidFill>
                          <a:srgbClr val="2907B9"/>
                        </a:solidFill>
                        <a:latin typeface="Arial Black" pitchFamily="34" charset="0"/>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spcAft>
                          <a:spcPts val="0"/>
                        </a:spcAft>
                      </a:pPr>
                      <a:r>
                        <a:rPr lang="ro-RO" sz="1400" dirty="0" smtClean="0">
                          <a:solidFill>
                            <a:srgbClr val="2907B9"/>
                          </a:solidFill>
                          <a:latin typeface="Arial Black" pitchFamily="34" charset="0"/>
                          <a:ea typeface="Times New Roman"/>
                        </a:rPr>
                        <a:t>12</a:t>
                      </a:r>
                      <a:endParaRPr lang="ro-RO" sz="1400" dirty="0">
                        <a:solidFill>
                          <a:srgbClr val="2907B9"/>
                        </a:solidFill>
                        <a:latin typeface="Arial Black" pitchFamily="34" charset="0"/>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ro-RO" sz="1400" dirty="0" smtClean="0">
                          <a:solidFill>
                            <a:srgbClr val="2907B9"/>
                          </a:solidFill>
                          <a:latin typeface="Arial Black" pitchFamily="34" charset="0"/>
                          <a:ea typeface="Times New Roman"/>
                        </a:rPr>
                        <a:t>478</a:t>
                      </a:r>
                      <a:endParaRPr lang="ro-RO" sz="1400" dirty="0">
                        <a:solidFill>
                          <a:srgbClr val="2907B9"/>
                        </a:solidFill>
                        <a:latin typeface="Arial Black" pitchFamily="34" charset="0"/>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extLst>
                  <a:ext uri="{0D108BD9-81ED-4DB2-BD59-A6C34878D82A}">
                    <a16:rowId xmlns:a16="http://schemas.microsoft.com/office/drawing/2014/main" val="10002"/>
                  </a:ext>
                </a:extLst>
              </a:tr>
              <a:tr h="342900">
                <a:tc>
                  <a:txBody>
                    <a:bodyPr/>
                    <a:lstStyle/>
                    <a:p>
                      <a:pPr>
                        <a:spcAft>
                          <a:spcPts val="0"/>
                        </a:spcAft>
                      </a:pPr>
                      <a:r>
                        <a:rPr lang="ro-RO" sz="1400" dirty="0" smtClean="0">
                          <a:solidFill>
                            <a:srgbClr val="2907B9"/>
                          </a:solidFill>
                          <a:latin typeface="Arial Black" pitchFamily="34" charset="0"/>
                          <a:ea typeface="Times New Roman"/>
                        </a:rPr>
                        <a:t>TOTAL</a:t>
                      </a:r>
                      <a:endParaRPr lang="ro-RO" sz="1400" dirty="0">
                        <a:solidFill>
                          <a:srgbClr val="2907B9"/>
                        </a:solidFill>
                        <a:latin typeface="Arial Black" pitchFamily="34" charset="0"/>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spcAft>
                          <a:spcPts val="0"/>
                        </a:spcAft>
                      </a:pPr>
                      <a:r>
                        <a:rPr lang="ro-RO" sz="1400" dirty="0" smtClean="0">
                          <a:solidFill>
                            <a:srgbClr val="2907B9"/>
                          </a:solidFill>
                          <a:latin typeface="Arial Black" pitchFamily="34" charset="0"/>
                          <a:ea typeface="Times New Roman"/>
                        </a:rPr>
                        <a:t>59</a:t>
                      </a:r>
                      <a:endParaRPr lang="ro-RO" sz="1400" dirty="0">
                        <a:solidFill>
                          <a:srgbClr val="2907B9"/>
                        </a:solidFill>
                        <a:latin typeface="Arial Black" pitchFamily="34" charset="0"/>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ro-RO" sz="1400" dirty="0" smtClean="0">
                          <a:solidFill>
                            <a:srgbClr val="2907B9"/>
                          </a:solidFill>
                          <a:latin typeface="Arial Black" pitchFamily="34" charset="0"/>
                          <a:ea typeface="Times New Roman"/>
                        </a:rPr>
                        <a:t>1477</a:t>
                      </a:r>
                      <a:endParaRPr lang="ro-RO" sz="1400" dirty="0">
                        <a:solidFill>
                          <a:srgbClr val="2907B9"/>
                        </a:solidFill>
                        <a:latin typeface="Arial Black" pitchFamily="34" charset="0"/>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53887592"/>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Scale>
                                      <p:cBhvr>
                                        <p:cTn id="7" dur="5000" decel="50000" fill="hold">
                                          <p:stCondLst>
                                            <p:cond delay="0"/>
                                          </p:stCondLst>
                                        </p:cTn>
                                        <p:tgtEl>
                                          <p:spTgt spid="1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5000" decel="50000" fill="hold">
                                          <p:stCondLst>
                                            <p:cond delay="0"/>
                                          </p:stCondLst>
                                        </p:cTn>
                                        <p:tgtEl>
                                          <p:spTgt spid="11"/>
                                        </p:tgtEl>
                                        <p:attrNameLst>
                                          <p:attrName>ppt_x</p:attrName>
                                          <p:attrName>ppt_y</p:attrName>
                                        </p:attrNameLst>
                                      </p:cBhvr>
                                    </p:animMotion>
                                    <p:animEffect transition="in" filter="fade">
                                      <p:cBhvr>
                                        <p:cTn id="9" dur="5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smtClean="0">
                <a:solidFill>
                  <a:srgbClr val="C00000"/>
                </a:solidFill>
                <a:latin typeface="Arial Black" pitchFamily="34" charset="0"/>
              </a:rPr>
              <a:t>PALATUL COPIILOR</a:t>
            </a:r>
            <a:br>
              <a:rPr lang="ro-RO" b="1" dirty="0" smtClean="0">
                <a:solidFill>
                  <a:srgbClr val="C00000"/>
                </a:solidFill>
                <a:latin typeface="Arial Black" pitchFamily="34" charset="0"/>
              </a:rPr>
            </a:br>
            <a:endParaRPr lang="ro-RO" dirty="0">
              <a:solidFill>
                <a:srgbClr val="C00000"/>
              </a:solidFill>
              <a:latin typeface="Arial Black" pitchFamily="34" charset="0"/>
            </a:endParaRPr>
          </a:p>
        </p:txBody>
      </p:sp>
      <p:sp>
        <p:nvSpPr>
          <p:cNvPr id="3" name="Content Placeholder 2"/>
          <p:cNvSpPr>
            <a:spLocks noGrp="1"/>
          </p:cNvSpPr>
          <p:nvPr>
            <p:ph sz="quarter" idx="1"/>
          </p:nvPr>
        </p:nvSpPr>
        <p:spPr>
          <a:xfrm>
            <a:off x="457200" y="1600200"/>
            <a:ext cx="7543800" cy="914400"/>
          </a:xfrm>
        </p:spPr>
        <p:txBody>
          <a:bodyPr/>
          <a:lstStyle/>
          <a:p>
            <a:pPr marL="0" indent="0" algn="ctr">
              <a:buNone/>
            </a:pPr>
            <a:r>
              <a:rPr lang="ro-RO" sz="2400" dirty="0" smtClean="0">
                <a:solidFill>
                  <a:srgbClr val="7030A0"/>
                </a:solidFill>
                <a:latin typeface="Arial Black" pitchFamily="34" charset="0"/>
              </a:rPr>
              <a:t>Palatul Copiilor a funcţionat cu un număr de 316 grupe cu un total de 3955 elevi repartizaţi astfel:</a:t>
            </a:r>
          </a:p>
          <a:p>
            <a:endParaRPr lang="ro-RO" dirty="0" smtClean="0"/>
          </a:p>
          <a:p>
            <a:endParaRPr lang="ro-RO" dirty="0"/>
          </a:p>
        </p:txBody>
      </p:sp>
      <p:graphicFrame>
        <p:nvGraphicFramePr>
          <p:cNvPr id="4" name="Table 3"/>
          <p:cNvGraphicFramePr>
            <a:graphicFrameLocks noGrp="1"/>
          </p:cNvGraphicFramePr>
          <p:nvPr>
            <p:extLst>
              <p:ext uri="{D42A27DB-BD31-4B8C-83A1-F6EECF244321}">
                <p14:modId xmlns:p14="http://schemas.microsoft.com/office/powerpoint/2010/main" val="1370859195"/>
              </p:ext>
            </p:extLst>
          </p:nvPr>
        </p:nvGraphicFramePr>
        <p:xfrm>
          <a:off x="685800" y="3048000"/>
          <a:ext cx="7696200" cy="2846892"/>
        </p:xfrm>
        <a:graphic>
          <a:graphicData uri="http://schemas.openxmlformats.org/drawingml/2006/table">
            <a:tbl>
              <a:tblPr firstRow="1" bandRow="1">
                <a:tableStyleId>{5C22544A-7EE6-4342-B048-85BDC9FD1C3A}</a:tableStyleId>
              </a:tblPr>
              <a:tblGrid>
                <a:gridCol w="38100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1981200">
                  <a:extLst>
                    <a:ext uri="{9D8B030D-6E8A-4147-A177-3AD203B41FA5}">
                      <a16:colId xmlns:a16="http://schemas.microsoft.com/office/drawing/2014/main" val="20002"/>
                    </a:ext>
                  </a:extLst>
                </a:gridCol>
              </a:tblGrid>
              <a:tr h="304800">
                <a:tc>
                  <a:txBody>
                    <a:bodyPr/>
                    <a:lstStyle/>
                    <a:p>
                      <a:pPr algn="just">
                        <a:spcAft>
                          <a:spcPts val="0"/>
                        </a:spcAft>
                      </a:pPr>
                      <a:r>
                        <a:rPr lang="pt-PT" sz="1200" b="1" dirty="0">
                          <a:solidFill>
                            <a:schemeClr val="accent3"/>
                          </a:solidFill>
                          <a:latin typeface="Times New Roman"/>
                          <a:ea typeface="Times New Roman"/>
                        </a:rPr>
                        <a:t>Unitatea de învăţământ</a:t>
                      </a:r>
                      <a:endParaRPr lang="ro-RO" sz="1200" dirty="0">
                        <a:solidFill>
                          <a:schemeClr val="accent3"/>
                        </a:solidFill>
                        <a:latin typeface="Times New Roman"/>
                        <a:ea typeface="Times New Roman"/>
                      </a:endParaRPr>
                    </a:p>
                  </a:txBody>
                  <a:tcPr marL="68580" marR="68580" marT="0" marB="0">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just">
                        <a:spcAft>
                          <a:spcPts val="0"/>
                        </a:spcAft>
                      </a:pPr>
                      <a:r>
                        <a:rPr lang="pt-PT" sz="1200" b="1" dirty="0">
                          <a:solidFill>
                            <a:schemeClr val="accent3"/>
                          </a:solidFill>
                          <a:latin typeface="Times New Roman"/>
                          <a:ea typeface="Times New Roman"/>
                        </a:rPr>
                        <a:t>Total elevi</a:t>
                      </a:r>
                      <a:endParaRPr lang="ro-RO" sz="1200" dirty="0">
                        <a:solidFill>
                          <a:schemeClr val="accent3"/>
                        </a:solidFill>
                        <a:latin typeface="Times New Roman"/>
                        <a:ea typeface="Times New Roman"/>
                      </a:endParaRPr>
                    </a:p>
                  </a:txBody>
                  <a:tcPr marL="68580" marR="68580" marT="0" marB="0">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just">
                        <a:spcAft>
                          <a:spcPts val="0"/>
                        </a:spcAft>
                      </a:pPr>
                      <a:r>
                        <a:rPr lang="pt-PT" sz="1200" b="1" dirty="0">
                          <a:solidFill>
                            <a:schemeClr val="accent3"/>
                          </a:solidFill>
                          <a:latin typeface="Times New Roman"/>
                          <a:ea typeface="Times New Roman"/>
                        </a:rPr>
                        <a:t>Total grupe</a:t>
                      </a:r>
                      <a:endParaRPr lang="ro-RO" sz="1200" dirty="0">
                        <a:solidFill>
                          <a:schemeClr val="accent3"/>
                        </a:solidFill>
                        <a:latin typeface="Times New Roman"/>
                        <a:ea typeface="Times New Roman"/>
                      </a:endParaRPr>
                    </a:p>
                  </a:txBody>
                  <a:tcPr marL="68580" marR="68580" marT="0" marB="0">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423682">
                <a:tc>
                  <a:txBody>
                    <a:bodyPr/>
                    <a:lstStyle/>
                    <a:p>
                      <a:pPr algn="just">
                        <a:spcAft>
                          <a:spcPts val="0"/>
                        </a:spcAft>
                      </a:pPr>
                      <a:r>
                        <a:rPr lang="pt-PT" sz="1600" b="1" dirty="0">
                          <a:solidFill>
                            <a:srgbClr val="FF0000"/>
                          </a:solidFill>
                          <a:latin typeface="Arial Black" pitchFamily="34" charset="0"/>
                          <a:ea typeface="Times New Roman"/>
                        </a:rPr>
                        <a:t>PALATUL COPIILOR </a:t>
                      </a:r>
                      <a:endParaRPr lang="ro-RO" sz="1600" dirty="0">
                        <a:solidFill>
                          <a:srgbClr val="FF0000"/>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spcAft>
                          <a:spcPts val="0"/>
                        </a:spcAft>
                      </a:pPr>
                      <a:r>
                        <a:rPr lang="pt-PT" sz="1600" b="1" dirty="0">
                          <a:solidFill>
                            <a:srgbClr val="FF0000"/>
                          </a:solidFill>
                          <a:latin typeface="Arial Black" pitchFamily="34" charset="0"/>
                          <a:ea typeface="Times New Roman"/>
                        </a:rPr>
                        <a:t>2505</a:t>
                      </a:r>
                      <a:endParaRPr lang="ro-RO" sz="1600" dirty="0">
                        <a:solidFill>
                          <a:srgbClr val="FF0000"/>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spcAft>
                          <a:spcPts val="0"/>
                        </a:spcAft>
                      </a:pPr>
                      <a:r>
                        <a:rPr lang="pt-PT" sz="1600" b="1" dirty="0">
                          <a:solidFill>
                            <a:srgbClr val="FF0000"/>
                          </a:solidFill>
                          <a:latin typeface="Arial Black" pitchFamily="34" charset="0"/>
                          <a:ea typeface="Times New Roman"/>
                        </a:rPr>
                        <a:t>199</a:t>
                      </a:r>
                      <a:endParaRPr lang="ro-RO" sz="1600" dirty="0">
                        <a:solidFill>
                          <a:srgbClr val="FF0000"/>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1"/>
                  </a:ext>
                </a:extLst>
              </a:tr>
              <a:tr h="423682">
                <a:tc>
                  <a:txBody>
                    <a:bodyPr/>
                    <a:lstStyle/>
                    <a:p>
                      <a:pPr algn="just">
                        <a:spcAft>
                          <a:spcPts val="0"/>
                        </a:spcAft>
                      </a:pPr>
                      <a:r>
                        <a:rPr lang="pt-PT" sz="1600" b="1" dirty="0">
                          <a:solidFill>
                            <a:srgbClr val="2907B9"/>
                          </a:solidFill>
                          <a:latin typeface="Arial Black" pitchFamily="34" charset="0"/>
                          <a:ea typeface="Times New Roman"/>
                        </a:rPr>
                        <a:t>Filiala VÎNJU MARE</a:t>
                      </a:r>
                      <a:endParaRPr lang="ro-RO" sz="16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spcAft>
                          <a:spcPts val="0"/>
                        </a:spcAft>
                      </a:pPr>
                      <a:r>
                        <a:rPr lang="pt-PT" sz="1600" b="1" dirty="0">
                          <a:solidFill>
                            <a:srgbClr val="2907B9"/>
                          </a:solidFill>
                          <a:latin typeface="Arial Black" pitchFamily="34" charset="0"/>
                          <a:ea typeface="Times New Roman"/>
                        </a:rPr>
                        <a:t>323</a:t>
                      </a:r>
                      <a:endParaRPr lang="ro-RO" sz="16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spcAft>
                          <a:spcPts val="0"/>
                        </a:spcAft>
                      </a:pPr>
                      <a:r>
                        <a:rPr lang="pt-PT" sz="1600" b="1" dirty="0">
                          <a:solidFill>
                            <a:srgbClr val="2907B9"/>
                          </a:solidFill>
                          <a:latin typeface="Arial Black" pitchFamily="34" charset="0"/>
                          <a:ea typeface="Times New Roman"/>
                        </a:rPr>
                        <a:t>26</a:t>
                      </a:r>
                      <a:endParaRPr lang="ro-RO" sz="16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2"/>
                  </a:ext>
                </a:extLst>
              </a:tr>
              <a:tr h="423682">
                <a:tc>
                  <a:txBody>
                    <a:bodyPr/>
                    <a:lstStyle/>
                    <a:p>
                      <a:pPr algn="just">
                        <a:spcAft>
                          <a:spcPts val="0"/>
                        </a:spcAft>
                      </a:pPr>
                      <a:r>
                        <a:rPr lang="pt-PT" sz="1600" b="1" dirty="0">
                          <a:solidFill>
                            <a:srgbClr val="FF0000"/>
                          </a:solidFill>
                          <a:latin typeface="Arial Black" pitchFamily="34" charset="0"/>
                          <a:ea typeface="Times New Roman"/>
                        </a:rPr>
                        <a:t>Filiala BAIA DE ARAMĂ</a:t>
                      </a:r>
                      <a:endParaRPr lang="ro-RO" sz="1600" dirty="0">
                        <a:solidFill>
                          <a:srgbClr val="FF0000"/>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spcAft>
                          <a:spcPts val="0"/>
                        </a:spcAft>
                      </a:pPr>
                      <a:r>
                        <a:rPr lang="pt-PT" sz="1600" b="1" dirty="0">
                          <a:solidFill>
                            <a:srgbClr val="FF0000"/>
                          </a:solidFill>
                          <a:latin typeface="Arial Black" pitchFamily="34" charset="0"/>
                          <a:ea typeface="Times New Roman"/>
                        </a:rPr>
                        <a:t>110</a:t>
                      </a:r>
                      <a:endParaRPr lang="ro-RO" sz="1600" dirty="0">
                        <a:solidFill>
                          <a:srgbClr val="FF0000"/>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spcAft>
                          <a:spcPts val="0"/>
                        </a:spcAft>
                      </a:pPr>
                      <a:r>
                        <a:rPr lang="pt-PT" sz="1600" b="1">
                          <a:solidFill>
                            <a:srgbClr val="FF0000"/>
                          </a:solidFill>
                          <a:latin typeface="Arial Black" pitchFamily="34" charset="0"/>
                          <a:ea typeface="Times New Roman"/>
                        </a:rPr>
                        <a:t>9</a:t>
                      </a:r>
                      <a:endParaRPr lang="ro-RO" sz="1600">
                        <a:solidFill>
                          <a:srgbClr val="FF0000"/>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3"/>
                  </a:ext>
                </a:extLst>
              </a:tr>
              <a:tr h="423682">
                <a:tc>
                  <a:txBody>
                    <a:bodyPr/>
                    <a:lstStyle/>
                    <a:p>
                      <a:pPr algn="just">
                        <a:spcAft>
                          <a:spcPts val="0"/>
                        </a:spcAft>
                      </a:pPr>
                      <a:r>
                        <a:rPr lang="pt-PT" sz="1600" b="1" dirty="0">
                          <a:solidFill>
                            <a:srgbClr val="2907B9"/>
                          </a:solidFill>
                          <a:latin typeface="Arial Black" pitchFamily="34" charset="0"/>
                          <a:ea typeface="Times New Roman"/>
                        </a:rPr>
                        <a:t>Filiala Orşova</a:t>
                      </a:r>
                      <a:endParaRPr lang="ro-RO" sz="16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spcAft>
                          <a:spcPts val="0"/>
                        </a:spcAft>
                      </a:pPr>
                      <a:r>
                        <a:rPr lang="pt-PT" sz="1600" b="1" dirty="0">
                          <a:solidFill>
                            <a:srgbClr val="2907B9"/>
                          </a:solidFill>
                          <a:latin typeface="Arial Black" pitchFamily="34" charset="0"/>
                          <a:ea typeface="Times New Roman"/>
                        </a:rPr>
                        <a:t>455</a:t>
                      </a:r>
                      <a:endParaRPr lang="ro-RO" sz="16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spcAft>
                          <a:spcPts val="0"/>
                        </a:spcAft>
                      </a:pPr>
                      <a:r>
                        <a:rPr lang="pt-PT" sz="1600" b="1" dirty="0">
                          <a:solidFill>
                            <a:srgbClr val="2907B9"/>
                          </a:solidFill>
                          <a:latin typeface="Arial Black" pitchFamily="34" charset="0"/>
                          <a:ea typeface="Times New Roman"/>
                        </a:rPr>
                        <a:t>38</a:t>
                      </a:r>
                      <a:endParaRPr lang="ro-RO" sz="1600" dirty="0">
                        <a:solidFill>
                          <a:srgbClr val="2907B9"/>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4"/>
                  </a:ext>
                </a:extLst>
              </a:tr>
              <a:tr h="423682">
                <a:tc>
                  <a:txBody>
                    <a:bodyPr/>
                    <a:lstStyle/>
                    <a:p>
                      <a:pPr algn="just">
                        <a:spcAft>
                          <a:spcPts val="0"/>
                        </a:spcAft>
                      </a:pPr>
                      <a:r>
                        <a:rPr lang="pt-PT" sz="1600" b="1" dirty="0">
                          <a:solidFill>
                            <a:srgbClr val="FF0000"/>
                          </a:solidFill>
                          <a:latin typeface="Arial Black" pitchFamily="34" charset="0"/>
                          <a:ea typeface="Times New Roman"/>
                        </a:rPr>
                        <a:t>Filiala Strehaia</a:t>
                      </a:r>
                      <a:endParaRPr lang="ro-RO" sz="1600" dirty="0">
                        <a:solidFill>
                          <a:srgbClr val="FF0000"/>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spcAft>
                          <a:spcPts val="0"/>
                        </a:spcAft>
                      </a:pPr>
                      <a:r>
                        <a:rPr lang="pt-PT" sz="1600" b="1" dirty="0">
                          <a:solidFill>
                            <a:srgbClr val="FF0000"/>
                          </a:solidFill>
                          <a:latin typeface="Arial Black" pitchFamily="34" charset="0"/>
                          <a:ea typeface="Times New Roman"/>
                        </a:rPr>
                        <a:t>562</a:t>
                      </a:r>
                      <a:endParaRPr lang="ro-RO" sz="1600" dirty="0">
                        <a:solidFill>
                          <a:srgbClr val="FF0000"/>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spcAft>
                          <a:spcPts val="0"/>
                        </a:spcAft>
                      </a:pPr>
                      <a:r>
                        <a:rPr lang="pt-PT" sz="1600" b="1">
                          <a:solidFill>
                            <a:srgbClr val="FF0000"/>
                          </a:solidFill>
                          <a:latin typeface="Arial Black" pitchFamily="34" charset="0"/>
                          <a:ea typeface="Times New Roman"/>
                        </a:rPr>
                        <a:t>44</a:t>
                      </a:r>
                      <a:endParaRPr lang="ro-RO" sz="1600">
                        <a:solidFill>
                          <a:srgbClr val="FF0000"/>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5"/>
                  </a:ext>
                </a:extLst>
              </a:tr>
              <a:tr h="423682">
                <a:tc>
                  <a:txBody>
                    <a:bodyPr/>
                    <a:lstStyle/>
                    <a:p>
                      <a:pPr algn="just">
                        <a:spcAft>
                          <a:spcPts val="0"/>
                        </a:spcAft>
                      </a:pPr>
                      <a:r>
                        <a:rPr lang="pt-PT" sz="2000" b="1" dirty="0">
                          <a:solidFill>
                            <a:srgbClr val="7030A0"/>
                          </a:solidFill>
                          <a:latin typeface="Arial Black" pitchFamily="34" charset="0"/>
                          <a:ea typeface="Times New Roman"/>
                        </a:rPr>
                        <a:t>TOTAL</a:t>
                      </a:r>
                      <a:endParaRPr lang="ro-RO" sz="2000" dirty="0">
                        <a:solidFill>
                          <a:srgbClr val="7030A0"/>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spcAft>
                          <a:spcPts val="0"/>
                        </a:spcAft>
                      </a:pPr>
                      <a:r>
                        <a:rPr lang="pt-PT" sz="2000" b="1" dirty="0">
                          <a:solidFill>
                            <a:srgbClr val="7030A0"/>
                          </a:solidFill>
                          <a:latin typeface="Arial Black" pitchFamily="34" charset="0"/>
                          <a:ea typeface="Times New Roman"/>
                        </a:rPr>
                        <a:t>3955</a:t>
                      </a:r>
                      <a:endParaRPr lang="ro-RO" sz="2000" dirty="0">
                        <a:solidFill>
                          <a:srgbClr val="7030A0"/>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spcAft>
                          <a:spcPts val="0"/>
                        </a:spcAft>
                      </a:pPr>
                      <a:r>
                        <a:rPr lang="pt-PT" sz="2000" b="1" dirty="0">
                          <a:solidFill>
                            <a:srgbClr val="7030A0"/>
                          </a:solidFill>
                          <a:latin typeface="Arial Black" pitchFamily="34" charset="0"/>
                          <a:ea typeface="Times New Roman"/>
                        </a:rPr>
                        <a:t>316</a:t>
                      </a:r>
                      <a:endParaRPr lang="ro-RO" sz="2000" dirty="0">
                        <a:solidFill>
                          <a:srgbClr val="7030A0"/>
                        </a:solidFill>
                        <a:latin typeface="Arial Black" pitchFamily="34"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509494977"/>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2700" b="1" dirty="0" smtClean="0">
                <a:solidFill>
                  <a:srgbClr val="C00000"/>
                </a:solidFill>
                <a:latin typeface="Arial Black" pitchFamily="34" charset="0"/>
              </a:rPr>
              <a:t>REZULTATELE </a:t>
            </a:r>
            <a:br>
              <a:rPr lang="ro-RO" sz="2700" b="1" dirty="0" smtClean="0">
                <a:solidFill>
                  <a:srgbClr val="C00000"/>
                </a:solidFill>
                <a:latin typeface="Arial Black" pitchFamily="34" charset="0"/>
              </a:rPr>
            </a:br>
            <a:r>
              <a:rPr lang="ro-RO" sz="2700" b="1" dirty="0" smtClean="0">
                <a:solidFill>
                  <a:srgbClr val="C00000"/>
                </a:solidFill>
                <a:latin typeface="Arial Black" pitchFamily="34" charset="0"/>
              </a:rPr>
              <a:t>LA CONCURSURI SI FESTIVALURI</a:t>
            </a:r>
            <a:r>
              <a:rPr lang="ro-RO" sz="2200" dirty="0" smtClean="0">
                <a:solidFill>
                  <a:srgbClr val="C00000"/>
                </a:solidFill>
                <a:latin typeface="Arial Black" pitchFamily="34" charset="0"/>
              </a:rPr>
              <a:t/>
            </a:r>
            <a:br>
              <a:rPr lang="ro-RO" sz="2200" dirty="0" smtClean="0">
                <a:solidFill>
                  <a:srgbClr val="C00000"/>
                </a:solidFill>
                <a:latin typeface="Arial Black" pitchFamily="34" charset="0"/>
              </a:rPr>
            </a:br>
            <a:r>
              <a:rPr lang="ro-RO" sz="2200" b="1" dirty="0" smtClean="0">
                <a:solidFill>
                  <a:srgbClr val="C00000"/>
                </a:solidFill>
                <a:latin typeface="Arial Black" pitchFamily="34" charset="0"/>
              </a:rPr>
              <a:t>IN ANUL ŞCOLAR   2015-2016</a:t>
            </a:r>
            <a:endParaRPr lang="ro-RO" dirty="0">
              <a:solidFill>
                <a:srgbClr val="C00000"/>
              </a:solidFill>
              <a:latin typeface="Arial Black" pitchFamily="34"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858446348"/>
              </p:ext>
            </p:extLst>
          </p:nvPr>
        </p:nvGraphicFramePr>
        <p:xfrm>
          <a:off x="838200" y="1676398"/>
          <a:ext cx="7467600" cy="4953004"/>
        </p:xfrm>
        <a:graphic>
          <a:graphicData uri="http://schemas.openxmlformats.org/drawingml/2006/table">
            <a:tbl>
              <a:tblPr firstRow="1" bandRow="1">
                <a:tableStyleId>{5C22544A-7EE6-4342-B048-85BDC9FD1C3A}</a:tableStyleId>
              </a:tblPr>
              <a:tblGrid>
                <a:gridCol w="58674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tblGrid>
              <a:tr h="353786">
                <a:tc>
                  <a:txBody>
                    <a:bodyPr/>
                    <a:lstStyle/>
                    <a:p>
                      <a:pPr algn="ctr">
                        <a:spcAft>
                          <a:spcPts val="0"/>
                        </a:spcAft>
                      </a:pPr>
                      <a:r>
                        <a:rPr lang="ro-RO" sz="1200" dirty="0" smtClean="0">
                          <a:solidFill>
                            <a:srgbClr val="2907B9"/>
                          </a:solidFill>
                          <a:latin typeface="Arial Black" pitchFamily="34" charset="0"/>
                          <a:ea typeface="Times New Roman"/>
                        </a:rPr>
                        <a:t>DENUMIRE CERC/PROFESOR</a:t>
                      </a:r>
                      <a:r>
                        <a:rPr lang="ro-RO" sz="1200" baseline="0" dirty="0" smtClean="0">
                          <a:solidFill>
                            <a:srgbClr val="2907B9"/>
                          </a:solidFill>
                          <a:latin typeface="Arial Black" pitchFamily="34" charset="0"/>
                          <a:ea typeface="Times New Roman"/>
                        </a:rPr>
                        <a:t> COORDONATOR</a:t>
                      </a:r>
                      <a:endParaRPr lang="ro-RO" sz="1200" dirty="0">
                        <a:solidFill>
                          <a:srgbClr val="2907B9"/>
                        </a:solidFill>
                        <a:latin typeface="Arial Black" pitchFamily="34" charset="0"/>
                        <a:ea typeface="Times New Roman"/>
                      </a:endParaRPr>
                    </a:p>
                  </a:txBody>
                  <a:tcPr marL="114300" marR="114300" marT="0" marB="0" anchor="ctr">
                    <a:solidFill>
                      <a:schemeClr val="accent5">
                        <a:lumMod val="40000"/>
                        <a:lumOff val="60000"/>
                      </a:schemeClr>
                    </a:solidFill>
                  </a:tcPr>
                </a:tc>
                <a:tc>
                  <a:txBody>
                    <a:bodyPr/>
                    <a:lstStyle/>
                    <a:p>
                      <a:pPr algn="ctr"/>
                      <a:r>
                        <a:rPr lang="ro-RO" sz="1200" dirty="0" smtClean="0">
                          <a:solidFill>
                            <a:srgbClr val="2907B9"/>
                          </a:solidFill>
                          <a:latin typeface="Arial Black" pitchFamily="34" charset="0"/>
                        </a:rPr>
                        <a:t>TOTAL PREMII</a:t>
                      </a:r>
                      <a:endParaRPr lang="ro-RO" sz="1200" dirty="0">
                        <a:solidFill>
                          <a:srgbClr val="2907B9"/>
                        </a:solidFill>
                        <a:latin typeface="Arial Black" pitchFamily="34" charset="0"/>
                      </a:endParaRPr>
                    </a:p>
                  </a:txBody>
                  <a:tcPr anchor="ctr">
                    <a:solidFill>
                      <a:schemeClr val="accent5">
                        <a:lumMod val="40000"/>
                        <a:lumOff val="60000"/>
                      </a:schemeClr>
                    </a:solidFill>
                  </a:tcPr>
                </a:tc>
                <a:extLst>
                  <a:ext uri="{0D108BD9-81ED-4DB2-BD59-A6C34878D82A}">
                    <a16:rowId xmlns:a16="http://schemas.microsoft.com/office/drawing/2014/main" val="10000"/>
                  </a:ext>
                </a:extLst>
              </a:tr>
              <a:tr h="353786">
                <a:tc>
                  <a:txBody>
                    <a:bodyPr/>
                    <a:lstStyle/>
                    <a:p>
                      <a:pPr algn="l">
                        <a:spcAft>
                          <a:spcPts val="0"/>
                        </a:spcAft>
                      </a:pPr>
                      <a:r>
                        <a:rPr lang="ro-RO" sz="1200" dirty="0">
                          <a:solidFill>
                            <a:srgbClr val="FF0000"/>
                          </a:solidFill>
                          <a:latin typeface="Arial Black" pitchFamily="34" charset="0"/>
                          <a:ea typeface="Times New Roman"/>
                        </a:rPr>
                        <a:t>Cercul de dans </a:t>
                      </a:r>
                      <a:r>
                        <a:rPr lang="ro-RO" sz="1200" dirty="0" smtClean="0">
                          <a:solidFill>
                            <a:srgbClr val="FF0000"/>
                          </a:solidFill>
                          <a:latin typeface="Arial Black" pitchFamily="34" charset="0"/>
                          <a:ea typeface="Times New Roman"/>
                        </a:rPr>
                        <a:t>modern    </a:t>
                      </a:r>
                      <a:r>
                        <a:rPr lang="ro-RO" sz="1200" dirty="0">
                          <a:solidFill>
                            <a:srgbClr val="FF0000"/>
                          </a:solidFill>
                          <a:latin typeface="Arial Black" pitchFamily="34" charset="0"/>
                          <a:ea typeface="Times New Roman"/>
                        </a:rPr>
                        <a:t>prof. Nef Marioara</a:t>
                      </a:r>
                    </a:p>
                  </a:txBody>
                  <a:tcPr marL="68580" marR="68580" marT="0" marB="0" anchor="ctr">
                    <a:solidFill>
                      <a:schemeClr val="accent5">
                        <a:lumMod val="40000"/>
                        <a:lumOff val="60000"/>
                      </a:schemeClr>
                    </a:solidFill>
                  </a:tcPr>
                </a:tc>
                <a:tc>
                  <a:txBody>
                    <a:bodyPr/>
                    <a:lstStyle/>
                    <a:p>
                      <a:pPr algn="ctr">
                        <a:spcAft>
                          <a:spcPts val="0"/>
                        </a:spcAft>
                      </a:pPr>
                      <a:r>
                        <a:rPr lang="ro-RO" sz="1200">
                          <a:solidFill>
                            <a:srgbClr val="FF0000"/>
                          </a:solidFill>
                          <a:latin typeface="Arial Black" pitchFamily="34" charset="0"/>
                          <a:ea typeface="Times New Roman"/>
                        </a:rPr>
                        <a:t>27</a:t>
                      </a:r>
                    </a:p>
                  </a:txBody>
                  <a:tcPr marL="68580" marR="68580" marT="0" marB="0" anchor="ctr">
                    <a:solidFill>
                      <a:schemeClr val="accent5">
                        <a:lumMod val="40000"/>
                        <a:lumOff val="60000"/>
                      </a:schemeClr>
                    </a:solidFill>
                  </a:tcPr>
                </a:tc>
                <a:extLst>
                  <a:ext uri="{0D108BD9-81ED-4DB2-BD59-A6C34878D82A}">
                    <a16:rowId xmlns:a16="http://schemas.microsoft.com/office/drawing/2014/main" val="10001"/>
                  </a:ext>
                </a:extLst>
              </a:tr>
              <a:tr h="353786">
                <a:tc>
                  <a:txBody>
                    <a:bodyPr/>
                    <a:lstStyle/>
                    <a:p>
                      <a:pPr algn="l">
                        <a:spcAft>
                          <a:spcPts val="0"/>
                        </a:spcAft>
                      </a:pPr>
                      <a:r>
                        <a:rPr lang="ro-RO" sz="1200" dirty="0">
                          <a:solidFill>
                            <a:srgbClr val="7030A0"/>
                          </a:solidFill>
                          <a:latin typeface="Arial Black" pitchFamily="34" charset="0"/>
                          <a:ea typeface="Times New Roman"/>
                        </a:rPr>
                        <a:t>Cercul de tenis de </a:t>
                      </a:r>
                      <a:r>
                        <a:rPr lang="ro-RO" sz="1200" dirty="0" smtClean="0">
                          <a:solidFill>
                            <a:srgbClr val="7030A0"/>
                          </a:solidFill>
                          <a:latin typeface="Arial Black" pitchFamily="34" charset="0"/>
                          <a:ea typeface="Times New Roman"/>
                        </a:rPr>
                        <a:t>masa    </a:t>
                      </a:r>
                      <a:r>
                        <a:rPr lang="ro-RO" sz="1200" dirty="0">
                          <a:solidFill>
                            <a:srgbClr val="7030A0"/>
                          </a:solidFill>
                          <a:latin typeface="Arial Black" pitchFamily="34" charset="0"/>
                          <a:ea typeface="Times New Roman"/>
                        </a:rPr>
                        <a:t>prof. Nef Sandu-Daniel</a:t>
                      </a:r>
                    </a:p>
                  </a:txBody>
                  <a:tcPr marL="68580" marR="68580" marT="0" marB="0" anchor="ctr">
                    <a:solidFill>
                      <a:schemeClr val="accent5">
                        <a:lumMod val="40000"/>
                        <a:lumOff val="60000"/>
                      </a:schemeClr>
                    </a:solidFill>
                  </a:tcPr>
                </a:tc>
                <a:tc>
                  <a:txBody>
                    <a:bodyPr/>
                    <a:lstStyle/>
                    <a:p>
                      <a:pPr algn="ctr">
                        <a:spcAft>
                          <a:spcPts val="0"/>
                        </a:spcAft>
                      </a:pPr>
                      <a:r>
                        <a:rPr lang="ro-RO" sz="1200" dirty="0">
                          <a:solidFill>
                            <a:srgbClr val="7030A0"/>
                          </a:solidFill>
                          <a:latin typeface="Arial Black" pitchFamily="34" charset="0"/>
                          <a:ea typeface="Times New Roman"/>
                        </a:rPr>
                        <a:t>29</a:t>
                      </a:r>
                    </a:p>
                  </a:txBody>
                  <a:tcPr marL="68580" marR="68580" marT="0" marB="0" anchor="ctr">
                    <a:solidFill>
                      <a:schemeClr val="accent5">
                        <a:lumMod val="40000"/>
                        <a:lumOff val="60000"/>
                      </a:schemeClr>
                    </a:solidFill>
                  </a:tcPr>
                </a:tc>
                <a:extLst>
                  <a:ext uri="{0D108BD9-81ED-4DB2-BD59-A6C34878D82A}">
                    <a16:rowId xmlns:a16="http://schemas.microsoft.com/office/drawing/2014/main" val="10002"/>
                  </a:ext>
                </a:extLst>
              </a:tr>
              <a:tr h="353786">
                <a:tc>
                  <a:txBody>
                    <a:bodyPr/>
                    <a:lstStyle/>
                    <a:p>
                      <a:pPr algn="l">
                        <a:spcAft>
                          <a:spcPts val="0"/>
                        </a:spcAft>
                      </a:pPr>
                      <a:r>
                        <a:rPr lang="ro-RO" sz="1200" dirty="0">
                          <a:solidFill>
                            <a:srgbClr val="FF0000"/>
                          </a:solidFill>
                          <a:latin typeface="Arial Black" pitchFamily="34" charset="0"/>
                          <a:ea typeface="Times New Roman"/>
                        </a:rPr>
                        <a:t>Cercul de </a:t>
                      </a:r>
                      <a:r>
                        <a:rPr lang="ro-RO" sz="1200" dirty="0" smtClean="0">
                          <a:solidFill>
                            <a:srgbClr val="FF0000"/>
                          </a:solidFill>
                          <a:latin typeface="Arial Black" pitchFamily="34" charset="0"/>
                          <a:ea typeface="Times New Roman"/>
                        </a:rPr>
                        <a:t>informatică    prof</a:t>
                      </a:r>
                      <a:r>
                        <a:rPr lang="ro-RO" sz="1200" dirty="0">
                          <a:solidFill>
                            <a:srgbClr val="FF0000"/>
                          </a:solidFill>
                          <a:latin typeface="Arial Black" pitchFamily="34" charset="0"/>
                          <a:ea typeface="Times New Roman"/>
                        </a:rPr>
                        <a:t>. Mileva Chircu</a:t>
                      </a:r>
                    </a:p>
                  </a:txBody>
                  <a:tcPr marL="68580" marR="68580" marT="0" marB="0" anchor="ctr">
                    <a:solidFill>
                      <a:schemeClr val="accent5">
                        <a:lumMod val="40000"/>
                        <a:lumOff val="60000"/>
                      </a:schemeClr>
                    </a:solidFill>
                  </a:tcPr>
                </a:tc>
                <a:tc>
                  <a:txBody>
                    <a:bodyPr/>
                    <a:lstStyle/>
                    <a:p>
                      <a:pPr algn="ctr">
                        <a:spcAft>
                          <a:spcPts val="0"/>
                        </a:spcAft>
                      </a:pPr>
                      <a:r>
                        <a:rPr lang="ro-RO" sz="1200" dirty="0">
                          <a:solidFill>
                            <a:srgbClr val="FF0000"/>
                          </a:solidFill>
                          <a:latin typeface="Arial Black" pitchFamily="34" charset="0"/>
                          <a:ea typeface="Times New Roman"/>
                        </a:rPr>
                        <a:t>67</a:t>
                      </a:r>
                    </a:p>
                  </a:txBody>
                  <a:tcPr marL="68580" marR="68580" marT="0" marB="0" anchor="ctr">
                    <a:solidFill>
                      <a:schemeClr val="accent5">
                        <a:lumMod val="40000"/>
                        <a:lumOff val="60000"/>
                      </a:schemeClr>
                    </a:solidFill>
                  </a:tcPr>
                </a:tc>
                <a:extLst>
                  <a:ext uri="{0D108BD9-81ED-4DB2-BD59-A6C34878D82A}">
                    <a16:rowId xmlns:a16="http://schemas.microsoft.com/office/drawing/2014/main" val="10003"/>
                  </a:ext>
                </a:extLst>
              </a:tr>
              <a:tr h="353786">
                <a:tc>
                  <a:txBody>
                    <a:bodyPr/>
                    <a:lstStyle/>
                    <a:p>
                      <a:pPr algn="l">
                        <a:spcAft>
                          <a:spcPts val="0"/>
                        </a:spcAft>
                      </a:pPr>
                      <a:r>
                        <a:rPr lang="ro-RO" sz="1200" dirty="0">
                          <a:solidFill>
                            <a:srgbClr val="7030A0"/>
                          </a:solidFill>
                          <a:latin typeface="Arial Black" pitchFamily="34" charset="0"/>
                          <a:ea typeface="Times New Roman"/>
                        </a:rPr>
                        <a:t>Cercul de artă </a:t>
                      </a:r>
                      <a:r>
                        <a:rPr lang="ro-RO" sz="1200" dirty="0" smtClean="0">
                          <a:solidFill>
                            <a:srgbClr val="7030A0"/>
                          </a:solidFill>
                          <a:latin typeface="Arial Black" pitchFamily="34" charset="0"/>
                          <a:ea typeface="Times New Roman"/>
                        </a:rPr>
                        <a:t>textilă    prof</a:t>
                      </a:r>
                      <a:r>
                        <a:rPr lang="ro-RO" sz="1200" dirty="0">
                          <a:solidFill>
                            <a:srgbClr val="7030A0"/>
                          </a:solidFill>
                          <a:latin typeface="Arial Black" pitchFamily="34" charset="0"/>
                          <a:ea typeface="Times New Roman"/>
                        </a:rPr>
                        <a:t>. Agape Genoveva</a:t>
                      </a:r>
                    </a:p>
                  </a:txBody>
                  <a:tcPr marL="68580" marR="68580" marT="0" marB="0" anchor="ctr">
                    <a:solidFill>
                      <a:schemeClr val="accent5">
                        <a:lumMod val="40000"/>
                        <a:lumOff val="60000"/>
                      </a:schemeClr>
                    </a:solidFill>
                  </a:tcPr>
                </a:tc>
                <a:tc>
                  <a:txBody>
                    <a:bodyPr/>
                    <a:lstStyle/>
                    <a:p>
                      <a:pPr algn="ctr">
                        <a:spcAft>
                          <a:spcPts val="0"/>
                        </a:spcAft>
                      </a:pPr>
                      <a:r>
                        <a:rPr lang="ro-RO" sz="1200" dirty="0">
                          <a:solidFill>
                            <a:srgbClr val="7030A0"/>
                          </a:solidFill>
                          <a:latin typeface="Arial Black" pitchFamily="34" charset="0"/>
                          <a:ea typeface="Times New Roman"/>
                        </a:rPr>
                        <a:t>25</a:t>
                      </a:r>
                    </a:p>
                  </a:txBody>
                  <a:tcPr marL="68580" marR="68580" marT="0" marB="0" anchor="ctr">
                    <a:solidFill>
                      <a:schemeClr val="accent5">
                        <a:lumMod val="40000"/>
                        <a:lumOff val="60000"/>
                      </a:schemeClr>
                    </a:solidFill>
                  </a:tcPr>
                </a:tc>
                <a:extLst>
                  <a:ext uri="{0D108BD9-81ED-4DB2-BD59-A6C34878D82A}">
                    <a16:rowId xmlns:a16="http://schemas.microsoft.com/office/drawing/2014/main" val="10004"/>
                  </a:ext>
                </a:extLst>
              </a:tr>
              <a:tr h="353786">
                <a:tc>
                  <a:txBody>
                    <a:bodyPr/>
                    <a:lstStyle/>
                    <a:p>
                      <a:pPr algn="l">
                        <a:spcAft>
                          <a:spcPts val="0"/>
                        </a:spcAft>
                      </a:pPr>
                      <a:r>
                        <a:rPr lang="ro-RO" sz="1200" dirty="0">
                          <a:solidFill>
                            <a:srgbClr val="FF0000"/>
                          </a:solidFill>
                          <a:latin typeface="Arial Black" pitchFamily="34" charset="0"/>
                          <a:ea typeface="Times New Roman"/>
                        </a:rPr>
                        <a:t>Cercul de </a:t>
                      </a:r>
                      <a:r>
                        <a:rPr lang="ro-RO" sz="1200" dirty="0" smtClean="0">
                          <a:solidFill>
                            <a:srgbClr val="FF0000"/>
                          </a:solidFill>
                          <a:latin typeface="Arial Black" pitchFamily="34" charset="0"/>
                          <a:ea typeface="Times New Roman"/>
                        </a:rPr>
                        <a:t>karting    </a:t>
                      </a:r>
                      <a:r>
                        <a:rPr lang="ro-RO" sz="1200" dirty="0">
                          <a:solidFill>
                            <a:srgbClr val="FF0000"/>
                          </a:solidFill>
                          <a:latin typeface="Arial Black" pitchFamily="34" charset="0"/>
                          <a:ea typeface="Times New Roman"/>
                        </a:rPr>
                        <a:t>prof. Cena Gheorghe</a:t>
                      </a:r>
                    </a:p>
                  </a:txBody>
                  <a:tcPr marL="68580" marR="68580" marT="0" marB="0" anchor="ctr">
                    <a:solidFill>
                      <a:schemeClr val="accent5">
                        <a:lumMod val="40000"/>
                        <a:lumOff val="60000"/>
                      </a:schemeClr>
                    </a:solidFill>
                  </a:tcPr>
                </a:tc>
                <a:tc>
                  <a:txBody>
                    <a:bodyPr/>
                    <a:lstStyle/>
                    <a:p>
                      <a:pPr algn="ctr">
                        <a:spcAft>
                          <a:spcPts val="0"/>
                        </a:spcAft>
                      </a:pPr>
                      <a:r>
                        <a:rPr lang="ro-RO" sz="1200" dirty="0">
                          <a:solidFill>
                            <a:srgbClr val="FF0000"/>
                          </a:solidFill>
                          <a:latin typeface="Arial Black" pitchFamily="34" charset="0"/>
                          <a:ea typeface="Times New Roman"/>
                        </a:rPr>
                        <a:t>28</a:t>
                      </a:r>
                    </a:p>
                  </a:txBody>
                  <a:tcPr marL="68580" marR="68580" marT="0" marB="0" anchor="ctr">
                    <a:solidFill>
                      <a:schemeClr val="accent5">
                        <a:lumMod val="40000"/>
                        <a:lumOff val="60000"/>
                      </a:schemeClr>
                    </a:solidFill>
                  </a:tcPr>
                </a:tc>
                <a:extLst>
                  <a:ext uri="{0D108BD9-81ED-4DB2-BD59-A6C34878D82A}">
                    <a16:rowId xmlns:a16="http://schemas.microsoft.com/office/drawing/2014/main" val="10005"/>
                  </a:ext>
                </a:extLst>
              </a:tr>
              <a:tr h="353786">
                <a:tc>
                  <a:txBody>
                    <a:bodyPr/>
                    <a:lstStyle/>
                    <a:p>
                      <a:pPr algn="l">
                        <a:spcAft>
                          <a:spcPts val="0"/>
                        </a:spcAft>
                      </a:pPr>
                      <a:r>
                        <a:rPr lang="ro-RO" sz="1200" dirty="0">
                          <a:solidFill>
                            <a:srgbClr val="7030A0"/>
                          </a:solidFill>
                          <a:latin typeface="Arial Black" pitchFamily="34" charset="0"/>
                          <a:ea typeface="Times New Roman"/>
                        </a:rPr>
                        <a:t>Cercul de dans </a:t>
                      </a:r>
                      <a:r>
                        <a:rPr lang="ro-RO" sz="1200" dirty="0" smtClean="0">
                          <a:solidFill>
                            <a:srgbClr val="7030A0"/>
                          </a:solidFill>
                          <a:latin typeface="Arial Black" pitchFamily="34" charset="0"/>
                          <a:ea typeface="Times New Roman"/>
                        </a:rPr>
                        <a:t>sportiv   prof</a:t>
                      </a:r>
                      <a:r>
                        <a:rPr lang="ro-RO" sz="1200" dirty="0">
                          <a:solidFill>
                            <a:srgbClr val="7030A0"/>
                          </a:solidFill>
                          <a:latin typeface="Arial Black" pitchFamily="34" charset="0"/>
                          <a:ea typeface="Times New Roman"/>
                        </a:rPr>
                        <a:t>. Grecu Ionuţ</a:t>
                      </a:r>
                    </a:p>
                  </a:txBody>
                  <a:tcPr marL="68580" marR="68580" marT="0" marB="0" anchor="ctr">
                    <a:solidFill>
                      <a:schemeClr val="accent5">
                        <a:lumMod val="40000"/>
                        <a:lumOff val="60000"/>
                      </a:schemeClr>
                    </a:solidFill>
                  </a:tcPr>
                </a:tc>
                <a:tc>
                  <a:txBody>
                    <a:bodyPr/>
                    <a:lstStyle/>
                    <a:p>
                      <a:pPr algn="ctr">
                        <a:spcAft>
                          <a:spcPts val="0"/>
                        </a:spcAft>
                      </a:pPr>
                      <a:r>
                        <a:rPr lang="ro-RO" sz="1200" dirty="0">
                          <a:solidFill>
                            <a:srgbClr val="7030A0"/>
                          </a:solidFill>
                          <a:latin typeface="Arial Black" pitchFamily="34" charset="0"/>
                          <a:ea typeface="Times New Roman"/>
                        </a:rPr>
                        <a:t>4</a:t>
                      </a:r>
                    </a:p>
                  </a:txBody>
                  <a:tcPr marL="68580" marR="68580" marT="0" marB="0" anchor="ctr">
                    <a:solidFill>
                      <a:schemeClr val="accent5">
                        <a:lumMod val="40000"/>
                        <a:lumOff val="60000"/>
                      </a:schemeClr>
                    </a:solidFill>
                  </a:tcPr>
                </a:tc>
                <a:extLst>
                  <a:ext uri="{0D108BD9-81ED-4DB2-BD59-A6C34878D82A}">
                    <a16:rowId xmlns:a16="http://schemas.microsoft.com/office/drawing/2014/main" val="10006"/>
                  </a:ext>
                </a:extLst>
              </a:tr>
              <a:tr h="353786">
                <a:tc>
                  <a:txBody>
                    <a:bodyPr/>
                    <a:lstStyle/>
                    <a:p>
                      <a:pPr algn="l">
                        <a:spcAft>
                          <a:spcPts val="0"/>
                        </a:spcAft>
                      </a:pPr>
                      <a:r>
                        <a:rPr lang="ro-RO" sz="1200" dirty="0">
                          <a:solidFill>
                            <a:srgbClr val="FF0000"/>
                          </a:solidFill>
                          <a:latin typeface="Arial Black" pitchFamily="34" charset="0"/>
                          <a:ea typeface="Times New Roman"/>
                        </a:rPr>
                        <a:t>Cercul de muzică uşoară </a:t>
                      </a:r>
                      <a:r>
                        <a:rPr lang="ro-RO" sz="1200" dirty="0" smtClean="0">
                          <a:solidFill>
                            <a:srgbClr val="FF0000"/>
                          </a:solidFill>
                          <a:latin typeface="Arial Black" pitchFamily="34" charset="0"/>
                          <a:ea typeface="Times New Roman"/>
                        </a:rPr>
                        <a:t>   </a:t>
                      </a:r>
                      <a:r>
                        <a:rPr lang="ro-RO" sz="1200" dirty="0">
                          <a:solidFill>
                            <a:srgbClr val="FF0000"/>
                          </a:solidFill>
                          <a:latin typeface="Arial Black" pitchFamily="34" charset="0"/>
                          <a:ea typeface="Times New Roman"/>
                        </a:rPr>
                        <a:t>prof. Croitoru Valentin</a:t>
                      </a:r>
                    </a:p>
                  </a:txBody>
                  <a:tcPr marL="68580" marR="68580" marT="0" marB="0" anchor="ctr">
                    <a:solidFill>
                      <a:schemeClr val="accent5">
                        <a:lumMod val="40000"/>
                        <a:lumOff val="60000"/>
                      </a:schemeClr>
                    </a:solidFill>
                  </a:tcPr>
                </a:tc>
                <a:tc>
                  <a:txBody>
                    <a:bodyPr/>
                    <a:lstStyle/>
                    <a:p>
                      <a:pPr algn="ctr">
                        <a:spcAft>
                          <a:spcPts val="0"/>
                        </a:spcAft>
                      </a:pPr>
                      <a:r>
                        <a:rPr lang="ro-RO" sz="1200">
                          <a:solidFill>
                            <a:srgbClr val="FF0000"/>
                          </a:solidFill>
                          <a:latin typeface="Arial Black" pitchFamily="34" charset="0"/>
                          <a:ea typeface="Times New Roman"/>
                        </a:rPr>
                        <a:t>24</a:t>
                      </a:r>
                    </a:p>
                  </a:txBody>
                  <a:tcPr marL="68580" marR="68580" marT="0" marB="0" anchor="ctr">
                    <a:solidFill>
                      <a:schemeClr val="accent5">
                        <a:lumMod val="40000"/>
                        <a:lumOff val="60000"/>
                      </a:schemeClr>
                    </a:solidFill>
                  </a:tcPr>
                </a:tc>
                <a:extLst>
                  <a:ext uri="{0D108BD9-81ED-4DB2-BD59-A6C34878D82A}">
                    <a16:rowId xmlns:a16="http://schemas.microsoft.com/office/drawing/2014/main" val="10007"/>
                  </a:ext>
                </a:extLst>
              </a:tr>
              <a:tr h="353786">
                <a:tc>
                  <a:txBody>
                    <a:bodyPr/>
                    <a:lstStyle/>
                    <a:p>
                      <a:pPr algn="l">
                        <a:spcAft>
                          <a:spcPts val="0"/>
                        </a:spcAft>
                      </a:pPr>
                      <a:r>
                        <a:rPr lang="ro-RO" sz="1200" dirty="0">
                          <a:solidFill>
                            <a:srgbClr val="7030A0"/>
                          </a:solidFill>
                          <a:latin typeface="Arial Black" pitchFamily="34" charset="0"/>
                          <a:ea typeface="Times New Roman"/>
                        </a:rPr>
                        <a:t>Cercul de muzică </a:t>
                      </a:r>
                      <a:r>
                        <a:rPr lang="ro-RO" sz="1200" dirty="0" smtClean="0">
                          <a:solidFill>
                            <a:srgbClr val="7030A0"/>
                          </a:solidFill>
                          <a:latin typeface="Arial Black" pitchFamily="34" charset="0"/>
                          <a:ea typeface="Times New Roman"/>
                        </a:rPr>
                        <a:t>vocal-instrumentală    prof</a:t>
                      </a:r>
                      <a:r>
                        <a:rPr lang="ro-RO" sz="1200" dirty="0">
                          <a:solidFill>
                            <a:srgbClr val="7030A0"/>
                          </a:solidFill>
                          <a:latin typeface="Arial Black" pitchFamily="34" charset="0"/>
                          <a:ea typeface="Times New Roman"/>
                        </a:rPr>
                        <a:t>. Văleanu Anişoara</a:t>
                      </a:r>
                    </a:p>
                  </a:txBody>
                  <a:tcPr marL="68580" marR="68580" marT="0" marB="0" anchor="ctr">
                    <a:solidFill>
                      <a:schemeClr val="accent5">
                        <a:lumMod val="40000"/>
                        <a:lumOff val="60000"/>
                      </a:schemeClr>
                    </a:solidFill>
                  </a:tcPr>
                </a:tc>
                <a:tc>
                  <a:txBody>
                    <a:bodyPr/>
                    <a:lstStyle/>
                    <a:p>
                      <a:pPr algn="ctr">
                        <a:spcAft>
                          <a:spcPts val="0"/>
                        </a:spcAft>
                      </a:pPr>
                      <a:r>
                        <a:rPr lang="ro-RO" sz="1200" dirty="0">
                          <a:solidFill>
                            <a:srgbClr val="7030A0"/>
                          </a:solidFill>
                          <a:latin typeface="Arial Black" pitchFamily="34" charset="0"/>
                          <a:ea typeface="Times New Roman"/>
                        </a:rPr>
                        <a:t>7</a:t>
                      </a:r>
                    </a:p>
                  </a:txBody>
                  <a:tcPr marL="68580" marR="68580" marT="0" marB="0" anchor="ctr">
                    <a:solidFill>
                      <a:schemeClr val="accent5">
                        <a:lumMod val="40000"/>
                        <a:lumOff val="60000"/>
                      </a:schemeClr>
                    </a:solidFill>
                  </a:tcPr>
                </a:tc>
                <a:extLst>
                  <a:ext uri="{0D108BD9-81ED-4DB2-BD59-A6C34878D82A}">
                    <a16:rowId xmlns:a16="http://schemas.microsoft.com/office/drawing/2014/main" val="10008"/>
                  </a:ext>
                </a:extLst>
              </a:tr>
              <a:tr h="353786">
                <a:tc>
                  <a:txBody>
                    <a:bodyPr/>
                    <a:lstStyle/>
                    <a:p>
                      <a:pPr algn="l">
                        <a:spcAft>
                          <a:spcPts val="0"/>
                        </a:spcAft>
                      </a:pPr>
                      <a:r>
                        <a:rPr lang="ro-RO" sz="1200" dirty="0">
                          <a:solidFill>
                            <a:srgbClr val="FF0000"/>
                          </a:solidFill>
                          <a:latin typeface="Arial Black" pitchFamily="34" charset="0"/>
                          <a:ea typeface="Times New Roman"/>
                        </a:rPr>
                        <a:t>Cercul cor/grup </a:t>
                      </a:r>
                      <a:r>
                        <a:rPr lang="ro-RO" sz="1200" dirty="0" smtClean="0">
                          <a:solidFill>
                            <a:srgbClr val="FF0000"/>
                          </a:solidFill>
                          <a:latin typeface="Arial Black" pitchFamily="34" charset="0"/>
                          <a:ea typeface="Times New Roman"/>
                        </a:rPr>
                        <a:t>vocal    prof</a:t>
                      </a:r>
                      <a:r>
                        <a:rPr lang="ro-RO" sz="1200" dirty="0">
                          <a:solidFill>
                            <a:srgbClr val="FF0000"/>
                          </a:solidFill>
                          <a:latin typeface="Arial Black" pitchFamily="34" charset="0"/>
                          <a:ea typeface="Times New Roman"/>
                        </a:rPr>
                        <a:t>. Coman Larisa</a:t>
                      </a:r>
                    </a:p>
                  </a:txBody>
                  <a:tcPr marL="68580" marR="68580" marT="0" marB="0" anchor="ctr">
                    <a:solidFill>
                      <a:schemeClr val="accent5">
                        <a:lumMod val="40000"/>
                        <a:lumOff val="60000"/>
                      </a:schemeClr>
                    </a:solidFill>
                  </a:tcPr>
                </a:tc>
                <a:tc>
                  <a:txBody>
                    <a:bodyPr/>
                    <a:lstStyle/>
                    <a:p>
                      <a:pPr algn="ctr">
                        <a:spcAft>
                          <a:spcPts val="0"/>
                        </a:spcAft>
                      </a:pPr>
                      <a:r>
                        <a:rPr lang="ro-RO" sz="1200">
                          <a:solidFill>
                            <a:srgbClr val="FF0000"/>
                          </a:solidFill>
                          <a:latin typeface="Arial Black" pitchFamily="34" charset="0"/>
                          <a:ea typeface="Times New Roman"/>
                        </a:rPr>
                        <a:t>39</a:t>
                      </a:r>
                    </a:p>
                  </a:txBody>
                  <a:tcPr marL="68580" marR="68580" marT="0" marB="0" anchor="ctr">
                    <a:solidFill>
                      <a:schemeClr val="accent5">
                        <a:lumMod val="40000"/>
                        <a:lumOff val="60000"/>
                      </a:schemeClr>
                    </a:solidFill>
                  </a:tcPr>
                </a:tc>
                <a:extLst>
                  <a:ext uri="{0D108BD9-81ED-4DB2-BD59-A6C34878D82A}">
                    <a16:rowId xmlns:a16="http://schemas.microsoft.com/office/drawing/2014/main" val="10009"/>
                  </a:ext>
                </a:extLst>
              </a:tr>
              <a:tr h="353786">
                <a:tc>
                  <a:txBody>
                    <a:bodyPr/>
                    <a:lstStyle/>
                    <a:p>
                      <a:pPr algn="l">
                        <a:spcAft>
                          <a:spcPts val="0"/>
                        </a:spcAft>
                      </a:pPr>
                      <a:r>
                        <a:rPr lang="ro-RO" sz="1200" dirty="0">
                          <a:solidFill>
                            <a:srgbClr val="7030A0"/>
                          </a:solidFill>
                          <a:latin typeface="Arial Black" pitchFamily="34" charset="0"/>
                          <a:ea typeface="Times New Roman"/>
                        </a:rPr>
                        <a:t>Cercul muzică </a:t>
                      </a:r>
                      <a:r>
                        <a:rPr lang="ro-RO" sz="1200" dirty="0" smtClean="0">
                          <a:solidFill>
                            <a:srgbClr val="7030A0"/>
                          </a:solidFill>
                          <a:latin typeface="Arial Black" pitchFamily="34" charset="0"/>
                          <a:ea typeface="Times New Roman"/>
                        </a:rPr>
                        <a:t>populară    </a:t>
                      </a:r>
                      <a:r>
                        <a:rPr lang="ro-RO" sz="1200" dirty="0">
                          <a:solidFill>
                            <a:srgbClr val="7030A0"/>
                          </a:solidFill>
                          <a:latin typeface="Arial Black" pitchFamily="34" charset="0"/>
                          <a:ea typeface="Times New Roman"/>
                        </a:rPr>
                        <a:t>prof. Enache Georgeta</a:t>
                      </a:r>
                    </a:p>
                  </a:txBody>
                  <a:tcPr marL="68580" marR="68580" marT="0" marB="0" anchor="ctr">
                    <a:solidFill>
                      <a:schemeClr val="accent5">
                        <a:lumMod val="40000"/>
                        <a:lumOff val="60000"/>
                      </a:schemeClr>
                    </a:solidFill>
                  </a:tcPr>
                </a:tc>
                <a:tc>
                  <a:txBody>
                    <a:bodyPr/>
                    <a:lstStyle/>
                    <a:p>
                      <a:pPr algn="ctr">
                        <a:spcAft>
                          <a:spcPts val="0"/>
                        </a:spcAft>
                      </a:pPr>
                      <a:r>
                        <a:rPr lang="ro-RO" sz="1200" dirty="0">
                          <a:solidFill>
                            <a:srgbClr val="7030A0"/>
                          </a:solidFill>
                          <a:latin typeface="Arial Black" pitchFamily="34" charset="0"/>
                          <a:ea typeface="Times New Roman"/>
                        </a:rPr>
                        <a:t>10</a:t>
                      </a:r>
                    </a:p>
                  </a:txBody>
                  <a:tcPr marL="68580" marR="68580" marT="0" marB="0" anchor="ctr">
                    <a:solidFill>
                      <a:schemeClr val="accent5">
                        <a:lumMod val="40000"/>
                        <a:lumOff val="60000"/>
                      </a:schemeClr>
                    </a:solidFill>
                  </a:tcPr>
                </a:tc>
                <a:extLst>
                  <a:ext uri="{0D108BD9-81ED-4DB2-BD59-A6C34878D82A}">
                    <a16:rowId xmlns:a16="http://schemas.microsoft.com/office/drawing/2014/main" val="10010"/>
                  </a:ext>
                </a:extLst>
              </a:tr>
              <a:tr h="353786">
                <a:tc>
                  <a:txBody>
                    <a:bodyPr/>
                    <a:lstStyle/>
                    <a:p>
                      <a:pPr algn="l">
                        <a:spcAft>
                          <a:spcPts val="0"/>
                        </a:spcAft>
                      </a:pPr>
                      <a:r>
                        <a:rPr lang="ro-RO" sz="1200" dirty="0">
                          <a:solidFill>
                            <a:srgbClr val="FF0000"/>
                          </a:solidFill>
                          <a:latin typeface="Arial Black" pitchFamily="34" charset="0"/>
                          <a:ea typeface="Times New Roman"/>
                        </a:rPr>
                        <a:t>Cercul de </a:t>
                      </a:r>
                      <a:r>
                        <a:rPr lang="ro-RO" sz="1200" dirty="0" smtClean="0">
                          <a:solidFill>
                            <a:srgbClr val="FF0000"/>
                          </a:solidFill>
                          <a:latin typeface="Arial Black" pitchFamily="34" charset="0"/>
                          <a:ea typeface="Times New Roman"/>
                        </a:rPr>
                        <a:t>teatru    </a:t>
                      </a:r>
                      <a:r>
                        <a:rPr lang="ro-RO" sz="1200" dirty="0">
                          <a:solidFill>
                            <a:srgbClr val="FF0000"/>
                          </a:solidFill>
                          <a:latin typeface="Arial Black" pitchFamily="34" charset="0"/>
                          <a:ea typeface="Times New Roman"/>
                        </a:rPr>
                        <a:t>prof. Raicu Daniela</a:t>
                      </a:r>
                    </a:p>
                  </a:txBody>
                  <a:tcPr marL="68580" marR="68580" marT="0" marB="0" anchor="ctr">
                    <a:solidFill>
                      <a:schemeClr val="accent5">
                        <a:lumMod val="40000"/>
                        <a:lumOff val="60000"/>
                      </a:schemeClr>
                    </a:solidFill>
                  </a:tcPr>
                </a:tc>
                <a:tc>
                  <a:txBody>
                    <a:bodyPr/>
                    <a:lstStyle/>
                    <a:p>
                      <a:pPr algn="ctr">
                        <a:spcAft>
                          <a:spcPts val="0"/>
                        </a:spcAft>
                      </a:pPr>
                      <a:r>
                        <a:rPr lang="ro-RO" sz="1200">
                          <a:solidFill>
                            <a:srgbClr val="FF0000"/>
                          </a:solidFill>
                          <a:latin typeface="Arial Black" pitchFamily="34" charset="0"/>
                          <a:ea typeface="Times New Roman"/>
                        </a:rPr>
                        <a:t>7</a:t>
                      </a:r>
                    </a:p>
                  </a:txBody>
                  <a:tcPr marL="68580" marR="68580" marT="0" marB="0" anchor="ctr">
                    <a:solidFill>
                      <a:schemeClr val="accent5">
                        <a:lumMod val="40000"/>
                        <a:lumOff val="60000"/>
                      </a:schemeClr>
                    </a:solidFill>
                  </a:tcPr>
                </a:tc>
                <a:extLst>
                  <a:ext uri="{0D108BD9-81ED-4DB2-BD59-A6C34878D82A}">
                    <a16:rowId xmlns:a16="http://schemas.microsoft.com/office/drawing/2014/main" val="10011"/>
                  </a:ext>
                </a:extLst>
              </a:tr>
              <a:tr h="353786">
                <a:tc>
                  <a:txBody>
                    <a:bodyPr/>
                    <a:lstStyle/>
                    <a:p>
                      <a:pPr algn="l">
                        <a:spcAft>
                          <a:spcPts val="0"/>
                        </a:spcAft>
                      </a:pPr>
                      <a:r>
                        <a:rPr lang="ro-RO" sz="1200" dirty="0">
                          <a:solidFill>
                            <a:srgbClr val="7030A0"/>
                          </a:solidFill>
                          <a:latin typeface="Arial Black" pitchFamily="34" charset="0"/>
                          <a:ea typeface="Times New Roman"/>
                        </a:rPr>
                        <a:t>Cercul muzică </a:t>
                      </a:r>
                      <a:r>
                        <a:rPr lang="ro-RO" sz="1200" dirty="0" smtClean="0">
                          <a:solidFill>
                            <a:srgbClr val="7030A0"/>
                          </a:solidFill>
                          <a:latin typeface="Arial Black" pitchFamily="34" charset="0"/>
                          <a:ea typeface="Times New Roman"/>
                        </a:rPr>
                        <a:t>populară   prof</a:t>
                      </a:r>
                      <a:r>
                        <a:rPr lang="ro-RO" sz="1200" dirty="0">
                          <a:solidFill>
                            <a:srgbClr val="7030A0"/>
                          </a:solidFill>
                          <a:latin typeface="Arial Black" pitchFamily="34" charset="0"/>
                          <a:ea typeface="Times New Roman"/>
                        </a:rPr>
                        <a:t>. Pescaru Sîţa</a:t>
                      </a:r>
                    </a:p>
                  </a:txBody>
                  <a:tcPr marL="68580" marR="68580" marT="0" marB="0" anchor="ctr">
                    <a:solidFill>
                      <a:schemeClr val="accent5">
                        <a:lumMod val="40000"/>
                        <a:lumOff val="60000"/>
                      </a:schemeClr>
                    </a:solidFill>
                  </a:tcPr>
                </a:tc>
                <a:tc>
                  <a:txBody>
                    <a:bodyPr/>
                    <a:lstStyle/>
                    <a:p>
                      <a:pPr algn="ctr">
                        <a:spcAft>
                          <a:spcPts val="0"/>
                        </a:spcAft>
                      </a:pPr>
                      <a:r>
                        <a:rPr lang="ro-RO" sz="1200" dirty="0">
                          <a:solidFill>
                            <a:srgbClr val="7030A0"/>
                          </a:solidFill>
                          <a:latin typeface="Arial Black" pitchFamily="34" charset="0"/>
                          <a:ea typeface="Times New Roman"/>
                        </a:rPr>
                        <a:t>28</a:t>
                      </a:r>
                    </a:p>
                  </a:txBody>
                  <a:tcPr marL="68580" marR="68580" marT="0" marB="0" anchor="ctr">
                    <a:solidFill>
                      <a:schemeClr val="accent5">
                        <a:lumMod val="40000"/>
                        <a:lumOff val="60000"/>
                      </a:schemeClr>
                    </a:solidFill>
                  </a:tcPr>
                </a:tc>
                <a:extLst>
                  <a:ext uri="{0D108BD9-81ED-4DB2-BD59-A6C34878D82A}">
                    <a16:rowId xmlns:a16="http://schemas.microsoft.com/office/drawing/2014/main" val="10012"/>
                  </a:ext>
                </a:extLst>
              </a:tr>
              <a:tr h="353786">
                <a:tc>
                  <a:txBody>
                    <a:bodyPr/>
                    <a:lstStyle/>
                    <a:p>
                      <a:pPr algn="l">
                        <a:spcAft>
                          <a:spcPts val="0"/>
                        </a:spcAft>
                      </a:pPr>
                      <a:r>
                        <a:rPr lang="ro-RO" sz="1200" dirty="0">
                          <a:solidFill>
                            <a:srgbClr val="FF0000"/>
                          </a:solidFill>
                          <a:latin typeface="Arial Black" pitchFamily="34" charset="0"/>
                          <a:ea typeface="Times New Roman"/>
                        </a:rPr>
                        <a:t>Cercul de jocuri </a:t>
                      </a:r>
                      <a:r>
                        <a:rPr lang="ro-RO" sz="1200" dirty="0" smtClean="0">
                          <a:solidFill>
                            <a:srgbClr val="FF0000"/>
                          </a:solidFill>
                          <a:latin typeface="Arial Black" pitchFamily="34" charset="0"/>
                          <a:ea typeface="Times New Roman"/>
                        </a:rPr>
                        <a:t>logice   prof</a:t>
                      </a:r>
                      <a:r>
                        <a:rPr lang="ro-RO" sz="1200" dirty="0">
                          <a:solidFill>
                            <a:srgbClr val="FF0000"/>
                          </a:solidFill>
                          <a:latin typeface="Arial Black" pitchFamily="34" charset="0"/>
                          <a:ea typeface="Times New Roman"/>
                        </a:rPr>
                        <a:t>. Liliac Cristina</a:t>
                      </a:r>
                    </a:p>
                  </a:txBody>
                  <a:tcPr marL="68580" marR="68580" marT="0" marB="0" anchor="ctr">
                    <a:solidFill>
                      <a:schemeClr val="accent5">
                        <a:lumMod val="40000"/>
                        <a:lumOff val="60000"/>
                      </a:schemeClr>
                    </a:solidFill>
                  </a:tcPr>
                </a:tc>
                <a:tc>
                  <a:txBody>
                    <a:bodyPr/>
                    <a:lstStyle/>
                    <a:p>
                      <a:pPr algn="ctr">
                        <a:spcAft>
                          <a:spcPts val="0"/>
                        </a:spcAft>
                      </a:pPr>
                      <a:r>
                        <a:rPr lang="ro-RO" sz="1200" dirty="0">
                          <a:solidFill>
                            <a:srgbClr val="FF0000"/>
                          </a:solidFill>
                          <a:latin typeface="Arial Black" pitchFamily="34" charset="0"/>
                          <a:ea typeface="Times New Roman"/>
                        </a:rPr>
                        <a:t>15</a:t>
                      </a:r>
                    </a:p>
                  </a:txBody>
                  <a:tcPr marL="68580" marR="68580" marT="0" marB="0" anchor="ctr">
                    <a:solidFill>
                      <a:schemeClr val="accent5">
                        <a:lumMod val="40000"/>
                        <a:lumOff val="60000"/>
                      </a:schemeClr>
                    </a:solid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4277343982"/>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381000" y="1295400"/>
            <a:ext cx="8229600" cy="1371600"/>
          </a:xfrm>
        </p:spPr>
        <p:txBody>
          <a:bodyPr/>
          <a:lstStyle/>
          <a:p>
            <a:pPr algn="ctr" eaLnBrk="1" hangingPunct="1"/>
            <a:r>
              <a:rPr lang="en-US" sz="4000" dirty="0" smtClean="0">
                <a:solidFill>
                  <a:srgbClr val="006600"/>
                </a:solidFill>
                <a:latin typeface="Arial Black" pitchFamily="34" charset="0"/>
              </a:rPr>
              <a:t>V</a:t>
            </a:r>
            <a:r>
              <a:rPr lang="ro-RO" sz="4000" dirty="0" smtClean="0">
                <a:solidFill>
                  <a:srgbClr val="006600"/>
                </a:solidFill>
                <a:latin typeface="Arial Black" pitchFamily="34" charset="0"/>
              </a:rPr>
              <a:t>Ă</a:t>
            </a:r>
            <a:r>
              <a:rPr lang="en-US" sz="4000" dirty="0" smtClean="0">
                <a:solidFill>
                  <a:srgbClr val="006600"/>
                </a:solidFill>
                <a:latin typeface="Arial Black" pitchFamily="34" charset="0"/>
              </a:rPr>
              <a:t> MUL</a:t>
            </a:r>
            <a:r>
              <a:rPr lang="ro-RO" sz="4000" dirty="0" smtClean="0">
                <a:solidFill>
                  <a:srgbClr val="006600"/>
                </a:solidFill>
                <a:latin typeface="Arial Black" pitchFamily="34" charset="0"/>
              </a:rPr>
              <a:t>Ț</a:t>
            </a:r>
            <a:r>
              <a:rPr lang="en-US" sz="4000" dirty="0" smtClean="0">
                <a:solidFill>
                  <a:srgbClr val="006600"/>
                </a:solidFill>
                <a:latin typeface="Arial Black" pitchFamily="34" charset="0"/>
              </a:rPr>
              <a:t>UMIM PENTRU ATEN</a:t>
            </a:r>
            <a:r>
              <a:rPr lang="ro-RO" sz="4000" dirty="0" smtClean="0">
                <a:solidFill>
                  <a:srgbClr val="006600"/>
                </a:solidFill>
                <a:latin typeface="Arial Black" pitchFamily="34" charset="0"/>
              </a:rPr>
              <a:t>Ț</a:t>
            </a:r>
            <a:r>
              <a:rPr lang="en-US" sz="4000" dirty="0" smtClean="0">
                <a:solidFill>
                  <a:srgbClr val="006600"/>
                </a:solidFill>
                <a:latin typeface="Arial Black" pitchFamily="34" charset="0"/>
              </a:rPr>
              <a:t>IE  !</a:t>
            </a:r>
          </a:p>
        </p:txBody>
      </p:sp>
      <p:sp>
        <p:nvSpPr>
          <p:cNvPr id="112643" name="Rectangle 3"/>
          <p:cNvSpPr>
            <a:spLocks noGrp="1" noChangeArrowheads="1"/>
          </p:cNvSpPr>
          <p:nvPr>
            <p:ph type="body" idx="1"/>
          </p:nvPr>
        </p:nvSpPr>
        <p:spPr>
          <a:xfrm>
            <a:off x="457200" y="2819400"/>
            <a:ext cx="8229600" cy="3733800"/>
          </a:xfrm>
        </p:spPr>
        <p:txBody>
          <a:bodyPr/>
          <a:lstStyle/>
          <a:p>
            <a:pPr eaLnBrk="1" hangingPunct="1"/>
            <a:endParaRPr lang="en-US" dirty="0" smtClean="0"/>
          </a:p>
          <a:p>
            <a:pPr marL="0" indent="0" algn="ctr" eaLnBrk="1" hangingPunct="1">
              <a:buNone/>
            </a:pPr>
            <a:r>
              <a:rPr lang="en-US" sz="2000" dirty="0" smtClean="0">
                <a:solidFill>
                  <a:srgbClr val="2907B9"/>
                </a:solidFill>
                <a:latin typeface="Arial Black" pitchFamily="34" charset="0"/>
              </a:rPr>
              <a:t>INSPECTOR </a:t>
            </a:r>
            <a:r>
              <a:rPr lang="ro-RO" sz="2000" dirty="0" smtClean="0">
                <a:solidFill>
                  <a:srgbClr val="2907B9"/>
                </a:solidFill>
                <a:latin typeface="Arial Black" pitchFamily="34" charset="0"/>
              </a:rPr>
              <a:t>Ș</a:t>
            </a:r>
            <a:r>
              <a:rPr lang="en-US" sz="2000" dirty="0" smtClean="0">
                <a:solidFill>
                  <a:srgbClr val="2907B9"/>
                </a:solidFill>
                <a:latin typeface="Arial Black" pitchFamily="34" charset="0"/>
              </a:rPr>
              <a:t>COLAR GENERAL</a:t>
            </a:r>
            <a:r>
              <a:rPr lang="ro-RO" sz="2000" dirty="0" smtClean="0">
                <a:solidFill>
                  <a:srgbClr val="2907B9"/>
                </a:solidFill>
                <a:latin typeface="Arial Black" pitchFamily="34" charset="0"/>
              </a:rPr>
              <a:t>  </a:t>
            </a:r>
          </a:p>
          <a:p>
            <a:pPr algn="ctr" eaLnBrk="1" hangingPunct="1">
              <a:buFont typeface="Wingdings" pitchFamily="2" charset="2"/>
              <a:buNone/>
            </a:pPr>
            <a:r>
              <a:rPr lang="ro-RO" sz="2000" dirty="0" smtClean="0">
                <a:solidFill>
                  <a:srgbClr val="0070C0"/>
                </a:solidFill>
                <a:latin typeface="Arial Black" pitchFamily="34" charset="0"/>
              </a:rPr>
              <a:t>Prof. Dr. </a:t>
            </a:r>
            <a:r>
              <a:rPr lang="ro-RO" sz="2000" smtClean="0">
                <a:solidFill>
                  <a:srgbClr val="0070C0"/>
                </a:solidFill>
                <a:latin typeface="Arial Black" pitchFamily="34" charset="0"/>
              </a:rPr>
              <a:t>MIRELA </a:t>
            </a:r>
            <a:r>
              <a:rPr lang="ro-RO" sz="2000" dirty="0" smtClean="0">
                <a:solidFill>
                  <a:srgbClr val="0070C0"/>
                </a:solidFill>
                <a:latin typeface="Arial Black" pitchFamily="34" charset="0"/>
              </a:rPr>
              <a:t>PINTEA ENEA</a:t>
            </a:r>
          </a:p>
          <a:p>
            <a:pPr marL="0" indent="0" eaLnBrk="1" hangingPunct="1">
              <a:buNone/>
            </a:pPr>
            <a:endParaRPr lang="ro-RO" sz="1800" dirty="0" smtClean="0">
              <a:latin typeface="Arial Black" pitchFamily="34" charset="0"/>
            </a:endParaRPr>
          </a:p>
          <a:p>
            <a:pPr marL="0" indent="0" eaLnBrk="1" hangingPunct="1">
              <a:buNone/>
            </a:pPr>
            <a:endParaRPr lang="ro-RO" sz="1800" dirty="0">
              <a:latin typeface="Arial Black" pitchFamily="34" charset="0"/>
            </a:endParaRPr>
          </a:p>
          <a:p>
            <a:pPr marL="0" indent="0" algn="ctr" eaLnBrk="1" hangingPunct="1">
              <a:buNone/>
            </a:pPr>
            <a:r>
              <a:rPr lang="ro-RO" sz="1800" dirty="0" smtClean="0">
                <a:solidFill>
                  <a:srgbClr val="00B0F0"/>
                </a:solidFill>
                <a:latin typeface="Arial Black" pitchFamily="34" charset="0"/>
              </a:rPr>
              <a:t>ECHIPA ISJ MEHEDINŢI</a:t>
            </a:r>
          </a:p>
          <a:p>
            <a:pPr eaLnBrk="1" hangingPunct="1">
              <a:buFont typeface="Wingdings" pitchFamily="2" charset="2"/>
              <a:buNone/>
            </a:pPr>
            <a:endParaRPr lang="en-US" sz="2800" dirty="0" smtClean="0"/>
          </a:p>
        </p:txBody>
      </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0" lvl="0" indent="0" algn="ctr">
              <a:lnSpc>
                <a:spcPct val="200000"/>
              </a:lnSpc>
              <a:buNone/>
            </a:pPr>
            <a:r>
              <a:rPr lang="en-US" sz="4000" b="1" dirty="0">
                <a:solidFill>
                  <a:srgbClr val="FF0000"/>
                </a:solidFill>
                <a:latin typeface="Arial Black" pitchFamily="34" charset="0"/>
              </a:rPr>
              <a:t>DIAGNOZA </a:t>
            </a:r>
            <a:endParaRPr lang="ro-RO" sz="4000" b="1" dirty="0" smtClean="0">
              <a:solidFill>
                <a:srgbClr val="FF0000"/>
              </a:solidFill>
              <a:latin typeface="Arial Black" pitchFamily="34" charset="0"/>
            </a:endParaRPr>
          </a:p>
          <a:p>
            <a:pPr marL="0" lvl="0" indent="0" algn="ctr">
              <a:lnSpc>
                <a:spcPct val="200000"/>
              </a:lnSpc>
              <a:buNone/>
            </a:pPr>
            <a:r>
              <a:rPr lang="en-US" sz="2800" b="1" dirty="0" smtClean="0">
                <a:solidFill>
                  <a:srgbClr val="FF0000"/>
                </a:solidFill>
                <a:latin typeface="Arial Black" pitchFamily="34" charset="0"/>
              </a:rPr>
              <a:t>MEDIULUI </a:t>
            </a:r>
            <a:r>
              <a:rPr lang="en-US" sz="2800" b="1" dirty="0">
                <a:solidFill>
                  <a:srgbClr val="FF0000"/>
                </a:solidFill>
                <a:latin typeface="Arial Black" pitchFamily="34" charset="0"/>
              </a:rPr>
              <a:t>INTERN ŞI EXTERN</a:t>
            </a:r>
            <a:endParaRPr lang="en-US" sz="2800" dirty="0">
              <a:solidFill>
                <a:srgbClr val="FF0000"/>
              </a:solidFill>
              <a:latin typeface="Arial Black" pitchFamily="34" charset="0"/>
            </a:endParaRPr>
          </a:p>
          <a:p>
            <a:pPr marL="0" indent="0" algn="ctr">
              <a:lnSpc>
                <a:spcPct val="200000"/>
              </a:lnSpc>
              <a:buNone/>
            </a:pPr>
            <a:r>
              <a:rPr lang="en-US" sz="3600" b="1" dirty="0">
                <a:solidFill>
                  <a:srgbClr val="B92D14"/>
                </a:solidFill>
                <a:latin typeface="Arial Black" pitchFamily="34" charset="0"/>
              </a:rPr>
              <a:t>(</a:t>
            </a:r>
            <a:r>
              <a:rPr lang="en-US" sz="3600" b="1" dirty="0" err="1">
                <a:solidFill>
                  <a:srgbClr val="B92D14"/>
                </a:solidFill>
                <a:latin typeface="Arial Black" pitchFamily="34" charset="0"/>
              </a:rPr>
              <a:t>Analiza</a:t>
            </a:r>
            <a:r>
              <a:rPr lang="en-US" sz="3600" b="1" dirty="0">
                <a:solidFill>
                  <a:srgbClr val="B92D14"/>
                </a:solidFill>
                <a:latin typeface="Arial Black" pitchFamily="34" charset="0"/>
              </a:rPr>
              <a:t> S.W.O.T.)</a:t>
            </a:r>
            <a:endParaRPr lang="en-US" sz="3600" dirty="0">
              <a:solidFill>
                <a:srgbClr val="B92D14"/>
              </a:solidFill>
              <a:latin typeface="Arial Black" pitchFamily="34" charset="0"/>
            </a:endParaRPr>
          </a:p>
          <a:p>
            <a:endParaRPr lang="en-US" dirty="0"/>
          </a:p>
        </p:txBody>
      </p:sp>
    </p:spTree>
    <p:extLst>
      <p:ext uri="{BB962C8B-B14F-4D97-AF65-F5344CB8AC3E}">
        <p14:creationId xmlns:p14="http://schemas.microsoft.com/office/powerpoint/2010/main" val="208213604"/>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960438"/>
          </a:xfrm>
        </p:spPr>
        <p:txBody>
          <a:bodyPr>
            <a:normAutofit fontScale="90000"/>
          </a:bodyPr>
          <a:lstStyle/>
          <a:p>
            <a:pPr algn="ctr"/>
            <a:r>
              <a:rPr lang="en-US" b="1" dirty="0" err="1">
                <a:solidFill>
                  <a:srgbClr val="C00000"/>
                </a:solidFill>
                <a:latin typeface="Arial Black" pitchFamily="34" charset="0"/>
              </a:rPr>
              <a:t>Diagnoza</a:t>
            </a:r>
            <a:r>
              <a:rPr lang="en-US" b="1" dirty="0">
                <a:solidFill>
                  <a:srgbClr val="C00000"/>
                </a:solidFill>
                <a:latin typeface="Arial Black" pitchFamily="34" charset="0"/>
              </a:rPr>
              <a:t> </a:t>
            </a:r>
            <a:r>
              <a:rPr lang="en-US" b="1" dirty="0" err="1">
                <a:solidFill>
                  <a:srgbClr val="C00000"/>
                </a:solidFill>
                <a:latin typeface="Arial Black" pitchFamily="34" charset="0"/>
              </a:rPr>
              <a:t>mediului</a:t>
            </a:r>
            <a:r>
              <a:rPr lang="en-US" b="1" dirty="0">
                <a:solidFill>
                  <a:srgbClr val="C00000"/>
                </a:solidFill>
                <a:latin typeface="Arial Black" pitchFamily="34" charset="0"/>
              </a:rPr>
              <a:t> </a:t>
            </a:r>
            <a:r>
              <a:rPr lang="en-US" b="1" dirty="0" smtClean="0">
                <a:solidFill>
                  <a:srgbClr val="C00000"/>
                </a:solidFill>
                <a:latin typeface="Arial Black" pitchFamily="34" charset="0"/>
              </a:rPr>
              <a:t>intern</a:t>
            </a:r>
            <a:r>
              <a:rPr lang="en-US" dirty="0">
                <a:solidFill>
                  <a:srgbClr val="C00000"/>
                </a:solidFill>
                <a:latin typeface="Arial Black" pitchFamily="34" charset="0"/>
              </a:rPr>
              <a:t/>
            </a:r>
            <a:br>
              <a:rPr lang="en-US" dirty="0">
                <a:solidFill>
                  <a:srgbClr val="C00000"/>
                </a:solidFill>
                <a:latin typeface="Arial Black" pitchFamily="34" charset="0"/>
              </a:rPr>
            </a:br>
            <a:r>
              <a:rPr lang="en-US" b="1" i="1" dirty="0"/>
              <a:t>  </a:t>
            </a:r>
            <a:r>
              <a:rPr lang="ro-RO" b="1" dirty="0" smtClean="0">
                <a:solidFill>
                  <a:srgbClr val="2907B9"/>
                </a:solidFill>
              </a:rPr>
              <a:t>PUNCTE TARI</a:t>
            </a:r>
            <a:r>
              <a:rPr lang="en-US" b="1" dirty="0" smtClean="0">
                <a:solidFill>
                  <a:srgbClr val="2907B9"/>
                </a:solidFill>
              </a:rPr>
              <a:t>:</a:t>
            </a:r>
            <a:endParaRPr lang="en-US" dirty="0">
              <a:solidFill>
                <a:srgbClr val="2907B9"/>
              </a:solidFill>
            </a:endParaRPr>
          </a:p>
        </p:txBody>
      </p:sp>
      <p:sp>
        <p:nvSpPr>
          <p:cNvPr id="5" name="Rectangle 4"/>
          <p:cNvSpPr/>
          <p:nvPr/>
        </p:nvSpPr>
        <p:spPr>
          <a:xfrm>
            <a:off x="152400" y="1271855"/>
            <a:ext cx="8610600" cy="5546198"/>
          </a:xfrm>
          <a:prstGeom prst="rect">
            <a:avLst/>
          </a:prstGeom>
        </p:spPr>
        <p:txBody>
          <a:bodyPr wrap="square">
            <a:spAutoFit/>
          </a:bodyPr>
          <a:lstStyle/>
          <a:p>
            <a:pPr marL="285750" lvl="0" indent="-285750" algn="just">
              <a:lnSpc>
                <a:spcPct val="150000"/>
              </a:lnSpc>
              <a:buFont typeface="Wingdings" pitchFamily="2" charset="2"/>
              <a:buChar char="§"/>
            </a:pPr>
            <a:r>
              <a:rPr lang="en-US" b="1" dirty="0">
                <a:solidFill>
                  <a:srgbClr val="FF0000"/>
                </a:solidFill>
                <a:cs typeface="Arial" pitchFamily="34" charset="0"/>
              </a:rPr>
              <a:t>Personal </a:t>
            </a:r>
            <a:r>
              <a:rPr lang="en-US" b="1" dirty="0" smtClean="0">
                <a:solidFill>
                  <a:srgbClr val="FF0000"/>
                </a:solidFill>
                <a:cs typeface="Arial" pitchFamily="34" charset="0"/>
              </a:rPr>
              <a:t>didactic,</a:t>
            </a:r>
            <a:r>
              <a:rPr lang="ro-RO" b="1" dirty="0" smtClean="0">
                <a:solidFill>
                  <a:srgbClr val="FF0000"/>
                </a:solidFill>
                <a:cs typeface="Arial" pitchFamily="34" charset="0"/>
              </a:rPr>
              <a:t> </a:t>
            </a:r>
            <a:r>
              <a:rPr lang="en-US" b="1" dirty="0" smtClean="0">
                <a:solidFill>
                  <a:srgbClr val="FF0000"/>
                </a:solidFill>
                <a:cs typeface="Arial" pitchFamily="34" charset="0"/>
              </a:rPr>
              <a:t>cu </a:t>
            </a:r>
            <a:r>
              <a:rPr lang="en-US" b="1" dirty="0">
                <a:solidFill>
                  <a:srgbClr val="FF0000"/>
                </a:solidFill>
                <a:cs typeface="Arial" pitchFamily="34" charset="0"/>
              </a:rPr>
              <a:t>o </a:t>
            </a:r>
            <a:r>
              <a:rPr lang="en-US" b="1" dirty="0" err="1">
                <a:solidFill>
                  <a:srgbClr val="FF0000"/>
                </a:solidFill>
                <a:cs typeface="Arial" pitchFamily="34" charset="0"/>
              </a:rPr>
              <a:t>bună</a:t>
            </a:r>
            <a:r>
              <a:rPr lang="en-US" b="1" dirty="0">
                <a:solidFill>
                  <a:srgbClr val="FF0000"/>
                </a:solidFill>
                <a:cs typeface="Arial" pitchFamily="34" charset="0"/>
              </a:rPr>
              <a:t> </a:t>
            </a:r>
            <a:r>
              <a:rPr lang="en-US" b="1" dirty="0" err="1" smtClean="0">
                <a:solidFill>
                  <a:srgbClr val="FF0000"/>
                </a:solidFill>
                <a:cs typeface="Arial" pitchFamily="34" charset="0"/>
              </a:rPr>
              <a:t>pregătire</a:t>
            </a:r>
            <a:r>
              <a:rPr lang="en-US" b="1" dirty="0" smtClean="0">
                <a:solidFill>
                  <a:srgbClr val="FF0000"/>
                </a:solidFill>
                <a:cs typeface="Arial" pitchFamily="34" charset="0"/>
              </a:rPr>
              <a:t>, </a:t>
            </a:r>
            <a:r>
              <a:rPr lang="en-US" b="1" dirty="0">
                <a:solidFill>
                  <a:srgbClr val="FF0000"/>
                </a:solidFill>
                <a:cs typeface="Arial" pitchFamily="34" charset="0"/>
              </a:rPr>
              <a:t>cu </a:t>
            </a:r>
            <a:r>
              <a:rPr lang="en-US" b="1" dirty="0" err="1">
                <a:solidFill>
                  <a:srgbClr val="FF0000"/>
                </a:solidFill>
                <a:cs typeface="Arial" pitchFamily="34" charset="0"/>
              </a:rPr>
              <a:t>competenţe</a:t>
            </a:r>
            <a:r>
              <a:rPr lang="en-US" b="1" dirty="0">
                <a:solidFill>
                  <a:srgbClr val="FF0000"/>
                </a:solidFill>
                <a:cs typeface="Arial" pitchFamily="34" charset="0"/>
              </a:rPr>
              <a:t> </a:t>
            </a:r>
            <a:r>
              <a:rPr lang="en-US" b="1" dirty="0" err="1">
                <a:solidFill>
                  <a:srgbClr val="FF0000"/>
                </a:solidFill>
                <a:cs typeface="Arial" pitchFamily="34" charset="0"/>
              </a:rPr>
              <a:t>în</a:t>
            </a:r>
            <a:r>
              <a:rPr lang="en-US" b="1" dirty="0">
                <a:solidFill>
                  <a:srgbClr val="FF0000"/>
                </a:solidFill>
                <a:cs typeface="Arial" pitchFamily="34" charset="0"/>
              </a:rPr>
              <a:t> </a:t>
            </a:r>
            <a:r>
              <a:rPr lang="en-US" b="1" dirty="0" err="1">
                <a:solidFill>
                  <a:srgbClr val="FF0000"/>
                </a:solidFill>
                <a:cs typeface="Arial" pitchFamily="34" charset="0"/>
              </a:rPr>
              <a:t>domeniul</a:t>
            </a:r>
            <a:r>
              <a:rPr lang="en-US" b="1" dirty="0">
                <a:solidFill>
                  <a:srgbClr val="FF0000"/>
                </a:solidFill>
                <a:cs typeface="Arial" pitchFamily="34" charset="0"/>
              </a:rPr>
              <a:t> managerial </a:t>
            </a:r>
            <a:r>
              <a:rPr lang="en-US" b="1" dirty="0" err="1">
                <a:solidFill>
                  <a:srgbClr val="FF0000"/>
                </a:solidFill>
                <a:cs typeface="Arial" pitchFamily="34" charset="0"/>
              </a:rPr>
              <a:t>şi</a:t>
            </a:r>
            <a:r>
              <a:rPr lang="en-US" b="1" dirty="0">
                <a:solidFill>
                  <a:srgbClr val="FF0000"/>
                </a:solidFill>
                <a:cs typeface="Arial" pitchFamily="34" charset="0"/>
              </a:rPr>
              <a:t> </a:t>
            </a:r>
            <a:r>
              <a:rPr lang="en-US" b="1" dirty="0" err="1">
                <a:solidFill>
                  <a:srgbClr val="FF0000"/>
                </a:solidFill>
                <a:cs typeface="Arial" pitchFamily="34" charset="0"/>
              </a:rPr>
              <a:t>bogată</a:t>
            </a:r>
            <a:r>
              <a:rPr lang="en-US" b="1" dirty="0">
                <a:solidFill>
                  <a:srgbClr val="FF0000"/>
                </a:solidFill>
                <a:cs typeface="Arial" pitchFamily="34" charset="0"/>
              </a:rPr>
              <a:t> </a:t>
            </a:r>
            <a:r>
              <a:rPr lang="en-US" b="1" dirty="0" err="1">
                <a:solidFill>
                  <a:srgbClr val="FF0000"/>
                </a:solidFill>
                <a:cs typeface="Arial" pitchFamily="34" charset="0"/>
              </a:rPr>
              <a:t>experienţă</a:t>
            </a:r>
            <a:r>
              <a:rPr lang="en-US" b="1" dirty="0">
                <a:solidFill>
                  <a:srgbClr val="FF0000"/>
                </a:solidFill>
                <a:cs typeface="Arial" pitchFamily="34" charset="0"/>
              </a:rPr>
              <a:t> </a:t>
            </a:r>
            <a:r>
              <a:rPr lang="en-US" b="1" dirty="0" err="1">
                <a:solidFill>
                  <a:srgbClr val="FF0000"/>
                </a:solidFill>
                <a:cs typeface="Arial" pitchFamily="34" charset="0"/>
              </a:rPr>
              <a:t>profesională</a:t>
            </a:r>
            <a:r>
              <a:rPr lang="en-US" b="1" dirty="0">
                <a:solidFill>
                  <a:srgbClr val="FF0000"/>
                </a:solidFill>
                <a:cs typeface="Arial" pitchFamily="34" charset="0"/>
              </a:rPr>
              <a:t>;</a:t>
            </a:r>
          </a:p>
          <a:p>
            <a:pPr marL="285750" lvl="0" indent="-285750" algn="just">
              <a:lnSpc>
                <a:spcPct val="150000"/>
              </a:lnSpc>
              <a:buFont typeface="Wingdings" pitchFamily="2" charset="2"/>
              <a:buChar char="§"/>
            </a:pPr>
            <a:r>
              <a:rPr lang="en-US" b="1" dirty="0" err="1">
                <a:solidFill>
                  <a:srgbClr val="2907B9"/>
                </a:solidFill>
                <a:cs typeface="Arial" pitchFamily="34" charset="0"/>
              </a:rPr>
              <a:t>Menţinerea</a:t>
            </a:r>
            <a:r>
              <a:rPr lang="en-US" b="1" dirty="0">
                <a:solidFill>
                  <a:srgbClr val="2907B9"/>
                </a:solidFill>
                <a:cs typeface="Arial" pitchFamily="34" charset="0"/>
              </a:rPr>
              <a:t>, la un </a:t>
            </a:r>
            <a:r>
              <a:rPr lang="en-US" b="1" dirty="0" err="1">
                <a:solidFill>
                  <a:srgbClr val="2907B9"/>
                </a:solidFill>
                <a:cs typeface="Arial" pitchFamily="34" charset="0"/>
              </a:rPr>
              <a:t>nivel</a:t>
            </a:r>
            <a:r>
              <a:rPr lang="en-US" b="1" dirty="0">
                <a:solidFill>
                  <a:srgbClr val="2907B9"/>
                </a:solidFill>
                <a:cs typeface="Arial" pitchFamily="34" charset="0"/>
              </a:rPr>
              <a:t> </a:t>
            </a:r>
            <a:r>
              <a:rPr lang="en-US" b="1" dirty="0" err="1">
                <a:solidFill>
                  <a:srgbClr val="2907B9"/>
                </a:solidFill>
                <a:cs typeface="Arial" pitchFamily="34" charset="0"/>
              </a:rPr>
              <a:t>ridicat</a:t>
            </a:r>
            <a:r>
              <a:rPr lang="en-US" b="1" dirty="0">
                <a:solidFill>
                  <a:srgbClr val="2907B9"/>
                </a:solidFill>
                <a:cs typeface="Arial" pitchFamily="34" charset="0"/>
              </a:rPr>
              <a:t>, </a:t>
            </a:r>
            <a:r>
              <a:rPr lang="en-US" b="1" dirty="0" err="1">
                <a:solidFill>
                  <a:srgbClr val="2907B9"/>
                </a:solidFill>
                <a:cs typeface="Arial" pitchFamily="34" charset="0"/>
              </a:rPr>
              <a:t>peste</a:t>
            </a:r>
            <a:r>
              <a:rPr lang="en-US" b="1" dirty="0">
                <a:solidFill>
                  <a:srgbClr val="2907B9"/>
                </a:solidFill>
                <a:cs typeface="Arial" pitchFamily="34" charset="0"/>
              </a:rPr>
              <a:t> 80%, a </a:t>
            </a:r>
            <a:r>
              <a:rPr lang="en-US" b="1" dirty="0" err="1">
                <a:solidFill>
                  <a:srgbClr val="2907B9"/>
                </a:solidFill>
                <a:cs typeface="Arial" pitchFamily="34" charset="0"/>
              </a:rPr>
              <a:t>ponderii</a:t>
            </a:r>
            <a:r>
              <a:rPr lang="en-US" b="1" dirty="0">
                <a:solidFill>
                  <a:srgbClr val="2907B9"/>
                </a:solidFill>
                <a:cs typeface="Arial" pitchFamily="34" charset="0"/>
              </a:rPr>
              <a:t> </a:t>
            </a:r>
            <a:r>
              <a:rPr lang="en-US" b="1" dirty="0" err="1">
                <a:solidFill>
                  <a:srgbClr val="2907B9"/>
                </a:solidFill>
                <a:cs typeface="Arial" pitchFamily="34" charset="0"/>
              </a:rPr>
              <a:t>posturilor</a:t>
            </a:r>
            <a:r>
              <a:rPr lang="en-US" b="1" dirty="0">
                <a:solidFill>
                  <a:srgbClr val="2907B9"/>
                </a:solidFill>
                <a:cs typeface="Arial" pitchFamily="34" charset="0"/>
              </a:rPr>
              <a:t> </a:t>
            </a:r>
            <a:r>
              <a:rPr lang="en-US" b="1" dirty="0" err="1">
                <a:solidFill>
                  <a:srgbClr val="2907B9"/>
                </a:solidFill>
                <a:cs typeface="Arial" pitchFamily="34" charset="0"/>
              </a:rPr>
              <a:t>didactice</a:t>
            </a:r>
            <a:r>
              <a:rPr lang="en-US" b="1" dirty="0">
                <a:solidFill>
                  <a:srgbClr val="2907B9"/>
                </a:solidFill>
                <a:cs typeface="Arial" pitchFamily="34" charset="0"/>
              </a:rPr>
              <a:t> </a:t>
            </a:r>
            <a:r>
              <a:rPr lang="en-US" b="1" dirty="0" err="1">
                <a:solidFill>
                  <a:srgbClr val="2907B9"/>
                </a:solidFill>
                <a:cs typeface="Arial" pitchFamily="34" charset="0"/>
              </a:rPr>
              <a:t>ocupate</a:t>
            </a:r>
            <a:r>
              <a:rPr lang="en-US" b="1" dirty="0">
                <a:solidFill>
                  <a:srgbClr val="2907B9"/>
                </a:solidFill>
                <a:cs typeface="Arial" pitchFamily="34" charset="0"/>
              </a:rPr>
              <a:t> de </a:t>
            </a:r>
            <a:r>
              <a:rPr lang="en-US" b="1" dirty="0" err="1">
                <a:solidFill>
                  <a:srgbClr val="2907B9"/>
                </a:solidFill>
                <a:cs typeface="Arial" pitchFamily="34" charset="0"/>
              </a:rPr>
              <a:t>titulari</a:t>
            </a:r>
            <a:r>
              <a:rPr lang="en-US" b="1" dirty="0">
                <a:solidFill>
                  <a:srgbClr val="2907B9"/>
                </a:solidFill>
                <a:cs typeface="Arial" pitchFamily="34" charset="0"/>
              </a:rPr>
              <a:t>,;</a:t>
            </a:r>
          </a:p>
          <a:p>
            <a:pPr marL="285750" lvl="0" indent="-285750" algn="just">
              <a:lnSpc>
                <a:spcPct val="150000"/>
              </a:lnSpc>
              <a:buFont typeface="Wingdings" pitchFamily="2" charset="2"/>
              <a:buChar char="§"/>
            </a:pPr>
            <a:r>
              <a:rPr lang="en-US" b="1" dirty="0" err="1">
                <a:solidFill>
                  <a:srgbClr val="FF0000"/>
                </a:solidFill>
                <a:cs typeface="Arial" pitchFamily="34" charset="0"/>
              </a:rPr>
              <a:t>Număr</a:t>
            </a:r>
            <a:r>
              <a:rPr lang="en-US" b="1" dirty="0">
                <a:solidFill>
                  <a:srgbClr val="FF0000"/>
                </a:solidFill>
                <a:cs typeface="Arial" pitchFamily="34" charset="0"/>
              </a:rPr>
              <a:t> mare de cadre </a:t>
            </a:r>
            <a:r>
              <a:rPr lang="en-US" b="1" dirty="0" err="1">
                <a:solidFill>
                  <a:srgbClr val="FF0000"/>
                </a:solidFill>
                <a:cs typeface="Arial" pitchFamily="34" charset="0"/>
              </a:rPr>
              <a:t>didactice</a:t>
            </a:r>
            <a:r>
              <a:rPr lang="en-US" b="1" dirty="0">
                <a:solidFill>
                  <a:srgbClr val="FF0000"/>
                </a:solidFill>
                <a:cs typeface="Arial" pitchFamily="34" charset="0"/>
              </a:rPr>
              <a:t> </a:t>
            </a:r>
            <a:r>
              <a:rPr lang="en-US" b="1" dirty="0" err="1">
                <a:solidFill>
                  <a:srgbClr val="FF0000"/>
                </a:solidFill>
                <a:cs typeface="Arial" pitchFamily="34" charset="0"/>
              </a:rPr>
              <a:t>preocupate</a:t>
            </a:r>
            <a:r>
              <a:rPr lang="en-US" b="1" dirty="0">
                <a:solidFill>
                  <a:srgbClr val="FF0000"/>
                </a:solidFill>
                <a:cs typeface="Arial" pitchFamily="34" charset="0"/>
              </a:rPr>
              <a:t> de </a:t>
            </a:r>
            <a:r>
              <a:rPr lang="en-US" b="1" dirty="0" err="1">
                <a:solidFill>
                  <a:srgbClr val="FF0000"/>
                </a:solidFill>
                <a:cs typeface="Arial" pitchFamily="34" charset="0"/>
              </a:rPr>
              <a:t>propria</a:t>
            </a:r>
            <a:r>
              <a:rPr lang="en-US" b="1" dirty="0">
                <a:solidFill>
                  <a:srgbClr val="FF0000"/>
                </a:solidFill>
                <a:cs typeface="Arial" pitchFamily="34" charset="0"/>
              </a:rPr>
              <a:t> </a:t>
            </a:r>
            <a:r>
              <a:rPr lang="en-US" b="1" dirty="0" err="1">
                <a:solidFill>
                  <a:srgbClr val="FF0000"/>
                </a:solidFill>
                <a:cs typeface="Arial" pitchFamily="34" charset="0"/>
              </a:rPr>
              <a:t>formare</a:t>
            </a:r>
            <a:r>
              <a:rPr lang="en-US" b="1" dirty="0">
                <a:solidFill>
                  <a:srgbClr val="FF0000"/>
                </a:solidFill>
                <a:cs typeface="Arial" pitchFamily="34" charset="0"/>
              </a:rPr>
              <a:t> </a:t>
            </a:r>
            <a:r>
              <a:rPr lang="en-US" b="1" dirty="0" err="1">
                <a:solidFill>
                  <a:srgbClr val="FF0000"/>
                </a:solidFill>
                <a:cs typeface="Arial" pitchFamily="34" charset="0"/>
              </a:rPr>
              <a:t>şi</a:t>
            </a:r>
            <a:r>
              <a:rPr lang="en-US" b="1" dirty="0">
                <a:solidFill>
                  <a:srgbClr val="FF0000"/>
                </a:solidFill>
                <a:cs typeface="Arial" pitchFamily="34" charset="0"/>
              </a:rPr>
              <a:t> </a:t>
            </a:r>
            <a:r>
              <a:rPr lang="en-US" b="1" dirty="0" err="1">
                <a:solidFill>
                  <a:srgbClr val="FF0000"/>
                </a:solidFill>
                <a:cs typeface="Arial" pitchFamily="34" charset="0"/>
              </a:rPr>
              <a:t>dezvoltare</a:t>
            </a:r>
            <a:r>
              <a:rPr lang="en-US" b="1" dirty="0">
                <a:solidFill>
                  <a:srgbClr val="FF0000"/>
                </a:solidFill>
                <a:cs typeface="Arial" pitchFamily="34" charset="0"/>
              </a:rPr>
              <a:t> </a:t>
            </a:r>
            <a:r>
              <a:rPr lang="en-US" b="1" dirty="0" err="1" smtClean="0">
                <a:solidFill>
                  <a:srgbClr val="FF0000"/>
                </a:solidFill>
                <a:cs typeface="Arial" pitchFamily="34" charset="0"/>
              </a:rPr>
              <a:t>profesională</a:t>
            </a:r>
            <a:r>
              <a:rPr lang="en-US" b="1" dirty="0" smtClean="0">
                <a:solidFill>
                  <a:srgbClr val="FF0000"/>
                </a:solidFill>
                <a:cs typeface="Arial" pitchFamily="34" charset="0"/>
              </a:rPr>
              <a:t>;</a:t>
            </a:r>
            <a:endParaRPr lang="en-US" b="1" dirty="0">
              <a:solidFill>
                <a:srgbClr val="FF0000"/>
              </a:solidFill>
              <a:cs typeface="Arial" pitchFamily="34" charset="0"/>
            </a:endParaRPr>
          </a:p>
          <a:p>
            <a:pPr marL="285750" lvl="0" indent="-285750" algn="just">
              <a:lnSpc>
                <a:spcPct val="150000"/>
              </a:lnSpc>
              <a:buFont typeface="Wingdings" pitchFamily="2" charset="2"/>
              <a:buChar char="§"/>
            </a:pPr>
            <a:r>
              <a:rPr lang="en-US" b="1" dirty="0" err="1">
                <a:solidFill>
                  <a:srgbClr val="2907B9"/>
                </a:solidFill>
                <a:cs typeface="Arial" pitchFamily="34" charset="0"/>
              </a:rPr>
              <a:t>Preocuparea</a:t>
            </a:r>
            <a:r>
              <a:rPr lang="en-US" b="1" dirty="0">
                <a:solidFill>
                  <a:srgbClr val="2907B9"/>
                </a:solidFill>
                <a:cs typeface="Arial" pitchFamily="34" charset="0"/>
              </a:rPr>
              <a:t> </a:t>
            </a:r>
            <a:r>
              <a:rPr lang="en-US" b="1" dirty="0" err="1">
                <a:solidFill>
                  <a:srgbClr val="2907B9"/>
                </a:solidFill>
                <a:cs typeface="Arial" pitchFamily="34" charset="0"/>
              </a:rPr>
              <a:t>personalului</a:t>
            </a:r>
            <a:r>
              <a:rPr lang="en-US" b="1" dirty="0">
                <a:solidFill>
                  <a:srgbClr val="2907B9"/>
                </a:solidFill>
                <a:cs typeface="Arial" pitchFamily="34" charset="0"/>
              </a:rPr>
              <a:t> din </a:t>
            </a:r>
            <a:r>
              <a:rPr lang="en-US" b="1" dirty="0" err="1">
                <a:solidFill>
                  <a:srgbClr val="2907B9"/>
                </a:solidFill>
                <a:cs typeface="Arial" pitchFamily="34" charset="0"/>
              </a:rPr>
              <a:t>învăţământ</a:t>
            </a:r>
            <a:r>
              <a:rPr lang="en-US" b="1" dirty="0">
                <a:solidFill>
                  <a:srgbClr val="2907B9"/>
                </a:solidFill>
                <a:cs typeface="Arial" pitchFamily="34" charset="0"/>
              </a:rPr>
              <a:t> </a:t>
            </a:r>
            <a:r>
              <a:rPr lang="en-US" b="1" dirty="0" err="1">
                <a:solidFill>
                  <a:srgbClr val="2907B9"/>
                </a:solidFill>
                <a:cs typeface="Arial" pitchFamily="34" charset="0"/>
              </a:rPr>
              <a:t>pentru</a:t>
            </a:r>
            <a:r>
              <a:rPr lang="en-US" b="1" dirty="0">
                <a:solidFill>
                  <a:srgbClr val="2907B9"/>
                </a:solidFill>
                <a:cs typeface="Arial" pitchFamily="34" charset="0"/>
              </a:rPr>
              <a:t> </a:t>
            </a:r>
            <a:r>
              <a:rPr lang="en-US" b="1" dirty="0" err="1">
                <a:solidFill>
                  <a:srgbClr val="2907B9"/>
                </a:solidFill>
                <a:cs typeface="Arial" pitchFamily="34" charset="0"/>
              </a:rPr>
              <a:t>inovare</a:t>
            </a:r>
            <a:r>
              <a:rPr lang="en-US" b="1" dirty="0">
                <a:solidFill>
                  <a:srgbClr val="2907B9"/>
                </a:solidFill>
                <a:cs typeface="Arial" pitchFamily="34" charset="0"/>
              </a:rPr>
              <a:t>, </a:t>
            </a:r>
            <a:r>
              <a:rPr lang="en-US" b="1" dirty="0" err="1">
                <a:solidFill>
                  <a:srgbClr val="2907B9"/>
                </a:solidFill>
                <a:cs typeface="Arial" pitchFamily="34" charset="0"/>
              </a:rPr>
              <a:t>pentru</a:t>
            </a:r>
            <a:r>
              <a:rPr lang="en-US" b="1" dirty="0">
                <a:solidFill>
                  <a:srgbClr val="2907B9"/>
                </a:solidFill>
                <a:cs typeface="Arial" pitchFamily="34" charset="0"/>
              </a:rPr>
              <a:t> </a:t>
            </a:r>
            <a:r>
              <a:rPr lang="en-US" b="1" dirty="0" err="1">
                <a:solidFill>
                  <a:srgbClr val="2907B9"/>
                </a:solidFill>
                <a:cs typeface="Arial" pitchFamily="34" charset="0"/>
              </a:rPr>
              <a:t>diseminare</a:t>
            </a:r>
            <a:r>
              <a:rPr lang="en-US" b="1" dirty="0">
                <a:solidFill>
                  <a:srgbClr val="2907B9"/>
                </a:solidFill>
                <a:cs typeface="Arial" pitchFamily="34" charset="0"/>
              </a:rPr>
              <a:t> de </a:t>
            </a:r>
            <a:r>
              <a:rPr lang="en-US" b="1" dirty="0" err="1">
                <a:solidFill>
                  <a:srgbClr val="2907B9"/>
                </a:solidFill>
                <a:cs typeface="Arial" pitchFamily="34" charset="0"/>
              </a:rPr>
              <a:t>bune</a:t>
            </a:r>
            <a:r>
              <a:rPr lang="en-US" b="1" dirty="0">
                <a:solidFill>
                  <a:srgbClr val="2907B9"/>
                </a:solidFill>
                <a:cs typeface="Arial" pitchFamily="34" charset="0"/>
              </a:rPr>
              <a:t> </a:t>
            </a:r>
            <a:r>
              <a:rPr lang="en-US" b="1" dirty="0" err="1" smtClean="0">
                <a:solidFill>
                  <a:srgbClr val="2907B9"/>
                </a:solidFill>
                <a:cs typeface="Arial" pitchFamily="34" charset="0"/>
              </a:rPr>
              <a:t>practici</a:t>
            </a:r>
            <a:r>
              <a:rPr lang="en-US" b="1" dirty="0" smtClean="0">
                <a:solidFill>
                  <a:srgbClr val="2907B9"/>
                </a:solidFill>
                <a:cs typeface="Arial" pitchFamily="34" charset="0"/>
              </a:rPr>
              <a:t>;</a:t>
            </a:r>
            <a:endParaRPr lang="en-US" b="1" dirty="0">
              <a:solidFill>
                <a:srgbClr val="2907B9"/>
              </a:solidFill>
              <a:cs typeface="Arial" pitchFamily="34" charset="0"/>
            </a:endParaRPr>
          </a:p>
          <a:p>
            <a:pPr marL="285750" lvl="0" indent="-285750" algn="just">
              <a:lnSpc>
                <a:spcPct val="150000"/>
              </a:lnSpc>
              <a:buFont typeface="Wingdings" pitchFamily="2" charset="2"/>
              <a:buChar char="§"/>
            </a:pPr>
            <a:r>
              <a:rPr lang="en-US" b="1" dirty="0" err="1">
                <a:solidFill>
                  <a:srgbClr val="FF0000"/>
                </a:solidFill>
                <a:cs typeface="Arial" pitchFamily="34" charset="0"/>
              </a:rPr>
              <a:t>Existenţa</a:t>
            </a:r>
            <a:r>
              <a:rPr lang="en-US" b="1" dirty="0">
                <a:solidFill>
                  <a:srgbClr val="FF0000"/>
                </a:solidFill>
                <a:cs typeface="Arial" pitchFamily="34" charset="0"/>
              </a:rPr>
              <a:t> </a:t>
            </a:r>
            <a:r>
              <a:rPr lang="en-US" b="1" dirty="0" err="1">
                <a:solidFill>
                  <a:srgbClr val="FF0000"/>
                </a:solidFill>
                <a:cs typeface="Arial" pitchFamily="34" charset="0"/>
              </a:rPr>
              <a:t>unor</a:t>
            </a:r>
            <a:r>
              <a:rPr lang="en-US" b="1" dirty="0">
                <a:solidFill>
                  <a:srgbClr val="FF0000"/>
                </a:solidFill>
                <a:cs typeface="Arial" pitchFamily="34" charset="0"/>
              </a:rPr>
              <a:t> </a:t>
            </a:r>
            <a:r>
              <a:rPr lang="en-US" b="1" dirty="0" err="1">
                <a:solidFill>
                  <a:srgbClr val="FF0000"/>
                </a:solidFill>
                <a:cs typeface="Arial" pitchFamily="34" charset="0"/>
              </a:rPr>
              <a:t>instituţii</a:t>
            </a:r>
            <a:r>
              <a:rPr lang="en-US" b="1" dirty="0">
                <a:solidFill>
                  <a:srgbClr val="FF0000"/>
                </a:solidFill>
                <a:cs typeface="Arial" pitchFamily="34" charset="0"/>
              </a:rPr>
              <a:t> </a:t>
            </a:r>
            <a:r>
              <a:rPr lang="en-US" b="1" dirty="0" err="1">
                <a:solidFill>
                  <a:srgbClr val="FF0000"/>
                </a:solidFill>
                <a:cs typeface="Arial" pitchFamily="34" charset="0"/>
              </a:rPr>
              <a:t>conexe</a:t>
            </a:r>
            <a:r>
              <a:rPr lang="en-US" b="1" dirty="0">
                <a:solidFill>
                  <a:srgbClr val="FF0000"/>
                </a:solidFill>
                <a:cs typeface="Arial" pitchFamily="34" charset="0"/>
              </a:rPr>
              <a:t> (CCD, CJRAE) care </a:t>
            </a:r>
            <a:r>
              <a:rPr lang="en-US" b="1" dirty="0" err="1">
                <a:solidFill>
                  <a:srgbClr val="FF0000"/>
                </a:solidFill>
                <a:cs typeface="Arial" pitchFamily="34" charset="0"/>
              </a:rPr>
              <a:t>participă</a:t>
            </a:r>
            <a:r>
              <a:rPr lang="en-US" b="1" dirty="0">
                <a:solidFill>
                  <a:srgbClr val="FF0000"/>
                </a:solidFill>
                <a:cs typeface="Arial" pitchFamily="34" charset="0"/>
              </a:rPr>
              <a:t> </a:t>
            </a:r>
            <a:r>
              <a:rPr lang="en-US" b="1" dirty="0" err="1">
                <a:solidFill>
                  <a:srgbClr val="FF0000"/>
                </a:solidFill>
                <a:cs typeface="Arial" pitchFamily="34" charset="0"/>
              </a:rPr>
              <a:t>în</a:t>
            </a:r>
            <a:r>
              <a:rPr lang="en-US" b="1" dirty="0">
                <a:solidFill>
                  <a:srgbClr val="FF0000"/>
                </a:solidFill>
                <a:cs typeface="Arial" pitchFamily="34" charset="0"/>
              </a:rPr>
              <a:t> mod </a:t>
            </a:r>
            <a:r>
              <a:rPr lang="en-US" b="1" dirty="0" err="1">
                <a:solidFill>
                  <a:srgbClr val="FF0000"/>
                </a:solidFill>
                <a:cs typeface="Arial" pitchFamily="34" charset="0"/>
              </a:rPr>
              <a:t>activ</a:t>
            </a:r>
            <a:r>
              <a:rPr lang="en-US" b="1" dirty="0">
                <a:solidFill>
                  <a:srgbClr val="FF0000"/>
                </a:solidFill>
                <a:cs typeface="Arial" pitchFamily="34" charset="0"/>
              </a:rPr>
              <a:t> </a:t>
            </a:r>
            <a:r>
              <a:rPr lang="en-US" b="1" dirty="0" err="1">
                <a:solidFill>
                  <a:srgbClr val="FF0000"/>
                </a:solidFill>
                <a:cs typeface="Arial" pitchFamily="34" charset="0"/>
              </a:rPr>
              <a:t>şi</a:t>
            </a:r>
            <a:r>
              <a:rPr lang="en-US" b="1" dirty="0">
                <a:solidFill>
                  <a:srgbClr val="FF0000"/>
                </a:solidFill>
                <a:cs typeface="Arial" pitchFamily="34" charset="0"/>
              </a:rPr>
              <a:t> </a:t>
            </a:r>
            <a:r>
              <a:rPr lang="en-US" b="1" dirty="0" err="1">
                <a:solidFill>
                  <a:srgbClr val="FF0000"/>
                </a:solidFill>
                <a:cs typeface="Arial" pitchFamily="34" charset="0"/>
              </a:rPr>
              <a:t>dinamic</a:t>
            </a:r>
            <a:r>
              <a:rPr lang="en-US" b="1" dirty="0">
                <a:solidFill>
                  <a:srgbClr val="FF0000"/>
                </a:solidFill>
                <a:cs typeface="Arial" pitchFamily="34" charset="0"/>
              </a:rPr>
              <a:t> la </a:t>
            </a:r>
            <a:r>
              <a:rPr lang="en-US" b="1" dirty="0" err="1">
                <a:solidFill>
                  <a:srgbClr val="FF0000"/>
                </a:solidFill>
                <a:cs typeface="Arial" pitchFamily="34" charset="0"/>
              </a:rPr>
              <a:t>evoluţia</a:t>
            </a:r>
            <a:r>
              <a:rPr lang="en-US" b="1" dirty="0">
                <a:solidFill>
                  <a:srgbClr val="FF0000"/>
                </a:solidFill>
                <a:cs typeface="Arial" pitchFamily="34" charset="0"/>
              </a:rPr>
              <a:t> </a:t>
            </a:r>
            <a:r>
              <a:rPr lang="en-US" b="1" dirty="0" err="1">
                <a:solidFill>
                  <a:srgbClr val="FF0000"/>
                </a:solidFill>
                <a:cs typeface="Arial" pitchFamily="34" charset="0"/>
              </a:rPr>
              <a:t>actului</a:t>
            </a:r>
            <a:r>
              <a:rPr lang="en-US" b="1" dirty="0">
                <a:solidFill>
                  <a:srgbClr val="FF0000"/>
                </a:solidFill>
                <a:cs typeface="Arial" pitchFamily="34" charset="0"/>
              </a:rPr>
              <a:t> </a:t>
            </a:r>
            <a:r>
              <a:rPr lang="en-US" b="1" dirty="0" err="1">
                <a:solidFill>
                  <a:srgbClr val="FF0000"/>
                </a:solidFill>
                <a:cs typeface="Arial" pitchFamily="34" charset="0"/>
              </a:rPr>
              <a:t>educaţional</a:t>
            </a:r>
            <a:r>
              <a:rPr lang="en-US" b="1" dirty="0">
                <a:solidFill>
                  <a:srgbClr val="FF0000"/>
                </a:solidFill>
                <a:cs typeface="Arial" pitchFamily="34" charset="0"/>
              </a:rPr>
              <a:t>;</a:t>
            </a:r>
          </a:p>
          <a:p>
            <a:pPr marL="285750" lvl="0" indent="-285750" algn="just">
              <a:lnSpc>
                <a:spcPct val="150000"/>
              </a:lnSpc>
              <a:buFont typeface="Wingdings" pitchFamily="2" charset="2"/>
              <a:buChar char="§"/>
            </a:pPr>
            <a:r>
              <a:rPr lang="en-US" b="1" dirty="0" err="1">
                <a:solidFill>
                  <a:srgbClr val="2907B9"/>
                </a:solidFill>
                <a:cs typeface="Arial" pitchFamily="34" charset="0"/>
              </a:rPr>
              <a:t>Încurajarea</a:t>
            </a:r>
            <a:r>
              <a:rPr lang="en-US" b="1" dirty="0">
                <a:solidFill>
                  <a:srgbClr val="2907B9"/>
                </a:solidFill>
                <a:cs typeface="Arial" pitchFamily="34" charset="0"/>
              </a:rPr>
              <a:t> </a:t>
            </a:r>
            <a:r>
              <a:rPr lang="en-US" b="1" dirty="0" err="1">
                <a:solidFill>
                  <a:srgbClr val="2907B9"/>
                </a:solidFill>
                <a:cs typeface="Arial" pitchFamily="34" charset="0"/>
              </a:rPr>
              <a:t>performanţei</a:t>
            </a:r>
            <a:r>
              <a:rPr lang="en-US" b="1" dirty="0">
                <a:solidFill>
                  <a:srgbClr val="2907B9"/>
                </a:solidFill>
                <a:cs typeface="Arial" pitchFamily="34" charset="0"/>
              </a:rPr>
              <a:t> – </a:t>
            </a:r>
            <a:r>
              <a:rPr lang="en-US" b="1" dirty="0" err="1">
                <a:solidFill>
                  <a:srgbClr val="2907B9"/>
                </a:solidFill>
                <a:cs typeface="Arial" pitchFamily="34" charset="0"/>
              </a:rPr>
              <a:t>număr</a:t>
            </a:r>
            <a:r>
              <a:rPr lang="en-US" b="1" dirty="0">
                <a:solidFill>
                  <a:srgbClr val="2907B9"/>
                </a:solidFill>
                <a:cs typeface="Arial" pitchFamily="34" charset="0"/>
              </a:rPr>
              <a:t> mare de </a:t>
            </a:r>
            <a:r>
              <a:rPr lang="en-US" b="1" dirty="0" err="1">
                <a:solidFill>
                  <a:srgbClr val="2907B9"/>
                </a:solidFill>
                <a:cs typeface="Arial" pitchFamily="34" charset="0"/>
              </a:rPr>
              <a:t>elevi</a:t>
            </a:r>
            <a:r>
              <a:rPr lang="en-US" b="1" dirty="0">
                <a:solidFill>
                  <a:srgbClr val="2907B9"/>
                </a:solidFill>
                <a:cs typeface="Arial" pitchFamily="34" charset="0"/>
              </a:rPr>
              <a:t> </a:t>
            </a:r>
            <a:r>
              <a:rPr lang="en-US" b="1" dirty="0" err="1">
                <a:solidFill>
                  <a:srgbClr val="2907B9"/>
                </a:solidFill>
                <a:cs typeface="Arial" pitchFamily="34" charset="0"/>
              </a:rPr>
              <a:t>premiaţi</a:t>
            </a:r>
            <a:r>
              <a:rPr lang="en-US" b="1" dirty="0">
                <a:solidFill>
                  <a:srgbClr val="2907B9"/>
                </a:solidFill>
                <a:cs typeface="Arial" pitchFamily="34" charset="0"/>
              </a:rPr>
              <a:t> la </a:t>
            </a:r>
            <a:r>
              <a:rPr lang="en-US" b="1" dirty="0" err="1">
                <a:solidFill>
                  <a:srgbClr val="2907B9"/>
                </a:solidFill>
                <a:cs typeface="Arial" pitchFamily="34" charset="0"/>
              </a:rPr>
              <a:t>concursurile</a:t>
            </a:r>
            <a:r>
              <a:rPr lang="en-US" b="1" dirty="0">
                <a:solidFill>
                  <a:srgbClr val="2907B9"/>
                </a:solidFill>
                <a:cs typeface="Arial" pitchFamily="34" charset="0"/>
              </a:rPr>
              <a:t> </a:t>
            </a:r>
            <a:r>
              <a:rPr lang="en-US" b="1" dirty="0" err="1">
                <a:solidFill>
                  <a:srgbClr val="2907B9"/>
                </a:solidFill>
                <a:cs typeface="Arial" pitchFamily="34" charset="0"/>
              </a:rPr>
              <a:t>şi</a:t>
            </a:r>
            <a:r>
              <a:rPr lang="en-US" b="1" dirty="0">
                <a:solidFill>
                  <a:srgbClr val="2907B9"/>
                </a:solidFill>
                <a:cs typeface="Arial" pitchFamily="34" charset="0"/>
              </a:rPr>
              <a:t> </a:t>
            </a:r>
            <a:r>
              <a:rPr lang="en-US" b="1" dirty="0" err="1">
                <a:solidFill>
                  <a:srgbClr val="2907B9"/>
                </a:solidFill>
                <a:cs typeface="Arial" pitchFamily="34" charset="0"/>
              </a:rPr>
              <a:t>olimpiadele</a:t>
            </a:r>
            <a:r>
              <a:rPr lang="en-US" b="1" dirty="0">
                <a:solidFill>
                  <a:srgbClr val="2907B9"/>
                </a:solidFill>
                <a:cs typeface="Arial" pitchFamily="34" charset="0"/>
              </a:rPr>
              <a:t> </a:t>
            </a:r>
            <a:r>
              <a:rPr lang="en-US" b="1" dirty="0" err="1">
                <a:solidFill>
                  <a:srgbClr val="2907B9"/>
                </a:solidFill>
                <a:cs typeface="Arial" pitchFamily="34" charset="0"/>
              </a:rPr>
              <a:t>şcolare</a:t>
            </a:r>
            <a:r>
              <a:rPr lang="en-US" b="1" dirty="0">
                <a:solidFill>
                  <a:srgbClr val="2907B9"/>
                </a:solidFill>
                <a:cs typeface="Arial" pitchFamily="34" charset="0"/>
              </a:rPr>
              <a:t> </a:t>
            </a:r>
            <a:r>
              <a:rPr lang="en-US" b="1" dirty="0" err="1">
                <a:solidFill>
                  <a:srgbClr val="2907B9"/>
                </a:solidFill>
                <a:cs typeface="Arial" pitchFamily="34" charset="0"/>
              </a:rPr>
              <a:t>naţionale</a:t>
            </a:r>
            <a:r>
              <a:rPr lang="en-US" b="1" dirty="0">
                <a:solidFill>
                  <a:srgbClr val="2907B9"/>
                </a:solidFill>
                <a:cs typeface="Arial" pitchFamily="34" charset="0"/>
              </a:rPr>
              <a:t> </a:t>
            </a:r>
            <a:r>
              <a:rPr lang="en-US" b="1" dirty="0" err="1">
                <a:solidFill>
                  <a:srgbClr val="2907B9"/>
                </a:solidFill>
                <a:cs typeface="Arial" pitchFamily="34" charset="0"/>
              </a:rPr>
              <a:t>şi</a:t>
            </a:r>
            <a:r>
              <a:rPr lang="en-US" b="1" dirty="0">
                <a:solidFill>
                  <a:srgbClr val="2907B9"/>
                </a:solidFill>
                <a:cs typeface="Arial" pitchFamily="34" charset="0"/>
              </a:rPr>
              <a:t> </a:t>
            </a:r>
            <a:r>
              <a:rPr lang="en-US" b="1" dirty="0" err="1">
                <a:solidFill>
                  <a:srgbClr val="2907B9"/>
                </a:solidFill>
                <a:cs typeface="Arial" pitchFamily="34" charset="0"/>
              </a:rPr>
              <a:t>internaţionale</a:t>
            </a:r>
            <a:r>
              <a:rPr lang="en-US" b="1" dirty="0">
                <a:solidFill>
                  <a:srgbClr val="2907B9"/>
                </a:solidFill>
                <a:cs typeface="Arial" pitchFamily="34" charset="0"/>
              </a:rPr>
              <a:t>;</a:t>
            </a:r>
          </a:p>
          <a:p>
            <a:pPr marL="285750" lvl="0" indent="-285750" algn="just">
              <a:lnSpc>
                <a:spcPct val="150000"/>
              </a:lnSpc>
              <a:buFont typeface="Wingdings" pitchFamily="2" charset="2"/>
              <a:buChar char="§"/>
            </a:pPr>
            <a:r>
              <a:rPr lang="en-US" b="1" dirty="0" err="1">
                <a:solidFill>
                  <a:srgbClr val="FF0000"/>
                </a:solidFill>
                <a:cs typeface="Arial" pitchFamily="34" charset="0"/>
              </a:rPr>
              <a:t>Dotarea</a:t>
            </a:r>
            <a:r>
              <a:rPr lang="en-US" b="1" dirty="0">
                <a:solidFill>
                  <a:srgbClr val="FF0000"/>
                </a:solidFill>
                <a:cs typeface="Arial" pitchFamily="34" charset="0"/>
              </a:rPr>
              <a:t>, </a:t>
            </a:r>
            <a:r>
              <a:rPr lang="en-US" b="1" dirty="0" err="1">
                <a:solidFill>
                  <a:srgbClr val="FF0000"/>
                </a:solidFill>
                <a:cs typeface="Arial" pitchFamily="34" charset="0"/>
              </a:rPr>
              <a:t>celor</a:t>
            </a:r>
            <a:r>
              <a:rPr lang="en-US" b="1" dirty="0">
                <a:solidFill>
                  <a:srgbClr val="FF0000"/>
                </a:solidFill>
                <a:cs typeface="Arial" pitchFamily="34" charset="0"/>
              </a:rPr>
              <a:t> </a:t>
            </a:r>
            <a:r>
              <a:rPr lang="en-US" b="1" dirty="0" err="1">
                <a:solidFill>
                  <a:srgbClr val="FF0000"/>
                </a:solidFill>
                <a:cs typeface="Arial" pitchFamily="34" charset="0"/>
              </a:rPr>
              <a:t>mai</a:t>
            </a:r>
            <a:r>
              <a:rPr lang="en-US" b="1" dirty="0">
                <a:solidFill>
                  <a:srgbClr val="FF0000"/>
                </a:solidFill>
                <a:cs typeface="Arial" pitchFamily="34" charset="0"/>
              </a:rPr>
              <a:t> </a:t>
            </a:r>
            <a:r>
              <a:rPr lang="en-US" b="1" dirty="0" err="1">
                <a:solidFill>
                  <a:srgbClr val="FF0000"/>
                </a:solidFill>
                <a:cs typeface="Arial" pitchFamily="34" charset="0"/>
              </a:rPr>
              <a:t>multe</a:t>
            </a:r>
            <a:r>
              <a:rPr lang="en-US" b="1" dirty="0">
                <a:solidFill>
                  <a:srgbClr val="FF0000"/>
                </a:solidFill>
                <a:cs typeface="Arial" pitchFamily="34" charset="0"/>
              </a:rPr>
              <a:t> </a:t>
            </a:r>
            <a:r>
              <a:rPr lang="en-US" b="1" dirty="0" err="1">
                <a:solidFill>
                  <a:srgbClr val="FF0000"/>
                </a:solidFill>
                <a:cs typeface="Arial" pitchFamily="34" charset="0"/>
              </a:rPr>
              <a:t>unităţi</a:t>
            </a:r>
            <a:r>
              <a:rPr lang="en-US" b="1" dirty="0">
                <a:solidFill>
                  <a:srgbClr val="FF0000"/>
                </a:solidFill>
                <a:cs typeface="Arial" pitchFamily="34" charset="0"/>
              </a:rPr>
              <a:t> de </a:t>
            </a:r>
            <a:r>
              <a:rPr lang="en-US" b="1" dirty="0" err="1">
                <a:solidFill>
                  <a:srgbClr val="FF0000"/>
                </a:solidFill>
                <a:cs typeface="Arial" pitchFamily="34" charset="0"/>
              </a:rPr>
              <a:t>învăţământ</a:t>
            </a:r>
            <a:r>
              <a:rPr lang="en-US" b="1" dirty="0">
                <a:solidFill>
                  <a:srgbClr val="FF0000"/>
                </a:solidFill>
                <a:cs typeface="Arial" pitchFamily="34" charset="0"/>
              </a:rPr>
              <a:t>, cu </a:t>
            </a:r>
            <a:r>
              <a:rPr lang="en-US" b="1" dirty="0" err="1">
                <a:solidFill>
                  <a:srgbClr val="FF0000"/>
                </a:solidFill>
                <a:cs typeface="Arial" pitchFamily="34" charset="0"/>
              </a:rPr>
              <a:t>aparate</a:t>
            </a:r>
            <a:r>
              <a:rPr lang="en-US" b="1" dirty="0">
                <a:solidFill>
                  <a:srgbClr val="FF0000"/>
                </a:solidFill>
                <a:cs typeface="Arial" pitchFamily="34" charset="0"/>
              </a:rPr>
              <a:t> </a:t>
            </a:r>
            <a:r>
              <a:rPr lang="en-US" b="1" dirty="0" err="1">
                <a:solidFill>
                  <a:srgbClr val="FF0000"/>
                </a:solidFill>
                <a:cs typeface="Arial" pitchFamily="34" charset="0"/>
              </a:rPr>
              <a:t>şi</a:t>
            </a:r>
            <a:r>
              <a:rPr lang="en-US" b="1" dirty="0">
                <a:solidFill>
                  <a:srgbClr val="FF0000"/>
                </a:solidFill>
                <a:cs typeface="Arial" pitchFamily="34" charset="0"/>
              </a:rPr>
              <a:t> </a:t>
            </a:r>
            <a:r>
              <a:rPr lang="en-US" b="1" dirty="0" err="1">
                <a:solidFill>
                  <a:srgbClr val="FF0000"/>
                </a:solidFill>
                <a:cs typeface="Arial" pitchFamily="34" charset="0"/>
              </a:rPr>
              <a:t>echipamente</a:t>
            </a:r>
            <a:r>
              <a:rPr lang="en-US" b="1" dirty="0">
                <a:solidFill>
                  <a:srgbClr val="FF0000"/>
                </a:solidFill>
                <a:cs typeface="Arial" pitchFamily="34" charset="0"/>
              </a:rPr>
              <a:t> </a:t>
            </a:r>
            <a:r>
              <a:rPr lang="en-US" b="1" dirty="0" err="1">
                <a:solidFill>
                  <a:srgbClr val="FF0000"/>
                </a:solidFill>
                <a:cs typeface="Arial" pitchFamily="34" charset="0"/>
              </a:rPr>
              <a:t>pentru</a:t>
            </a:r>
            <a:r>
              <a:rPr lang="en-US" b="1" dirty="0">
                <a:solidFill>
                  <a:srgbClr val="FF0000"/>
                </a:solidFill>
                <a:cs typeface="Arial" pitchFamily="34" charset="0"/>
              </a:rPr>
              <a:t> </a:t>
            </a:r>
            <a:r>
              <a:rPr lang="en-US" b="1" dirty="0" err="1">
                <a:solidFill>
                  <a:srgbClr val="FF0000"/>
                </a:solidFill>
                <a:cs typeface="Arial" pitchFamily="34" charset="0"/>
              </a:rPr>
              <a:t>laboratoare</a:t>
            </a:r>
            <a:r>
              <a:rPr lang="en-US" b="1" dirty="0">
                <a:solidFill>
                  <a:srgbClr val="FF0000"/>
                </a:solidFill>
                <a:cs typeface="Arial" pitchFamily="34" charset="0"/>
              </a:rPr>
              <a:t>, </a:t>
            </a:r>
            <a:r>
              <a:rPr lang="en-US" b="1" dirty="0" err="1">
                <a:solidFill>
                  <a:srgbClr val="FF0000"/>
                </a:solidFill>
                <a:cs typeface="Arial" pitchFamily="34" charset="0"/>
              </a:rPr>
              <a:t>tehnică</a:t>
            </a:r>
            <a:r>
              <a:rPr lang="en-US" b="1" dirty="0">
                <a:solidFill>
                  <a:srgbClr val="FF0000"/>
                </a:solidFill>
                <a:cs typeface="Arial" pitchFamily="34" charset="0"/>
              </a:rPr>
              <a:t> de </a:t>
            </a:r>
            <a:r>
              <a:rPr lang="en-US" b="1" dirty="0" err="1">
                <a:solidFill>
                  <a:srgbClr val="FF0000"/>
                </a:solidFill>
                <a:cs typeface="Arial" pitchFamily="34" charset="0"/>
              </a:rPr>
              <a:t>calcul</a:t>
            </a:r>
            <a:r>
              <a:rPr lang="en-US" b="1" dirty="0">
                <a:solidFill>
                  <a:srgbClr val="FF0000"/>
                </a:solidFill>
                <a:cs typeface="Arial" pitchFamily="34" charset="0"/>
              </a:rPr>
              <a:t> </a:t>
            </a:r>
            <a:r>
              <a:rPr lang="en-US" b="1" dirty="0" err="1">
                <a:solidFill>
                  <a:srgbClr val="FF0000"/>
                </a:solidFill>
                <a:cs typeface="Arial" pitchFamily="34" charset="0"/>
              </a:rPr>
              <a:t>performantă</a:t>
            </a:r>
            <a:r>
              <a:rPr lang="en-US" b="1" dirty="0">
                <a:solidFill>
                  <a:srgbClr val="FF0000"/>
                </a:solidFill>
                <a:cs typeface="Arial" pitchFamily="34" charset="0"/>
              </a:rPr>
              <a:t>, </a:t>
            </a:r>
            <a:r>
              <a:rPr lang="en-US" b="1" dirty="0" err="1">
                <a:solidFill>
                  <a:srgbClr val="FF0000"/>
                </a:solidFill>
                <a:cs typeface="Arial" pitchFamily="34" charset="0"/>
              </a:rPr>
              <a:t>mobilier</a:t>
            </a:r>
            <a:r>
              <a:rPr lang="en-US" b="1" dirty="0">
                <a:solidFill>
                  <a:srgbClr val="FF0000"/>
                </a:solidFill>
                <a:cs typeface="Arial" pitchFamily="34" charset="0"/>
              </a:rPr>
              <a:t> </a:t>
            </a:r>
            <a:r>
              <a:rPr lang="en-US" b="1" dirty="0" err="1">
                <a:solidFill>
                  <a:srgbClr val="FF0000"/>
                </a:solidFill>
                <a:cs typeface="Arial" pitchFamily="34" charset="0"/>
              </a:rPr>
              <a:t>şi</a:t>
            </a:r>
            <a:r>
              <a:rPr lang="en-US" b="1" dirty="0">
                <a:solidFill>
                  <a:srgbClr val="FF0000"/>
                </a:solidFill>
                <a:cs typeface="Arial" pitchFamily="34" charset="0"/>
              </a:rPr>
              <a:t> </a:t>
            </a:r>
            <a:r>
              <a:rPr lang="en-US" b="1" dirty="0" err="1">
                <a:solidFill>
                  <a:srgbClr val="FF0000"/>
                </a:solidFill>
                <a:cs typeface="Arial" pitchFamily="34" charset="0"/>
              </a:rPr>
              <a:t>microbuze</a:t>
            </a:r>
            <a:r>
              <a:rPr lang="en-US" b="1" dirty="0">
                <a:solidFill>
                  <a:srgbClr val="FF0000"/>
                </a:solidFill>
                <a:cs typeface="Arial" pitchFamily="34" charset="0"/>
              </a:rPr>
              <a:t> </a:t>
            </a:r>
            <a:r>
              <a:rPr lang="en-US" b="1" dirty="0" err="1">
                <a:solidFill>
                  <a:srgbClr val="FF0000"/>
                </a:solidFill>
                <a:cs typeface="Arial" pitchFamily="34" charset="0"/>
              </a:rPr>
              <a:t>şcolare</a:t>
            </a:r>
            <a:r>
              <a:rPr lang="en-US" b="1" dirty="0">
                <a:solidFill>
                  <a:srgbClr val="FF0000"/>
                </a:solidFill>
                <a:cs typeface="Arial" pitchFamily="34" charset="0"/>
              </a:rPr>
              <a:t>, </a:t>
            </a:r>
            <a:r>
              <a:rPr lang="en-US" b="1" dirty="0" err="1">
                <a:solidFill>
                  <a:srgbClr val="FF0000"/>
                </a:solidFill>
                <a:cs typeface="Arial" pitchFamily="34" charset="0"/>
              </a:rPr>
              <a:t>prin</a:t>
            </a:r>
            <a:r>
              <a:rPr lang="en-US" b="1" dirty="0">
                <a:solidFill>
                  <a:srgbClr val="FF0000"/>
                </a:solidFill>
                <a:cs typeface="Arial" pitchFamily="34" charset="0"/>
              </a:rPr>
              <a:t> </a:t>
            </a:r>
            <a:r>
              <a:rPr lang="en-US" b="1" dirty="0" err="1">
                <a:solidFill>
                  <a:srgbClr val="FF0000"/>
                </a:solidFill>
                <a:cs typeface="Arial" pitchFamily="34" charset="0"/>
              </a:rPr>
              <a:t>programe</a:t>
            </a:r>
            <a:r>
              <a:rPr lang="en-US" b="1" dirty="0">
                <a:solidFill>
                  <a:srgbClr val="FF0000"/>
                </a:solidFill>
                <a:cs typeface="Arial" pitchFamily="34" charset="0"/>
              </a:rPr>
              <a:t> </a:t>
            </a:r>
            <a:r>
              <a:rPr lang="en-US" b="1" dirty="0" err="1">
                <a:solidFill>
                  <a:srgbClr val="FF0000"/>
                </a:solidFill>
                <a:cs typeface="Arial" pitchFamily="34" charset="0"/>
              </a:rPr>
              <a:t>guvernamentale</a:t>
            </a:r>
            <a:r>
              <a:rPr lang="en-US" b="1" dirty="0">
                <a:solidFill>
                  <a:srgbClr val="FF0000"/>
                </a:solidFill>
                <a:cs typeface="Arial" pitchFamily="34" charset="0"/>
              </a:rPr>
              <a:t>;</a:t>
            </a:r>
          </a:p>
          <a:p>
            <a:pPr marL="285750" lvl="0" indent="-285750" algn="just">
              <a:lnSpc>
                <a:spcPct val="150000"/>
              </a:lnSpc>
              <a:buFont typeface="Wingdings" pitchFamily="2" charset="2"/>
              <a:buChar char="§"/>
            </a:pPr>
            <a:r>
              <a:rPr lang="en-US" b="1" dirty="0" err="1">
                <a:solidFill>
                  <a:srgbClr val="2907B9"/>
                </a:solidFill>
                <a:cs typeface="Arial" pitchFamily="34" charset="0"/>
              </a:rPr>
              <a:t>Funcţionarea</a:t>
            </a:r>
            <a:r>
              <a:rPr lang="en-US" b="1" dirty="0">
                <a:solidFill>
                  <a:srgbClr val="2907B9"/>
                </a:solidFill>
                <a:cs typeface="Arial" pitchFamily="34" charset="0"/>
              </a:rPr>
              <a:t> </a:t>
            </a:r>
            <a:r>
              <a:rPr lang="en-US" b="1" dirty="0" err="1">
                <a:solidFill>
                  <a:srgbClr val="2907B9"/>
                </a:solidFill>
                <a:cs typeface="Arial" pitchFamily="34" charset="0"/>
              </a:rPr>
              <a:t>eficientă</a:t>
            </a:r>
            <a:r>
              <a:rPr lang="en-US" b="1" dirty="0">
                <a:solidFill>
                  <a:srgbClr val="2907B9"/>
                </a:solidFill>
                <a:cs typeface="Arial" pitchFamily="34" charset="0"/>
              </a:rPr>
              <a:t> la </a:t>
            </a:r>
            <a:r>
              <a:rPr lang="en-US" b="1" dirty="0" err="1">
                <a:solidFill>
                  <a:srgbClr val="2907B9"/>
                </a:solidFill>
                <a:cs typeface="Arial" pitchFamily="34" charset="0"/>
              </a:rPr>
              <a:t>nivelul</a:t>
            </a:r>
            <a:r>
              <a:rPr lang="en-US" b="1" dirty="0">
                <a:solidFill>
                  <a:srgbClr val="2907B9"/>
                </a:solidFill>
                <a:cs typeface="Arial" pitchFamily="34" charset="0"/>
              </a:rPr>
              <a:t> </a:t>
            </a:r>
            <a:r>
              <a:rPr lang="en-US" b="1" dirty="0" err="1">
                <a:solidFill>
                  <a:srgbClr val="2907B9"/>
                </a:solidFill>
                <a:cs typeface="Arial" pitchFamily="34" charset="0"/>
              </a:rPr>
              <a:t>judeţului</a:t>
            </a:r>
            <a:r>
              <a:rPr lang="en-US" b="1" dirty="0">
                <a:solidFill>
                  <a:srgbClr val="2907B9"/>
                </a:solidFill>
                <a:cs typeface="Arial" pitchFamily="34" charset="0"/>
              </a:rPr>
              <a:t> a </a:t>
            </a:r>
            <a:r>
              <a:rPr lang="en-US" b="1" dirty="0" err="1">
                <a:solidFill>
                  <a:srgbClr val="2907B9"/>
                </a:solidFill>
                <a:cs typeface="Arial" pitchFamily="34" charset="0"/>
              </a:rPr>
              <a:t>cabinetelor</a:t>
            </a:r>
            <a:r>
              <a:rPr lang="en-US" b="1" dirty="0">
                <a:solidFill>
                  <a:srgbClr val="2907B9"/>
                </a:solidFill>
                <a:cs typeface="Arial" pitchFamily="34" charset="0"/>
              </a:rPr>
              <a:t> </a:t>
            </a:r>
            <a:r>
              <a:rPr lang="en-US" b="1" dirty="0" err="1">
                <a:solidFill>
                  <a:srgbClr val="2907B9"/>
                </a:solidFill>
                <a:cs typeface="Arial" pitchFamily="34" charset="0"/>
              </a:rPr>
              <a:t>şcolare</a:t>
            </a:r>
            <a:r>
              <a:rPr lang="en-US" b="1" dirty="0">
                <a:solidFill>
                  <a:srgbClr val="2907B9"/>
                </a:solidFill>
                <a:cs typeface="Arial" pitchFamily="34" charset="0"/>
              </a:rPr>
              <a:t> </a:t>
            </a:r>
            <a:r>
              <a:rPr lang="en-US" b="1" dirty="0" err="1">
                <a:solidFill>
                  <a:srgbClr val="2907B9"/>
                </a:solidFill>
                <a:cs typeface="Arial" pitchFamily="34" charset="0"/>
              </a:rPr>
              <a:t>şi</a:t>
            </a:r>
            <a:r>
              <a:rPr lang="en-US" b="1" dirty="0">
                <a:solidFill>
                  <a:srgbClr val="2907B9"/>
                </a:solidFill>
                <a:cs typeface="Arial" pitchFamily="34" charset="0"/>
              </a:rPr>
              <a:t> </a:t>
            </a:r>
            <a:r>
              <a:rPr lang="en-US" b="1" dirty="0" err="1">
                <a:solidFill>
                  <a:srgbClr val="2907B9"/>
                </a:solidFill>
                <a:cs typeface="Arial" pitchFamily="34" charset="0"/>
              </a:rPr>
              <a:t>interşcolare</a:t>
            </a:r>
            <a:r>
              <a:rPr lang="en-US" b="1" dirty="0">
                <a:solidFill>
                  <a:srgbClr val="2907B9"/>
                </a:solidFill>
                <a:cs typeface="Arial" pitchFamily="34" charset="0"/>
              </a:rPr>
              <a:t>, de </a:t>
            </a:r>
            <a:r>
              <a:rPr lang="en-US" b="1" dirty="0" err="1">
                <a:solidFill>
                  <a:srgbClr val="2907B9"/>
                </a:solidFill>
                <a:cs typeface="Arial" pitchFamily="34" charset="0"/>
              </a:rPr>
              <a:t>asistenţă</a:t>
            </a:r>
            <a:r>
              <a:rPr lang="en-US" b="1" dirty="0">
                <a:solidFill>
                  <a:srgbClr val="2907B9"/>
                </a:solidFill>
                <a:cs typeface="Arial" pitchFamily="34" charset="0"/>
              </a:rPr>
              <a:t> </a:t>
            </a:r>
            <a:r>
              <a:rPr lang="en-US" b="1" dirty="0" err="1">
                <a:solidFill>
                  <a:srgbClr val="2907B9"/>
                </a:solidFill>
                <a:cs typeface="Arial" pitchFamily="34" charset="0"/>
              </a:rPr>
              <a:t>psihopedagogică</a:t>
            </a:r>
            <a:r>
              <a:rPr lang="en-US" b="1" dirty="0">
                <a:solidFill>
                  <a:srgbClr val="2907B9"/>
                </a:solidFill>
                <a:cs typeface="Arial" pitchFamily="34" charset="0"/>
              </a:rPr>
              <a:t>;</a:t>
            </a:r>
          </a:p>
          <a:p>
            <a:pPr marL="285750" lvl="0" indent="-285750" algn="just">
              <a:lnSpc>
                <a:spcPct val="150000"/>
              </a:lnSpc>
              <a:buFont typeface="Wingdings" pitchFamily="2" charset="2"/>
              <a:buChar char="§"/>
            </a:pPr>
            <a:r>
              <a:rPr lang="en-US" b="1" dirty="0" err="1">
                <a:solidFill>
                  <a:srgbClr val="FF0000"/>
                </a:solidFill>
                <a:cs typeface="Arial" pitchFamily="34" charset="0"/>
              </a:rPr>
              <a:t>Derularea</a:t>
            </a:r>
            <a:r>
              <a:rPr lang="en-US" b="1" dirty="0">
                <a:solidFill>
                  <a:srgbClr val="FF0000"/>
                </a:solidFill>
                <a:cs typeface="Arial" pitchFamily="34" charset="0"/>
              </a:rPr>
              <a:t> </a:t>
            </a:r>
            <a:r>
              <a:rPr lang="en-US" b="1" dirty="0" err="1">
                <a:solidFill>
                  <a:srgbClr val="FF0000"/>
                </a:solidFill>
                <a:cs typeface="Arial" pitchFamily="34" charset="0"/>
              </a:rPr>
              <a:t>unor</a:t>
            </a:r>
            <a:r>
              <a:rPr lang="en-US" b="1" dirty="0">
                <a:solidFill>
                  <a:srgbClr val="FF0000"/>
                </a:solidFill>
                <a:cs typeface="Arial" pitchFamily="34" charset="0"/>
              </a:rPr>
              <a:t> </a:t>
            </a:r>
            <a:r>
              <a:rPr lang="en-US" b="1" dirty="0" err="1">
                <a:solidFill>
                  <a:srgbClr val="FF0000"/>
                </a:solidFill>
                <a:cs typeface="Arial" pitchFamily="34" charset="0"/>
              </a:rPr>
              <a:t>programe</a:t>
            </a:r>
            <a:r>
              <a:rPr lang="en-US" b="1" dirty="0">
                <a:solidFill>
                  <a:srgbClr val="FF0000"/>
                </a:solidFill>
                <a:cs typeface="Arial" pitchFamily="34" charset="0"/>
              </a:rPr>
              <a:t> </a:t>
            </a:r>
            <a:r>
              <a:rPr lang="en-US" b="1" dirty="0" err="1">
                <a:solidFill>
                  <a:srgbClr val="FF0000"/>
                </a:solidFill>
                <a:cs typeface="Arial" pitchFamily="34" charset="0"/>
              </a:rPr>
              <a:t>şi</a:t>
            </a:r>
            <a:r>
              <a:rPr lang="en-US" b="1" dirty="0">
                <a:solidFill>
                  <a:srgbClr val="FF0000"/>
                </a:solidFill>
                <a:cs typeface="Arial" pitchFamily="34" charset="0"/>
              </a:rPr>
              <a:t> </a:t>
            </a:r>
            <a:r>
              <a:rPr lang="en-US" b="1" dirty="0" err="1">
                <a:solidFill>
                  <a:srgbClr val="FF0000"/>
                </a:solidFill>
                <a:cs typeface="Arial" pitchFamily="34" charset="0"/>
              </a:rPr>
              <a:t>proiecte</a:t>
            </a:r>
            <a:r>
              <a:rPr lang="en-US" b="1" dirty="0">
                <a:solidFill>
                  <a:srgbClr val="FF0000"/>
                </a:solidFill>
                <a:cs typeface="Arial" pitchFamily="34" charset="0"/>
              </a:rPr>
              <a:t>, </a:t>
            </a:r>
            <a:r>
              <a:rPr lang="en-US" b="1" dirty="0" err="1">
                <a:solidFill>
                  <a:srgbClr val="FF0000"/>
                </a:solidFill>
                <a:cs typeface="Arial" pitchFamily="34" charset="0"/>
              </a:rPr>
              <a:t>având</a:t>
            </a:r>
            <a:r>
              <a:rPr lang="en-US" b="1" dirty="0">
                <a:solidFill>
                  <a:srgbClr val="FF0000"/>
                </a:solidFill>
                <a:cs typeface="Arial" pitchFamily="34" charset="0"/>
              </a:rPr>
              <a:t> </a:t>
            </a:r>
            <a:r>
              <a:rPr lang="en-US" b="1" dirty="0" err="1">
                <a:solidFill>
                  <a:srgbClr val="FF0000"/>
                </a:solidFill>
                <a:cs typeface="Arial" pitchFamily="34" charset="0"/>
              </a:rPr>
              <a:t>ca</a:t>
            </a:r>
            <a:r>
              <a:rPr lang="en-US" b="1" dirty="0">
                <a:solidFill>
                  <a:srgbClr val="FF0000"/>
                </a:solidFill>
                <a:cs typeface="Arial" pitchFamily="34" charset="0"/>
              </a:rPr>
              <a:t> </a:t>
            </a:r>
            <a:r>
              <a:rPr lang="en-US" b="1" dirty="0" err="1">
                <a:solidFill>
                  <a:srgbClr val="FF0000"/>
                </a:solidFill>
                <a:cs typeface="Arial" pitchFamily="34" charset="0"/>
              </a:rPr>
              <a:t>grup</a:t>
            </a:r>
            <a:r>
              <a:rPr lang="en-US" b="1" dirty="0">
                <a:solidFill>
                  <a:srgbClr val="FF0000"/>
                </a:solidFill>
                <a:cs typeface="Arial" pitchFamily="34" charset="0"/>
              </a:rPr>
              <a:t> </a:t>
            </a:r>
            <a:r>
              <a:rPr lang="en-US" b="1" dirty="0" err="1">
                <a:solidFill>
                  <a:srgbClr val="FF0000"/>
                </a:solidFill>
                <a:cs typeface="Arial" pitchFamily="34" charset="0"/>
              </a:rPr>
              <a:t>ţintă</a:t>
            </a:r>
            <a:r>
              <a:rPr lang="en-US" b="1" dirty="0">
                <a:solidFill>
                  <a:srgbClr val="FF0000"/>
                </a:solidFill>
                <a:cs typeface="Arial" pitchFamily="34" charset="0"/>
              </a:rPr>
              <a:t> </a:t>
            </a:r>
            <a:r>
              <a:rPr lang="en-US" b="1" dirty="0" err="1">
                <a:solidFill>
                  <a:srgbClr val="FF0000"/>
                </a:solidFill>
                <a:cs typeface="Arial" pitchFamily="34" charset="0"/>
              </a:rPr>
              <a:t>diferite</a:t>
            </a:r>
            <a:r>
              <a:rPr lang="en-US" b="1" dirty="0">
                <a:solidFill>
                  <a:srgbClr val="FF0000"/>
                </a:solidFill>
                <a:cs typeface="Arial" pitchFamily="34" charset="0"/>
              </a:rPr>
              <a:t> </a:t>
            </a:r>
            <a:r>
              <a:rPr lang="en-US" b="1" dirty="0" err="1">
                <a:solidFill>
                  <a:srgbClr val="FF0000"/>
                </a:solidFill>
                <a:cs typeface="Arial" pitchFamily="34" charset="0"/>
              </a:rPr>
              <a:t>forme</a:t>
            </a:r>
            <a:r>
              <a:rPr lang="en-US" b="1" dirty="0">
                <a:solidFill>
                  <a:srgbClr val="FF0000"/>
                </a:solidFill>
                <a:cs typeface="Arial" pitchFamily="34" charset="0"/>
              </a:rPr>
              <a:t> de </a:t>
            </a:r>
            <a:r>
              <a:rPr lang="en-US" b="1" dirty="0" err="1">
                <a:solidFill>
                  <a:srgbClr val="FF0000"/>
                </a:solidFill>
                <a:cs typeface="Arial" pitchFamily="34" charset="0"/>
              </a:rPr>
              <a:t>comunitate</a:t>
            </a:r>
            <a:r>
              <a:rPr lang="en-US" b="1" dirty="0">
                <a:solidFill>
                  <a:srgbClr val="FF0000"/>
                </a:solidFill>
                <a:cs typeface="Arial" pitchFamily="34" charset="0"/>
              </a:rPr>
              <a:t>, </a:t>
            </a:r>
            <a:r>
              <a:rPr lang="en-US" b="1" dirty="0" err="1">
                <a:solidFill>
                  <a:srgbClr val="FF0000"/>
                </a:solidFill>
                <a:cs typeface="Arial" pitchFamily="34" charset="0"/>
              </a:rPr>
              <a:t>dezavantajate</a:t>
            </a:r>
            <a:r>
              <a:rPr lang="en-US" b="1" dirty="0">
                <a:solidFill>
                  <a:srgbClr val="FF0000"/>
                </a:solidFill>
                <a:cs typeface="Arial" pitchFamily="34" charset="0"/>
              </a:rPr>
              <a:t>;</a:t>
            </a:r>
          </a:p>
          <a:p>
            <a:pPr marL="285750" lvl="0" indent="-285750" algn="just">
              <a:lnSpc>
                <a:spcPct val="150000"/>
              </a:lnSpc>
              <a:buFont typeface="Wingdings" pitchFamily="2" charset="2"/>
              <a:buChar char="§"/>
            </a:pPr>
            <a:r>
              <a:rPr lang="en-US" b="1" dirty="0" err="1">
                <a:solidFill>
                  <a:srgbClr val="2907B9"/>
                </a:solidFill>
                <a:cs typeface="Arial" pitchFamily="34" charset="0"/>
              </a:rPr>
              <a:t>Asigurarea</a:t>
            </a:r>
            <a:r>
              <a:rPr lang="en-US" b="1" dirty="0">
                <a:solidFill>
                  <a:srgbClr val="2907B9"/>
                </a:solidFill>
                <a:cs typeface="Arial" pitchFamily="34" charset="0"/>
              </a:rPr>
              <a:t> </a:t>
            </a:r>
            <a:r>
              <a:rPr lang="en-US" b="1" dirty="0" err="1">
                <a:solidFill>
                  <a:srgbClr val="2907B9"/>
                </a:solidFill>
                <a:cs typeface="Arial" pitchFamily="34" charset="0"/>
              </a:rPr>
              <a:t>unei</a:t>
            </a:r>
            <a:r>
              <a:rPr lang="en-US" b="1" dirty="0">
                <a:solidFill>
                  <a:srgbClr val="2907B9"/>
                </a:solidFill>
                <a:cs typeface="Arial" pitchFamily="34" charset="0"/>
              </a:rPr>
              <a:t> </a:t>
            </a:r>
            <a:r>
              <a:rPr lang="en-US" b="1" dirty="0" err="1">
                <a:solidFill>
                  <a:srgbClr val="2907B9"/>
                </a:solidFill>
                <a:cs typeface="Arial" pitchFamily="34" charset="0"/>
              </a:rPr>
              <a:t>comunicări</a:t>
            </a:r>
            <a:r>
              <a:rPr lang="en-US" b="1" dirty="0">
                <a:solidFill>
                  <a:srgbClr val="2907B9"/>
                </a:solidFill>
                <a:cs typeface="Arial" pitchFamily="34" charset="0"/>
              </a:rPr>
              <a:t> </a:t>
            </a:r>
            <a:r>
              <a:rPr lang="en-US" b="1" dirty="0" err="1">
                <a:solidFill>
                  <a:srgbClr val="2907B9"/>
                </a:solidFill>
                <a:cs typeface="Arial" pitchFamily="34" charset="0"/>
              </a:rPr>
              <a:t>eficiente</a:t>
            </a:r>
            <a:r>
              <a:rPr lang="en-US" b="1" dirty="0">
                <a:solidFill>
                  <a:srgbClr val="2907B9"/>
                </a:solidFill>
                <a:cs typeface="Arial" pitchFamily="34" charset="0"/>
              </a:rPr>
              <a:t> cu </a:t>
            </a:r>
            <a:r>
              <a:rPr lang="en-US" b="1" dirty="0" err="1">
                <a:solidFill>
                  <a:srgbClr val="2907B9"/>
                </a:solidFill>
                <a:cs typeface="Arial" pitchFamily="34" charset="0"/>
              </a:rPr>
              <a:t>unităţile</a:t>
            </a:r>
            <a:r>
              <a:rPr lang="en-US" b="1" dirty="0">
                <a:solidFill>
                  <a:srgbClr val="2907B9"/>
                </a:solidFill>
                <a:cs typeface="Arial" pitchFamily="34" charset="0"/>
              </a:rPr>
              <a:t> </a:t>
            </a:r>
            <a:r>
              <a:rPr lang="en-US" b="1" dirty="0" err="1">
                <a:solidFill>
                  <a:srgbClr val="2907B9"/>
                </a:solidFill>
                <a:cs typeface="Arial" pitchFamily="34" charset="0"/>
              </a:rPr>
              <a:t>şcolare</a:t>
            </a:r>
            <a:r>
              <a:rPr lang="en-US" b="1" dirty="0">
                <a:solidFill>
                  <a:srgbClr val="2907B9"/>
                </a:solidFill>
                <a:cs typeface="Arial" pitchFamily="34" charset="0"/>
              </a:rPr>
              <a:t>, </a:t>
            </a:r>
            <a:r>
              <a:rPr lang="en-US" b="1" dirty="0" err="1">
                <a:solidFill>
                  <a:srgbClr val="2907B9"/>
                </a:solidFill>
                <a:cs typeface="Arial" pitchFamily="34" charset="0"/>
              </a:rPr>
              <a:t>și</a:t>
            </a:r>
            <a:r>
              <a:rPr lang="en-US" b="1" dirty="0">
                <a:solidFill>
                  <a:srgbClr val="2907B9"/>
                </a:solidFill>
                <a:cs typeface="Arial" pitchFamily="34" charset="0"/>
              </a:rPr>
              <a:t> </a:t>
            </a:r>
            <a:r>
              <a:rPr lang="en-US" b="1" dirty="0" err="1">
                <a:solidFill>
                  <a:srgbClr val="2907B9"/>
                </a:solidFill>
                <a:cs typeface="Arial" pitchFamily="34" charset="0"/>
              </a:rPr>
              <a:t>partenerii</a:t>
            </a:r>
            <a:r>
              <a:rPr lang="en-US" b="1" dirty="0">
                <a:solidFill>
                  <a:srgbClr val="2907B9"/>
                </a:solidFill>
                <a:cs typeface="Arial" pitchFamily="34" charset="0"/>
              </a:rPr>
              <a:t> </a:t>
            </a:r>
            <a:r>
              <a:rPr lang="en-US" b="1" dirty="0" err="1">
                <a:solidFill>
                  <a:srgbClr val="2907B9"/>
                </a:solidFill>
                <a:cs typeface="Arial" pitchFamily="34" charset="0"/>
              </a:rPr>
              <a:t>educaționali</a:t>
            </a:r>
            <a:r>
              <a:rPr lang="en-US" b="1" dirty="0">
                <a:solidFill>
                  <a:srgbClr val="2907B9"/>
                </a:solidFill>
                <a:cs typeface="Arial" pitchFamily="34" charset="0"/>
              </a:rPr>
              <a:t> </a:t>
            </a:r>
            <a:r>
              <a:rPr lang="en-US" b="1" dirty="0" err="1">
                <a:solidFill>
                  <a:srgbClr val="2907B9"/>
                </a:solidFill>
                <a:cs typeface="Arial" pitchFamily="34" charset="0"/>
              </a:rPr>
              <a:t>prin</a:t>
            </a:r>
            <a:r>
              <a:rPr lang="en-US" b="1" dirty="0">
                <a:solidFill>
                  <a:srgbClr val="2907B9"/>
                </a:solidFill>
                <a:cs typeface="Arial" pitchFamily="34" charset="0"/>
              </a:rPr>
              <a:t> </a:t>
            </a:r>
            <a:r>
              <a:rPr lang="en-US" b="1" dirty="0" err="1">
                <a:solidFill>
                  <a:srgbClr val="2907B9"/>
                </a:solidFill>
                <a:cs typeface="Arial" pitchFamily="34" charset="0"/>
              </a:rPr>
              <a:t>utilizarea</a:t>
            </a:r>
            <a:r>
              <a:rPr lang="en-US" b="1" dirty="0">
                <a:solidFill>
                  <a:srgbClr val="2907B9"/>
                </a:solidFill>
                <a:cs typeface="Arial" pitchFamily="34" charset="0"/>
              </a:rPr>
              <a:t> site-</a:t>
            </a:r>
            <a:r>
              <a:rPr lang="en-US" b="1" dirty="0" err="1">
                <a:solidFill>
                  <a:srgbClr val="2907B9"/>
                </a:solidFill>
                <a:cs typeface="Arial" pitchFamily="34" charset="0"/>
              </a:rPr>
              <a:t>ului</a:t>
            </a:r>
            <a:r>
              <a:rPr lang="en-US" b="1" dirty="0">
                <a:solidFill>
                  <a:srgbClr val="2907B9"/>
                </a:solidFill>
                <a:cs typeface="Arial" pitchFamily="34" charset="0"/>
              </a:rPr>
              <a:t> ISJ;</a:t>
            </a:r>
          </a:p>
        </p:txBody>
      </p:sp>
    </p:spTree>
    <p:extLst>
      <p:ext uri="{BB962C8B-B14F-4D97-AF65-F5344CB8AC3E}">
        <p14:creationId xmlns:p14="http://schemas.microsoft.com/office/powerpoint/2010/main" val="1374776437"/>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lstStyle/>
          <a:p>
            <a:pPr algn="ctr"/>
            <a:r>
              <a:rPr lang="en-US" b="1" dirty="0" err="1">
                <a:solidFill>
                  <a:srgbClr val="C00000"/>
                </a:solidFill>
                <a:latin typeface="Arial Black" pitchFamily="34" charset="0"/>
              </a:rPr>
              <a:t>Diagnoza</a:t>
            </a:r>
            <a:r>
              <a:rPr lang="en-US" b="1" dirty="0">
                <a:solidFill>
                  <a:srgbClr val="C00000"/>
                </a:solidFill>
                <a:latin typeface="Arial Black" pitchFamily="34" charset="0"/>
              </a:rPr>
              <a:t> </a:t>
            </a:r>
            <a:r>
              <a:rPr lang="en-US" b="1" dirty="0" err="1">
                <a:solidFill>
                  <a:srgbClr val="C00000"/>
                </a:solidFill>
                <a:latin typeface="Arial Black" pitchFamily="34" charset="0"/>
              </a:rPr>
              <a:t>mediului</a:t>
            </a:r>
            <a:r>
              <a:rPr lang="en-US" b="1" dirty="0">
                <a:solidFill>
                  <a:srgbClr val="C00000"/>
                </a:solidFill>
                <a:latin typeface="Arial Black" pitchFamily="34" charset="0"/>
              </a:rPr>
              <a:t> intern</a:t>
            </a:r>
            <a:r>
              <a:rPr lang="en-US" dirty="0">
                <a:solidFill>
                  <a:srgbClr val="C00000"/>
                </a:solidFill>
                <a:latin typeface="Arial Black" pitchFamily="34" charset="0"/>
              </a:rPr>
              <a:t/>
            </a:r>
            <a:br>
              <a:rPr lang="en-US" dirty="0">
                <a:solidFill>
                  <a:srgbClr val="C00000"/>
                </a:solidFill>
                <a:latin typeface="Arial Black" pitchFamily="34" charset="0"/>
              </a:rPr>
            </a:br>
            <a:r>
              <a:rPr lang="en-US" b="1" i="1" dirty="0"/>
              <a:t>  </a:t>
            </a:r>
            <a:r>
              <a:rPr lang="en-US" b="1" dirty="0" smtClean="0">
                <a:solidFill>
                  <a:srgbClr val="2907B9"/>
                </a:solidFill>
              </a:rPr>
              <a:t>P</a:t>
            </a:r>
            <a:r>
              <a:rPr lang="ro-RO" b="1" dirty="0" smtClean="0">
                <a:solidFill>
                  <a:srgbClr val="2907B9"/>
                </a:solidFill>
              </a:rPr>
              <a:t>UNCTE</a:t>
            </a:r>
            <a:r>
              <a:rPr lang="en-US" b="1" dirty="0" smtClean="0">
                <a:solidFill>
                  <a:srgbClr val="2907B9"/>
                </a:solidFill>
              </a:rPr>
              <a:t> </a:t>
            </a:r>
            <a:r>
              <a:rPr lang="ro-RO" b="1" dirty="0" smtClean="0">
                <a:solidFill>
                  <a:srgbClr val="2907B9"/>
                </a:solidFill>
              </a:rPr>
              <a:t>SLABE</a:t>
            </a:r>
            <a:r>
              <a:rPr lang="en-US" b="1" dirty="0" smtClean="0">
                <a:solidFill>
                  <a:srgbClr val="2907B9"/>
                </a:solidFill>
              </a:rPr>
              <a:t>:</a:t>
            </a:r>
            <a:endParaRPr lang="en-US" dirty="0"/>
          </a:p>
        </p:txBody>
      </p:sp>
      <p:sp>
        <p:nvSpPr>
          <p:cNvPr id="3" name="Content Placeholder 2"/>
          <p:cNvSpPr>
            <a:spLocks noGrp="1"/>
          </p:cNvSpPr>
          <p:nvPr>
            <p:ph sz="quarter" idx="1"/>
          </p:nvPr>
        </p:nvSpPr>
        <p:spPr>
          <a:xfrm>
            <a:off x="228600" y="1295400"/>
            <a:ext cx="8458200" cy="5410200"/>
          </a:xfrm>
        </p:spPr>
        <p:txBody>
          <a:bodyPr>
            <a:noAutofit/>
          </a:bodyPr>
          <a:lstStyle/>
          <a:p>
            <a:pPr lvl="0">
              <a:lnSpc>
                <a:spcPct val="110000"/>
              </a:lnSpc>
              <a:buFont typeface="Wingdings" pitchFamily="2" charset="2"/>
              <a:buChar char="§"/>
            </a:pPr>
            <a:r>
              <a:rPr lang="en-US" sz="1400" b="1" dirty="0" err="1">
                <a:solidFill>
                  <a:srgbClr val="FF0000"/>
                </a:solidFill>
                <a:latin typeface="Arial" pitchFamily="34" charset="0"/>
                <a:cs typeface="Arial" pitchFamily="34" charset="0"/>
              </a:rPr>
              <a:t>Decalajul</a:t>
            </a:r>
            <a:r>
              <a:rPr lang="en-US" sz="1400" b="1" dirty="0">
                <a:solidFill>
                  <a:srgbClr val="FF0000"/>
                </a:solidFill>
                <a:latin typeface="Arial" pitchFamily="34" charset="0"/>
                <a:cs typeface="Arial" pitchFamily="34" charset="0"/>
              </a:rPr>
              <a:t> existent </a:t>
            </a:r>
            <a:r>
              <a:rPr lang="en-US" sz="1400" b="1" dirty="0" err="1">
                <a:solidFill>
                  <a:srgbClr val="FF0000"/>
                </a:solidFill>
                <a:latin typeface="Arial" pitchFamily="34" charset="0"/>
                <a:cs typeface="Arial" pitchFamily="34" charset="0"/>
              </a:rPr>
              <a:t>între</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şcolile</a:t>
            </a:r>
            <a:r>
              <a:rPr lang="en-US" sz="1400" b="1" dirty="0">
                <a:solidFill>
                  <a:srgbClr val="FF0000"/>
                </a:solidFill>
                <a:latin typeface="Arial" pitchFamily="34" charset="0"/>
                <a:cs typeface="Arial" pitchFamily="34" charset="0"/>
              </a:rPr>
              <a:t> din </a:t>
            </a:r>
            <a:r>
              <a:rPr lang="en-US" sz="1400" b="1" dirty="0" err="1">
                <a:solidFill>
                  <a:srgbClr val="FF0000"/>
                </a:solidFill>
                <a:latin typeface="Arial" pitchFamily="34" charset="0"/>
                <a:cs typeface="Arial" pitchFamily="34" charset="0"/>
              </a:rPr>
              <a:t>mediul</a:t>
            </a:r>
            <a:r>
              <a:rPr lang="en-US" sz="1400" b="1" dirty="0">
                <a:solidFill>
                  <a:srgbClr val="FF0000"/>
                </a:solidFill>
                <a:latin typeface="Arial" pitchFamily="34" charset="0"/>
                <a:cs typeface="Arial" pitchFamily="34" charset="0"/>
              </a:rPr>
              <a:t> urban </a:t>
            </a:r>
            <a:r>
              <a:rPr lang="en-US" sz="1400" b="1" dirty="0" err="1">
                <a:solidFill>
                  <a:srgbClr val="FF0000"/>
                </a:solidFill>
                <a:latin typeface="Arial" pitchFamily="34" charset="0"/>
                <a:cs typeface="Arial" pitchFamily="34" charset="0"/>
              </a:rPr>
              <a:t>şi</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cele</a:t>
            </a:r>
            <a:r>
              <a:rPr lang="en-US" sz="1400" b="1" dirty="0">
                <a:solidFill>
                  <a:srgbClr val="FF0000"/>
                </a:solidFill>
                <a:latin typeface="Arial" pitchFamily="34" charset="0"/>
                <a:cs typeface="Arial" pitchFamily="34" charset="0"/>
              </a:rPr>
              <a:t> din </a:t>
            </a:r>
            <a:r>
              <a:rPr lang="en-US" sz="1400" b="1" dirty="0" err="1">
                <a:solidFill>
                  <a:srgbClr val="FF0000"/>
                </a:solidFill>
                <a:latin typeface="Arial" pitchFamily="34" charset="0"/>
                <a:cs typeface="Arial" pitchFamily="34" charset="0"/>
              </a:rPr>
              <a:t>mediul</a:t>
            </a:r>
            <a:r>
              <a:rPr lang="en-US" sz="1400" b="1" dirty="0">
                <a:solidFill>
                  <a:srgbClr val="FF0000"/>
                </a:solidFill>
                <a:latin typeface="Arial" pitchFamily="34" charset="0"/>
                <a:cs typeface="Arial" pitchFamily="34" charset="0"/>
              </a:rPr>
              <a:t> rural, </a:t>
            </a:r>
            <a:r>
              <a:rPr lang="en-US" sz="1400" b="1" dirty="0" err="1">
                <a:solidFill>
                  <a:srgbClr val="FF0000"/>
                </a:solidFill>
                <a:latin typeface="Arial" pitchFamily="34" charset="0"/>
                <a:cs typeface="Arial" pitchFamily="34" charset="0"/>
              </a:rPr>
              <a:t>în</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privinţa</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atragerii</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şi</a:t>
            </a:r>
            <a:r>
              <a:rPr lang="en-US" sz="1400" b="1" dirty="0">
                <a:solidFill>
                  <a:srgbClr val="FF0000"/>
                </a:solidFill>
                <a:latin typeface="Arial" pitchFamily="34" charset="0"/>
                <a:cs typeface="Arial" pitchFamily="34" charset="0"/>
              </a:rPr>
              <a:t> a </a:t>
            </a:r>
            <a:r>
              <a:rPr lang="en-US" sz="1400" b="1" dirty="0" err="1">
                <a:solidFill>
                  <a:srgbClr val="FF0000"/>
                </a:solidFill>
                <a:latin typeface="Arial" pitchFamily="34" charset="0"/>
                <a:cs typeface="Arial" pitchFamily="34" charset="0"/>
              </a:rPr>
              <a:t>menţinerii</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personalului</a:t>
            </a:r>
            <a:r>
              <a:rPr lang="en-US" sz="1400" b="1" dirty="0">
                <a:solidFill>
                  <a:srgbClr val="FF0000"/>
                </a:solidFill>
                <a:latin typeface="Arial" pitchFamily="34" charset="0"/>
                <a:cs typeface="Arial" pitchFamily="34" charset="0"/>
              </a:rPr>
              <a:t> didactic </a:t>
            </a:r>
            <a:r>
              <a:rPr lang="en-US" sz="1400" b="1" dirty="0" err="1">
                <a:solidFill>
                  <a:srgbClr val="FF0000"/>
                </a:solidFill>
                <a:latin typeface="Arial" pitchFamily="34" charset="0"/>
                <a:cs typeface="Arial" pitchFamily="34" charset="0"/>
              </a:rPr>
              <a:t>calificat</a:t>
            </a:r>
            <a:r>
              <a:rPr lang="en-US" sz="1400" b="1" dirty="0" smtClean="0">
                <a:solidFill>
                  <a:srgbClr val="FF0000"/>
                </a:solidFill>
                <a:latin typeface="Arial" pitchFamily="34" charset="0"/>
                <a:cs typeface="Arial" pitchFamily="34" charset="0"/>
              </a:rPr>
              <a:t>;</a:t>
            </a:r>
            <a:endParaRPr lang="ro-RO" sz="1400" b="1" dirty="0" smtClean="0">
              <a:solidFill>
                <a:srgbClr val="FF0000"/>
              </a:solidFill>
              <a:latin typeface="Arial" pitchFamily="34" charset="0"/>
              <a:cs typeface="Arial" pitchFamily="34" charset="0"/>
            </a:endParaRPr>
          </a:p>
          <a:p>
            <a:pPr lvl="0">
              <a:lnSpc>
                <a:spcPct val="110000"/>
              </a:lnSpc>
              <a:buFont typeface="Wingdings" pitchFamily="2" charset="2"/>
              <a:buChar char="§"/>
            </a:pPr>
            <a:endParaRPr lang="en-US" sz="400" b="1" dirty="0">
              <a:solidFill>
                <a:srgbClr val="FF0000"/>
              </a:solidFill>
              <a:latin typeface="Arial" pitchFamily="34" charset="0"/>
              <a:cs typeface="Arial" pitchFamily="34" charset="0"/>
            </a:endParaRPr>
          </a:p>
          <a:p>
            <a:pPr lvl="0">
              <a:lnSpc>
                <a:spcPct val="110000"/>
              </a:lnSpc>
              <a:buFont typeface="Wingdings" pitchFamily="2" charset="2"/>
              <a:buChar char="§"/>
            </a:pPr>
            <a:r>
              <a:rPr lang="en-US" sz="1400" b="1" dirty="0" err="1">
                <a:solidFill>
                  <a:srgbClr val="2907B9"/>
                </a:solidFill>
                <a:latin typeface="Arial" pitchFamily="34" charset="0"/>
                <a:cs typeface="Arial" pitchFamily="34" charset="0"/>
              </a:rPr>
              <a:t>Insuficientă</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informare</a:t>
            </a:r>
            <a:r>
              <a:rPr lang="en-US" sz="1400" b="1" dirty="0">
                <a:solidFill>
                  <a:srgbClr val="2907B9"/>
                </a:solidFill>
                <a:latin typeface="Arial" pitchFamily="34" charset="0"/>
                <a:cs typeface="Arial" pitchFamily="34" charset="0"/>
              </a:rPr>
              <a:t> a </a:t>
            </a:r>
            <a:r>
              <a:rPr lang="en-US" sz="1400" b="1" dirty="0" err="1">
                <a:solidFill>
                  <a:srgbClr val="2907B9"/>
                </a:solidFill>
                <a:latin typeface="Arial" pitchFamily="34" charset="0"/>
                <a:cs typeface="Arial" pitchFamily="34" charset="0"/>
              </a:rPr>
              <a:t>unor</a:t>
            </a:r>
            <a:r>
              <a:rPr lang="en-US" sz="1400" b="1" dirty="0">
                <a:solidFill>
                  <a:srgbClr val="2907B9"/>
                </a:solidFill>
                <a:latin typeface="Arial" pitchFamily="34" charset="0"/>
                <a:cs typeface="Arial" pitchFamily="34" charset="0"/>
              </a:rPr>
              <a:t> cadre </a:t>
            </a:r>
            <a:r>
              <a:rPr lang="en-US" sz="1400" b="1" dirty="0" err="1">
                <a:solidFill>
                  <a:srgbClr val="2907B9"/>
                </a:solidFill>
                <a:latin typeface="Arial" pitchFamily="34" charset="0"/>
                <a:cs typeface="Arial" pitchFamily="34" charset="0"/>
              </a:rPr>
              <a:t>didactice</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asupra</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noutăţilor</a:t>
            </a:r>
            <a:r>
              <a:rPr lang="en-US" sz="1400" b="1" dirty="0">
                <a:solidFill>
                  <a:srgbClr val="2907B9"/>
                </a:solidFill>
                <a:latin typeface="Arial" pitchFamily="34" charset="0"/>
                <a:cs typeface="Arial" pitchFamily="34" charset="0"/>
              </a:rPr>
              <a:t> legislative, </a:t>
            </a:r>
            <a:r>
              <a:rPr lang="en-US" sz="1400" b="1" dirty="0" err="1">
                <a:solidFill>
                  <a:srgbClr val="2907B9"/>
                </a:solidFill>
                <a:latin typeface="Arial" pitchFamily="34" charset="0"/>
                <a:cs typeface="Arial" pitchFamily="34" charset="0"/>
              </a:rPr>
              <a:t>implicând</a:t>
            </a:r>
            <a:r>
              <a:rPr lang="en-US" sz="1400" b="1" dirty="0">
                <a:solidFill>
                  <a:srgbClr val="2907B9"/>
                </a:solidFill>
                <a:latin typeface="Arial" pitchFamily="34" charset="0"/>
                <a:cs typeface="Arial" pitchFamily="34" charset="0"/>
              </a:rPr>
              <a:t> o </a:t>
            </a:r>
            <a:r>
              <a:rPr lang="en-US" sz="1400" b="1" dirty="0" err="1">
                <a:solidFill>
                  <a:srgbClr val="2907B9"/>
                </a:solidFill>
                <a:latin typeface="Arial" pitchFamily="34" charset="0"/>
                <a:cs typeface="Arial" pitchFamily="34" charset="0"/>
              </a:rPr>
              <a:t>participare</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redusă</a:t>
            </a:r>
            <a:r>
              <a:rPr lang="en-US" sz="1400" b="1" dirty="0">
                <a:solidFill>
                  <a:srgbClr val="2907B9"/>
                </a:solidFill>
                <a:latin typeface="Arial" pitchFamily="34" charset="0"/>
                <a:cs typeface="Arial" pitchFamily="34" charset="0"/>
              </a:rPr>
              <a:t> la </a:t>
            </a:r>
            <a:r>
              <a:rPr lang="en-US" sz="1400" b="1" dirty="0" err="1">
                <a:solidFill>
                  <a:srgbClr val="2907B9"/>
                </a:solidFill>
                <a:latin typeface="Arial" pitchFamily="34" charset="0"/>
                <a:cs typeface="Arial" pitchFamily="34" charset="0"/>
              </a:rPr>
              <a:t>actul</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decizional</a:t>
            </a:r>
            <a:r>
              <a:rPr lang="en-US" sz="1400" b="1" dirty="0">
                <a:solidFill>
                  <a:srgbClr val="FF0000"/>
                </a:solidFill>
                <a:latin typeface="Arial" pitchFamily="34" charset="0"/>
                <a:cs typeface="Arial" pitchFamily="34" charset="0"/>
              </a:rPr>
              <a:t>; </a:t>
            </a:r>
          </a:p>
          <a:p>
            <a:pPr lvl="0">
              <a:lnSpc>
                <a:spcPct val="110000"/>
              </a:lnSpc>
              <a:buFont typeface="Wingdings" pitchFamily="2" charset="2"/>
              <a:buChar char="§"/>
            </a:pPr>
            <a:endParaRPr lang="ro-RO" sz="400" b="1" dirty="0" smtClean="0">
              <a:solidFill>
                <a:srgbClr val="FF0000"/>
              </a:solidFill>
              <a:latin typeface="Arial" pitchFamily="34" charset="0"/>
              <a:cs typeface="Arial" pitchFamily="34" charset="0"/>
            </a:endParaRPr>
          </a:p>
          <a:p>
            <a:pPr lvl="0">
              <a:lnSpc>
                <a:spcPct val="110000"/>
              </a:lnSpc>
              <a:buFont typeface="Wingdings" pitchFamily="2" charset="2"/>
              <a:buChar char="§"/>
            </a:pPr>
            <a:r>
              <a:rPr lang="en-US" sz="1400" b="1" dirty="0" err="1" smtClean="0">
                <a:solidFill>
                  <a:srgbClr val="FF0000"/>
                </a:solidFill>
                <a:latin typeface="Arial" pitchFamily="34" charset="0"/>
                <a:cs typeface="Arial" pitchFamily="34" charset="0"/>
              </a:rPr>
              <a:t>Disfuncţii</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apărute</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în</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anumite</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comunităţi</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în</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colaborarea</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şi</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comunicarea</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dintre</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managerii</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unităţilor</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şcolare</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şi</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autorităţile</a:t>
            </a:r>
            <a:r>
              <a:rPr lang="en-US" sz="1400" b="1" dirty="0">
                <a:solidFill>
                  <a:srgbClr val="FF0000"/>
                </a:solidFill>
                <a:latin typeface="Arial" pitchFamily="34" charset="0"/>
                <a:cs typeface="Arial" pitchFamily="34" charset="0"/>
              </a:rPr>
              <a:t> locale;</a:t>
            </a:r>
          </a:p>
          <a:p>
            <a:pPr lvl="0">
              <a:lnSpc>
                <a:spcPct val="110000"/>
              </a:lnSpc>
              <a:buFont typeface="Wingdings" pitchFamily="2" charset="2"/>
              <a:buChar char="§"/>
            </a:pPr>
            <a:endParaRPr lang="ro-RO" sz="400" b="1" dirty="0" smtClean="0">
              <a:solidFill>
                <a:srgbClr val="2907B9"/>
              </a:solidFill>
              <a:latin typeface="Arial" pitchFamily="34" charset="0"/>
              <a:cs typeface="Arial" pitchFamily="34" charset="0"/>
            </a:endParaRPr>
          </a:p>
          <a:p>
            <a:pPr lvl="0">
              <a:lnSpc>
                <a:spcPct val="110000"/>
              </a:lnSpc>
              <a:buFont typeface="Wingdings" pitchFamily="2" charset="2"/>
              <a:buChar char="§"/>
            </a:pPr>
            <a:r>
              <a:rPr lang="en-US" sz="1400" b="1" dirty="0" err="1" smtClean="0">
                <a:solidFill>
                  <a:srgbClr val="2907B9"/>
                </a:solidFill>
                <a:latin typeface="Arial" pitchFamily="34" charset="0"/>
                <a:cs typeface="Arial" pitchFamily="34" charset="0"/>
              </a:rPr>
              <a:t>Neasumarea</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în</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unele</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cazuri</a:t>
            </a:r>
            <a:r>
              <a:rPr lang="en-US" sz="1400" b="1" dirty="0">
                <a:solidFill>
                  <a:srgbClr val="2907B9"/>
                </a:solidFill>
                <a:latin typeface="Arial" pitchFamily="34" charset="0"/>
                <a:cs typeface="Arial" pitchFamily="34" charset="0"/>
              </a:rPr>
              <a:t>, a </a:t>
            </a:r>
            <a:r>
              <a:rPr lang="en-US" sz="1400" b="1" dirty="0" err="1">
                <a:solidFill>
                  <a:srgbClr val="2907B9"/>
                </a:solidFill>
                <a:latin typeface="Arial" pitchFamily="34" charset="0"/>
                <a:cs typeface="Arial" pitchFamily="34" charset="0"/>
              </a:rPr>
              <a:t>responsabilităţii</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în</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exercitarea</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actului</a:t>
            </a:r>
            <a:r>
              <a:rPr lang="en-US" sz="1400" b="1" dirty="0">
                <a:solidFill>
                  <a:srgbClr val="2907B9"/>
                </a:solidFill>
                <a:latin typeface="Arial" pitchFamily="34" charset="0"/>
                <a:cs typeface="Arial" pitchFamily="34" charset="0"/>
              </a:rPr>
              <a:t> managerial;</a:t>
            </a:r>
          </a:p>
          <a:p>
            <a:pPr lvl="0">
              <a:lnSpc>
                <a:spcPct val="110000"/>
              </a:lnSpc>
              <a:buFont typeface="Wingdings" pitchFamily="2" charset="2"/>
              <a:buChar char="§"/>
            </a:pPr>
            <a:endParaRPr lang="ro-RO" sz="400" b="1" dirty="0" smtClean="0">
              <a:solidFill>
                <a:srgbClr val="FF0000"/>
              </a:solidFill>
              <a:latin typeface="Arial" pitchFamily="34" charset="0"/>
              <a:cs typeface="Arial" pitchFamily="34" charset="0"/>
            </a:endParaRPr>
          </a:p>
          <a:p>
            <a:pPr lvl="0">
              <a:lnSpc>
                <a:spcPct val="110000"/>
              </a:lnSpc>
              <a:buFont typeface="Wingdings" pitchFamily="2" charset="2"/>
              <a:buChar char="§"/>
            </a:pPr>
            <a:r>
              <a:rPr lang="en-US" sz="1400" b="1" dirty="0" err="1" smtClean="0">
                <a:solidFill>
                  <a:srgbClr val="FF0000"/>
                </a:solidFill>
                <a:latin typeface="Arial" pitchFamily="34" charset="0"/>
                <a:cs typeface="Arial" pitchFamily="34" charset="0"/>
              </a:rPr>
              <a:t>Manifestarea</a:t>
            </a:r>
            <a:r>
              <a:rPr lang="en-US" sz="1400" b="1" dirty="0" smtClean="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unor</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situaţii</a:t>
            </a:r>
            <a:r>
              <a:rPr lang="en-US" sz="1400" b="1" dirty="0">
                <a:solidFill>
                  <a:srgbClr val="FF0000"/>
                </a:solidFill>
                <a:latin typeface="Arial" pitchFamily="34" charset="0"/>
                <a:cs typeface="Arial" pitchFamily="34" charset="0"/>
              </a:rPr>
              <a:t> de </a:t>
            </a:r>
            <a:r>
              <a:rPr lang="en-US" sz="1400" b="1" dirty="0" err="1">
                <a:solidFill>
                  <a:srgbClr val="FF0000"/>
                </a:solidFill>
                <a:latin typeface="Arial" pitchFamily="34" charset="0"/>
                <a:cs typeface="Arial" pitchFamily="34" charset="0"/>
              </a:rPr>
              <a:t>abordare</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formală</a:t>
            </a:r>
            <a:r>
              <a:rPr lang="en-US" sz="1400" b="1" dirty="0">
                <a:solidFill>
                  <a:srgbClr val="FF0000"/>
                </a:solidFill>
                <a:latin typeface="Arial" pitchFamily="34" charset="0"/>
                <a:cs typeface="Arial" pitchFamily="34" charset="0"/>
              </a:rPr>
              <a:t> a </a:t>
            </a:r>
            <a:r>
              <a:rPr lang="en-US" sz="1400" b="1" dirty="0" err="1">
                <a:solidFill>
                  <a:srgbClr val="FF0000"/>
                </a:solidFill>
                <a:latin typeface="Arial" pitchFamily="34" charset="0"/>
                <a:cs typeface="Arial" pitchFamily="34" charset="0"/>
              </a:rPr>
              <a:t>procesului</a:t>
            </a:r>
            <a:r>
              <a:rPr lang="en-US" sz="1400" b="1" dirty="0">
                <a:solidFill>
                  <a:srgbClr val="FF0000"/>
                </a:solidFill>
                <a:latin typeface="Arial" pitchFamily="34" charset="0"/>
                <a:cs typeface="Arial" pitchFamily="34" charset="0"/>
              </a:rPr>
              <a:t> de </a:t>
            </a:r>
            <a:r>
              <a:rPr lang="en-US" sz="1400" b="1" dirty="0" err="1">
                <a:solidFill>
                  <a:srgbClr val="FF0000"/>
                </a:solidFill>
                <a:latin typeface="Arial" pitchFamily="34" charset="0"/>
                <a:cs typeface="Arial" pitchFamily="34" charset="0"/>
              </a:rPr>
              <a:t>formare</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continuă</a:t>
            </a:r>
            <a:r>
              <a:rPr lang="en-US" sz="1400" b="1" dirty="0">
                <a:solidFill>
                  <a:srgbClr val="FF0000"/>
                </a:solidFill>
                <a:latin typeface="Arial" pitchFamily="34" charset="0"/>
                <a:cs typeface="Arial" pitchFamily="34" charset="0"/>
              </a:rPr>
              <a:t>, la </a:t>
            </a:r>
            <a:r>
              <a:rPr lang="en-US" sz="1400" b="1" dirty="0" err="1">
                <a:solidFill>
                  <a:srgbClr val="FF0000"/>
                </a:solidFill>
                <a:latin typeface="Arial" pitchFamily="34" charset="0"/>
                <a:cs typeface="Arial" pitchFamily="34" charset="0"/>
              </a:rPr>
              <a:t>nivelul</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unor</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comisii</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metodice</a:t>
            </a:r>
            <a:r>
              <a:rPr lang="en-US" sz="1400" b="1" dirty="0">
                <a:solidFill>
                  <a:srgbClr val="FF0000"/>
                </a:solidFill>
                <a:latin typeface="Arial" pitchFamily="34" charset="0"/>
                <a:cs typeface="Arial" pitchFamily="34" charset="0"/>
              </a:rPr>
              <a:t> din </a:t>
            </a:r>
            <a:r>
              <a:rPr lang="en-US" sz="1400" b="1" dirty="0" err="1">
                <a:solidFill>
                  <a:srgbClr val="FF0000"/>
                </a:solidFill>
                <a:latin typeface="Arial" pitchFamily="34" charset="0"/>
                <a:cs typeface="Arial" pitchFamily="34" charset="0"/>
              </a:rPr>
              <a:t>şcoli</a:t>
            </a:r>
            <a:r>
              <a:rPr lang="en-US" sz="1400" b="1" dirty="0">
                <a:solidFill>
                  <a:srgbClr val="FF0000"/>
                </a:solidFill>
                <a:latin typeface="Arial" pitchFamily="34" charset="0"/>
                <a:cs typeface="Arial" pitchFamily="34" charset="0"/>
              </a:rPr>
              <a:t>;</a:t>
            </a:r>
          </a:p>
          <a:p>
            <a:pPr lvl="0">
              <a:lnSpc>
                <a:spcPct val="110000"/>
              </a:lnSpc>
              <a:buFont typeface="Wingdings" pitchFamily="2" charset="2"/>
              <a:buChar char="§"/>
            </a:pPr>
            <a:endParaRPr lang="ro-RO" sz="400" b="1" dirty="0" smtClean="0">
              <a:solidFill>
                <a:srgbClr val="2907B9"/>
              </a:solidFill>
              <a:latin typeface="Arial" pitchFamily="34" charset="0"/>
              <a:cs typeface="Arial" pitchFamily="34" charset="0"/>
            </a:endParaRPr>
          </a:p>
          <a:p>
            <a:pPr lvl="0">
              <a:lnSpc>
                <a:spcPct val="110000"/>
              </a:lnSpc>
              <a:buFont typeface="Wingdings" pitchFamily="2" charset="2"/>
              <a:buChar char="§"/>
            </a:pPr>
            <a:r>
              <a:rPr lang="en-US" sz="1400" b="1" dirty="0" err="1" smtClean="0">
                <a:solidFill>
                  <a:srgbClr val="2907B9"/>
                </a:solidFill>
                <a:latin typeface="Arial" pitchFamily="34" charset="0"/>
                <a:cs typeface="Arial" pitchFamily="34" charset="0"/>
              </a:rPr>
              <a:t>Necorelarea</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în</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unele</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unități</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școlare</a:t>
            </a:r>
            <a:r>
              <a:rPr lang="en-US" sz="1400" b="1" dirty="0">
                <a:solidFill>
                  <a:srgbClr val="2907B9"/>
                </a:solidFill>
                <a:latin typeface="Arial" pitchFamily="34" charset="0"/>
                <a:cs typeface="Arial" pitchFamily="34" charset="0"/>
              </a:rPr>
              <a:t> din </a:t>
            </a:r>
            <a:r>
              <a:rPr lang="en-US" sz="1400" b="1" dirty="0" err="1">
                <a:solidFill>
                  <a:srgbClr val="2907B9"/>
                </a:solidFill>
                <a:latin typeface="Arial" pitchFamily="34" charset="0"/>
                <a:cs typeface="Arial" pitchFamily="34" charset="0"/>
              </a:rPr>
              <a:t>județ</a:t>
            </a:r>
            <a:r>
              <a:rPr lang="en-US" sz="1400" b="1" dirty="0">
                <a:solidFill>
                  <a:srgbClr val="2907B9"/>
                </a:solidFill>
                <a:latin typeface="Arial" pitchFamily="34" charset="0"/>
                <a:cs typeface="Arial" pitchFamily="34" charset="0"/>
              </a:rPr>
              <a:t>, a </a:t>
            </a:r>
            <a:r>
              <a:rPr lang="en-US" sz="1400" b="1" dirty="0" err="1">
                <a:solidFill>
                  <a:srgbClr val="2907B9"/>
                </a:solidFill>
                <a:latin typeface="Arial" pitchFamily="34" charset="0"/>
                <a:cs typeface="Arial" pitchFamily="34" charset="0"/>
              </a:rPr>
              <a:t>ofertei</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educaționale</a:t>
            </a:r>
            <a:r>
              <a:rPr lang="en-US" sz="1400" b="1" dirty="0">
                <a:solidFill>
                  <a:srgbClr val="2907B9"/>
                </a:solidFill>
                <a:latin typeface="Arial" pitchFamily="34" charset="0"/>
                <a:cs typeface="Arial" pitchFamily="34" charset="0"/>
              </a:rPr>
              <a:t> cu </a:t>
            </a:r>
            <a:r>
              <a:rPr lang="en-US" sz="1400" b="1" dirty="0" err="1">
                <a:solidFill>
                  <a:srgbClr val="2907B9"/>
                </a:solidFill>
                <a:latin typeface="Arial" pitchFamily="34" charset="0"/>
                <a:cs typeface="Arial" pitchFamily="34" charset="0"/>
              </a:rPr>
              <a:t>realitățile</a:t>
            </a:r>
            <a:r>
              <a:rPr lang="en-US" sz="1400" b="1" dirty="0">
                <a:solidFill>
                  <a:srgbClr val="2907B9"/>
                </a:solidFill>
                <a:latin typeface="Arial" pitchFamily="34" charset="0"/>
                <a:cs typeface="Arial" pitchFamily="34" charset="0"/>
              </a:rPr>
              <a:t> socio-</a:t>
            </a:r>
            <a:r>
              <a:rPr lang="en-US" sz="1400" b="1" dirty="0" err="1">
                <a:solidFill>
                  <a:srgbClr val="2907B9"/>
                </a:solidFill>
                <a:latin typeface="Arial" pitchFamily="34" charset="0"/>
                <a:cs typeface="Arial" pitchFamily="34" charset="0"/>
              </a:rPr>
              <a:t>economice</a:t>
            </a:r>
            <a:r>
              <a:rPr lang="en-US" sz="1400" b="1" dirty="0">
                <a:solidFill>
                  <a:srgbClr val="2907B9"/>
                </a:solidFill>
                <a:latin typeface="Arial" pitchFamily="34" charset="0"/>
                <a:cs typeface="Arial" pitchFamily="34" charset="0"/>
              </a:rPr>
              <a:t> ale </a:t>
            </a:r>
            <a:r>
              <a:rPr lang="en-US" sz="1400" b="1" dirty="0" err="1">
                <a:solidFill>
                  <a:srgbClr val="2907B9"/>
                </a:solidFill>
                <a:latin typeface="Arial" pitchFamily="34" charset="0"/>
                <a:cs typeface="Arial" pitchFamily="34" charset="0"/>
              </a:rPr>
              <a:t>zonei</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și</a:t>
            </a:r>
            <a:r>
              <a:rPr lang="en-US" sz="1400" b="1" dirty="0">
                <a:solidFill>
                  <a:srgbClr val="2907B9"/>
                </a:solidFill>
                <a:latin typeface="Arial" pitchFamily="34" charset="0"/>
                <a:cs typeface="Arial" pitchFamily="34" charset="0"/>
              </a:rPr>
              <a:t> cu </a:t>
            </a:r>
            <a:r>
              <a:rPr lang="en-US" sz="1400" b="1" dirty="0" err="1">
                <a:solidFill>
                  <a:srgbClr val="2907B9"/>
                </a:solidFill>
                <a:latin typeface="Arial" pitchFamily="34" charset="0"/>
                <a:cs typeface="Arial" pitchFamily="34" charset="0"/>
              </a:rPr>
              <a:t>interesele</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beneficiarilor</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direcți</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și</a:t>
            </a:r>
            <a:r>
              <a:rPr lang="en-US" sz="1400" b="1" dirty="0">
                <a:solidFill>
                  <a:srgbClr val="2907B9"/>
                </a:solidFill>
                <a:latin typeface="Arial" pitchFamily="34" charset="0"/>
                <a:cs typeface="Arial" pitchFamily="34" charset="0"/>
              </a:rPr>
              <a:t> ale </a:t>
            </a:r>
            <a:r>
              <a:rPr lang="en-US" sz="1400" b="1" dirty="0" err="1">
                <a:solidFill>
                  <a:srgbClr val="2907B9"/>
                </a:solidFill>
                <a:latin typeface="Arial" pitchFamily="34" charset="0"/>
                <a:cs typeface="Arial" pitchFamily="34" charset="0"/>
              </a:rPr>
              <a:t>comunității</a:t>
            </a:r>
            <a:r>
              <a:rPr lang="en-US" sz="1400" b="1" dirty="0">
                <a:solidFill>
                  <a:srgbClr val="2907B9"/>
                </a:solidFill>
                <a:latin typeface="Arial" pitchFamily="34" charset="0"/>
                <a:cs typeface="Arial" pitchFamily="34" charset="0"/>
              </a:rPr>
              <a:t>;</a:t>
            </a:r>
          </a:p>
          <a:p>
            <a:pPr lvl="0">
              <a:lnSpc>
                <a:spcPct val="110000"/>
              </a:lnSpc>
              <a:buFont typeface="Wingdings" pitchFamily="2" charset="2"/>
              <a:buChar char="§"/>
            </a:pPr>
            <a:endParaRPr lang="ro-RO" sz="400" b="1" dirty="0" smtClean="0">
              <a:solidFill>
                <a:srgbClr val="FF0000"/>
              </a:solidFill>
              <a:latin typeface="Arial" pitchFamily="34" charset="0"/>
              <a:cs typeface="Arial" pitchFamily="34" charset="0"/>
            </a:endParaRPr>
          </a:p>
          <a:p>
            <a:pPr lvl="0">
              <a:lnSpc>
                <a:spcPct val="110000"/>
              </a:lnSpc>
              <a:buFont typeface="Wingdings" pitchFamily="2" charset="2"/>
              <a:buChar char="§"/>
            </a:pPr>
            <a:r>
              <a:rPr lang="en-US" sz="1400" b="1" dirty="0" err="1" smtClean="0">
                <a:solidFill>
                  <a:srgbClr val="FF0000"/>
                </a:solidFill>
                <a:latin typeface="Arial" pitchFamily="34" charset="0"/>
                <a:cs typeface="Arial" pitchFamily="34" charset="0"/>
              </a:rPr>
              <a:t>Existența</a:t>
            </a:r>
            <a:r>
              <a:rPr lang="en-US" sz="1400" b="1" dirty="0" smtClean="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unor</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licee</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tehnologice</a:t>
            </a:r>
            <a:r>
              <a:rPr lang="en-US" sz="1400" b="1" dirty="0">
                <a:solidFill>
                  <a:srgbClr val="FF0000"/>
                </a:solidFill>
                <a:latin typeface="Arial" pitchFamily="34" charset="0"/>
                <a:cs typeface="Arial" pitchFamily="34" charset="0"/>
              </a:rPr>
              <a:t> cu </a:t>
            </a:r>
            <a:r>
              <a:rPr lang="en-US" sz="1400" b="1" dirty="0" err="1">
                <a:solidFill>
                  <a:srgbClr val="FF0000"/>
                </a:solidFill>
                <a:latin typeface="Arial" pitchFamily="34" charset="0"/>
                <a:cs typeface="Arial" pitchFamily="34" charset="0"/>
              </a:rPr>
              <a:t>promovabilitate</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scăzută</a:t>
            </a:r>
            <a:r>
              <a:rPr lang="en-US" sz="1400" b="1" dirty="0">
                <a:solidFill>
                  <a:srgbClr val="FF0000"/>
                </a:solidFill>
                <a:latin typeface="Arial" pitchFamily="34" charset="0"/>
                <a:cs typeface="Arial" pitchFamily="34" charset="0"/>
              </a:rPr>
              <a:t>, </a:t>
            </a:r>
            <a:r>
              <a:rPr lang="en-US" sz="1400" b="1" dirty="0" err="1">
                <a:solidFill>
                  <a:srgbClr val="FF0000"/>
                </a:solidFill>
                <a:latin typeface="Arial" pitchFamily="34" charset="0"/>
                <a:cs typeface="Arial" pitchFamily="34" charset="0"/>
              </a:rPr>
              <a:t>chiar</a:t>
            </a:r>
            <a:r>
              <a:rPr lang="en-US" sz="1400" b="1" dirty="0">
                <a:solidFill>
                  <a:srgbClr val="FF0000"/>
                </a:solidFill>
                <a:latin typeface="Arial" pitchFamily="34" charset="0"/>
                <a:cs typeface="Arial" pitchFamily="34" charset="0"/>
              </a:rPr>
              <a:t> zero, la </a:t>
            </a:r>
            <a:r>
              <a:rPr lang="en-US" sz="1400" b="1" dirty="0" err="1">
                <a:solidFill>
                  <a:srgbClr val="FF0000"/>
                </a:solidFill>
                <a:latin typeface="Arial" pitchFamily="34" charset="0"/>
                <a:cs typeface="Arial" pitchFamily="34" charset="0"/>
              </a:rPr>
              <a:t>examenul</a:t>
            </a:r>
            <a:r>
              <a:rPr lang="en-US" sz="1400" b="1" dirty="0">
                <a:solidFill>
                  <a:srgbClr val="FF0000"/>
                </a:solidFill>
                <a:latin typeface="Arial" pitchFamily="34" charset="0"/>
                <a:cs typeface="Arial" pitchFamily="34" charset="0"/>
              </a:rPr>
              <a:t> de </a:t>
            </a:r>
            <a:r>
              <a:rPr lang="en-US" sz="1400" b="1" dirty="0" err="1">
                <a:solidFill>
                  <a:srgbClr val="FF0000"/>
                </a:solidFill>
                <a:latin typeface="Arial" pitchFamily="34" charset="0"/>
                <a:cs typeface="Arial" pitchFamily="34" charset="0"/>
              </a:rPr>
              <a:t>bacalaureat</a:t>
            </a:r>
            <a:r>
              <a:rPr lang="en-US" sz="1400" b="1" dirty="0">
                <a:solidFill>
                  <a:srgbClr val="FF0000"/>
                </a:solidFill>
                <a:latin typeface="Arial" pitchFamily="34" charset="0"/>
                <a:cs typeface="Arial" pitchFamily="34" charset="0"/>
              </a:rPr>
              <a:t> national.</a:t>
            </a:r>
          </a:p>
          <a:p>
            <a:pPr lvl="0">
              <a:lnSpc>
                <a:spcPct val="110000"/>
              </a:lnSpc>
              <a:buFont typeface="Wingdings" pitchFamily="2" charset="2"/>
              <a:buChar char="§"/>
            </a:pPr>
            <a:endParaRPr lang="ro-RO" sz="400" dirty="0" smtClean="0">
              <a:solidFill>
                <a:srgbClr val="2907B9"/>
              </a:solidFill>
              <a:latin typeface="Arial" pitchFamily="34" charset="0"/>
              <a:cs typeface="Arial" pitchFamily="34" charset="0"/>
            </a:endParaRPr>
          </a:p>
          <a:p>
            <a:pPr lvl="0">
              <a:lnSpc>
                <a:spcPct val="110000"/>
              </a:lnSpc>
              <a:buFont typeface="Wingdings" pitchFamily="2" charset="2"/>
              <a:buChar char="§"/>
            </a:pPr>
            <a:r>
              <a:rPr lang="en-US" sz="1400" b="1" dirty="0" err="1" smtClean="0">
                <a:solidFill>
                  <a:srgbClr val="2907B9"/>
                </a:solidFill>
                <a:latin typeface="Arial" pitchFamily="34" charset="0"/>
                <a:cs typeface="Arial" pitchFamily="34" charset="0"/>
              </a:rPr>
              <a:t>Menținerea</a:t>
            </a:r>
            <a:r>
              <a:rPr lang="en-US" sz="1400" b="1" dirty="0" smtClean="0">
                <a:solidFill>
                  <a:srgbClr val="2907B9"/>
                </a:solidFill>
                <a:latin typeface="Arial" pitchFamily="34" charset="0"/>
                <a:cs typeface="Arial" pitchFamily="34" charset="0"/>
              </a:rPr>
              <a:t> </a:t>
            </a:r>
            <a:r>
              <a:rPr lang="en-US" sz="1400" b="1" dirty="0">
                <a:solidFill>
                  <a:srgbClr val="2907B9"/>
                </a:solidFill>
                <a:latin typeface="Arial" pitchFamily="34" charset="0"/>
                <a:cs typeface="Arial" pitchFamily="34" charset="0"/>
              </a:rPr>
              <a:t>la cote </a:t>
            </a:r>
            <a:r>
              <a:rPr lang="en-US" sz="1400" b="1" dirty="0" err="1">
                <a:solidFill>
                  <a:srgbClr val="2907B9"/>
                </a:solidFill>
                <a:latin typeface="Arial" pitchFamily="34" charset="0"/>
                <a:cs typeface="Arial" pitchFamily="34" charset="0"/>
              </a:rPr>
              <a:t>îngrijorătoare</a:t>
            </a:r>
            <a:r>
              <a:rPr lang="en-US" sz="1400" b="1" dirty="0">
                <a:solidFill>
                  <a:srgbClr val="2907B9"/>
                </a:solidFill>
                <a:latin typeface="Arial" pitchFamily="34" charset="0"/>
                <a:cs typeface="Arial" pitchFamily="34" charset="0"/>
              </a:rPr>
              <a:t> a </a:t>
            </a:r>
            <a:r>
              <a:rPr lang="en-US" sz="1400" b="1" dirty="0" err="1">
                <a:solidFill>
                  <a:srgbClr val="2907B9"/>
                </a:solidFill>
                <a:latin typeface="Arial" pitchFamily="34" charset="0"/>
                <a:cs typeface="Arial" pitchFamily="34" charset="0"/>
              </a:rPr>
              <a:t>absenteismului</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în</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rândul</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elevilor</a:t>
            </a:r>
            <a:r>
              <a:rPr lang="en-US" sz="1400" b="1" dirty="0">
                <a:solidFill>
                  <a:srgbClr val="2907B9"/>
                </a:solidFill>
                <a:latin typeface="Arial" pitchFamily="34" charset="0"/>
                <a:cs typeface="Arial" pitchFamily="34" charset="0"/>
              </a:rPr>
              <a:t> din </a:t>
            </a:r>
            <a:r>
              <a:rPr lang="en-US" sz="1400" b="1" dirty="0" err="1">
                <a:solidFill>
                  <a:srgbClr val="2907B9"/>
                </a:solidFill>
                <a:latin typeface="Arial" pitchFamily="34" charset="0"/>
                <a:cs typeface="Arial" pitchFamily="34" charset="0"/>
              </a:rPr>
              <a:t>învățământul</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secundar</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în</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unele</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situații</a:t>
            </a:r>
            <a:r>
              <a:rPr lang="en-US" sz="1400" b="1" dirty="0">
                <a:solidFill>
                  <a:srgbClr val="2907B9"/>
                </a:solidFill>
                <a:latin typeface="Arial" pitchFamily="34" charset="0"/>
                <a:cs typeface="Arial" pitchFamily="34" charset="0"/>
              </a:rPr>
              <a:t> </a:t>
            </a:r>
            <a:r>
              <a:rPr lang="en-US" sz="1400" b="1" dirty="0" err="1">
                <a:solidFill>
                  <a:srgbClr val="2907B9"/>
                </a:solidFill>
                <a:latin typeface="Arial" pitchFamily="34" charset="0"/>
                <a:cs typeface="Arial" pitchFamily="34" charset="0"/>
              </a:rPr>
              <a:t>ajungându</a:t>
            </a:r>
            <a:r>
              <a:rPr lang="en-US" sz="1400" b="1" dirty="0">
                <a:solidFill>
                  <a:srgbClr val="2907B9"/>
                </a:solidFill>
                <a:latin typeface="Arial" pitchFamily="34" charset="0"/>
                <a:cs typeface="Arial" pitchFamily="34" charset="0"/>
              </a:rPr>
              <a:t>-se la abandon </a:t>
            </a:r>
            <a:r>
              <a:rPr lang="en-US" sz="1400" b="1" dirty="0" err="1">
                <a:solidFill>
                  <a:srgbClr val="2907B9"/>
                </a:solidFill>
                <a:latin typeface="Arial" pitchFamily="34" charset="0"/>
                <a:cs typeface="Arial" pitchFamily="34" charset="0"/>
              </a:rPr>
              <a:t>școlar</a:t>
            </a:r>
            <a:r>
              <a:rPr lang="en-US" sz="1400" b="1" dirty="0" smtClean="0">
                <a:solidFill>
                  <a:srgbClr val="2907B9"/>
                </a:solidFill>
                <a:latin typeface="Arial" pitchFamily="34" charset="0"/>
                <a:cs typeface="Arial" pitchFamily="34" charset="0"/>
              </a:rPr>
              <a:t>.</a:t>
            </a:r>
            <a:endParaRPr lang="en-US" sz="1400" b="1" dirty="0">
              <a:solidFill>
                <a:srgbClr val="2907B9"/>
              </a:solidFill>
              <a:latin typeface="Arial" pitchFamily="34" charset="0"/>
              <a:cs typeface="Arial" pitchFamily="34" charset="0"/>
            </a:endParaRPr>
          </a:p>
        </p:txBody>
      </p:sp>
    </p:spTree>
    <p:extLst>
      <p:ext uri="{BB962C8B-B14F-4D97-AF65-F5344CB8AC3E}">
        <p14:creationId xmlns:p14="http://schemas.microsoft.com/office/powerpoint/2010/main" val="2144840647"/>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1143000"/>
          </a:xfrm>
        </p:spPr>
        <p:txBody>
          <a:bodyPr/>
          <a:lstStyle/>
          <a:p>
            <a:pPr algn="ctr"/>
            <a:r>
              <a:rPr lang="ro-RO" b="1" dirty="0" smtClean="0">
                <a:solidFill>
                  <a:srgbClr val="C00000"/>
                </a:solidFill>
                <a:latin typeface="Arial Black" pitchFamily="34" charset="0"/>
              </a:rPr>
              <a:t>DIAGNOZA MEDIULUI EXTERN</a:t>
            </a:r>
            <a:r>
              <a:rPr lang="en-US" dirty="0">
                <a:solidFill>
                  <a:srgbClr val="C00000"/>
                </a:solidFill>
                <a:latin typeface="Arial Black" pitchFamily="34" charset="0"/>
              </a:rPr>
              <a:t/>
            </a:r>
            <a:br>
              <a:rPr lang="en-US" dirty="0">
                <a:solidFill>
                  <a:srgbClr val="C00000"/>
                </a:solidFill>
                <a:latin typeface="Arial Black" pitchFamily="34" charset="0"/>
              </a:rPr>
            </a:br>
            <a:r>
              <a:rPr lang="en-US" b="1" i="1" dirty="0"/>
              <a:t>  </a:t>
            </a:r>
            <a:r>
              <a:rPr lang="ro-RO" b="1" dirty="0" smtClean="0">
                <a:solidFill>
                  <a:srgbClr val="2907B9"/>
                </a:solidFill>
              </a:rPr>
              <a:t>OPORTUNITĂȚI</a:t>
            </a:r>
            <a:r>
              <a:rPr lang="en-US" b="1" dirty="0" smtClean="0">
                <a:solidFill>
                  <a:srgbClr val="2907B9"/>
                </a:solidFill>
              </a:rPr>
              <a:t>:</a:t>
            </a:r>
            <a:endParaRPr lang="en-US" dirty="0"/>
          </a:p>
        </p:txBody>
      </p:sp>
      <p:sp>
        <p:nvSpPr>
          <p:cNvPr id="3" name="Content Placeholder 2"/>
          <p:cNvSpPr>
            <a:spLocks noGrp="1"/>
          </p:cNvSpPr>
          <p:nvPr>
            <p:ph sz="quarter" idx="1"/>
          </p:nvPr>
        </p:nvSpPr>
        <p:spPr>
          <a:xfrm>
            <a:off x="457200" y="1600200"/>
            <a:ext cx="8001000" cy="4873752"/>
          </a:xfrm>
        </p:spPr>
        <p:txBody>
          <a:bodyPr>
            <a:normAutofit fontScale="77500" lnSpcReduction="20000"/>
          </a:bodyPr>
          <a:lstStyle/>
          <a:p>
            <a:pPr>
              <a:buFont typeface="Wingdings" pitchFamily="2" charset="2"/>
              <a:buChar char="§"/>
            </a:pPr>
            <a:r>
              <a:rPr lang="en-US" sz="1800" b="1" dirty="0" err="1">
                <a:solidFill>
                  <a:srgbClr val="FF0000"/>
                </a:solidFill>
                <a:latin typeface="Arial" pitchFamily="34" charset="0"/>
                <a:cs typeface="Arial" pitchFamily="34" charset="0"/>
              </a:rPr>
              <a:t>Strategia</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Ministerului</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Educaţiei</a:t>
            </a:r>
            <a:r>
              <a:rPr lang="en-US" sz="1800" b="1" dirty="0">
                <a:solidFill>
                  <a:srgbClr val="FF0000"/>
                </a:solidFill>
                <a:latin typeface="Arial" pitchFamily="34" charset="0"/>
                <a:cs typeface="Arial" pitchFamily="34" charset="0"/>
              </a:rPr>
              <a:t> </a:t>
            </a:r>
            <a:r>
              <a:rPr lang="ro-RO" sz="1800" b="1" dirty="0" smtClean="0">
                <a:solidFill>
                  <a:srgbClr val="FF0000"/>
                </a:solidFill>
                <a:latin typeface="Arial" pitchFamily="34" charset="0"/>
                <a:cs typeface="Arial" pitchFamily="34" charset="0"/>
              </a:rPr>
              <a:t>Naționale </a:t>
            </a:r>
            <a:r>
              <a:rPr lang="en-US" sz="1800" b="1" dirty="0" err="1" smtClean="0">
                <a:solidFill>
                  <a:srgbClr val="FF0000"/>
                </a:solidFill>
                <a:latin typeface="Arial" pitchFamily="34" charset="0"/>
                <a:cs typeface="Arial" pitchFamily="34" charset="0"/>
              </a:rPr>
              <a:t>și</a:t>
            </a:r>
            <a:r>
              <a:rPr lang="en-US" sz="1800" b="1" dirty="0" smtClean="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Cercetării</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Științifice</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privind</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îmbunătăţirea</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calităţii</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şi</a:t>
            </a:r>
            <a:r>
              <a:rPr lang="en-US" sz="1800" b="1" dirty="0">
                <a:solidFill>
                  <a:srgbClr val="FF0000"/>
                </a:solidFill>
                <a:latin typeface="Arial" pitchFamily="34" charset="0"/>
                <a:cs typeface="Arial" pitchFamily="34" charset="0"/>
              </a:rPr>
              <a:t> a </a:t>
            </a:r>
            <a:r>
              <a:rPr lang="en-US" sz="1800" b="1" dirty="0" err="1">
                <a:solidFill>
                  <a:srgbClr val="FF0000"/>
                </a:solidFill>
                <a:latin typeface="Arial" pitchFamily="34" charset="0"/>
                <a:cs typeface="Arial" pitchFamily="34" charset="0"/>
              </a:rPr>
              <a:t>eficienţei</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sistemului</a:t>
            </a:r>
            <a:r>
              <a:rPr lang="en-US" sz="1800" b="1" dirty="0">
                <a:solidFill>
                  <a:srgbClr val="FF0000"/>
                </a:solidFill>
                <a:latin typeface="Arial" pitchFamily="34" charset="0"/>
                <a:cs typeface="Arial" pitchFamily="34" charset="0"/>
              </a:rPr>
              <a:t> de </a:t>
            </a:r>
            <a:r>
              <a:rPr lang="en-US" sz="1800" b="1" dirty="0" err="1">
                <a:solidFill>
                  <a:srgbClr val="FF0000"/>
                </a:solidFill>
                <a:latin typeface="Arial" pitchFamily="34" charset="0"/>
                <a:cs typeface="Arial" pitchFamily="34" charset="0"/>
              </a:rPr>
              <a:t>educaţie</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şi</a:t>
            </a:r>
            <a:r>
              <a:rPr lang="en-US" sz="1800" b="1" dirty="0">
                <a:solidFill>
                  <a:srgbClr val="FF0000"/>
                </a:solidFill>
                <a:latin typeface="Arial" pitchFamily="34" charset="0"/>
                <a:cs typeface="Arial" pitchFamily="34" charset="0"/>
              </a:rPr>
              <a:t> de </a:t>
            </a:r>
            <a:r>
              <a:rPr lang="en-US" sz="1800" b="1" dirty="0" err="1">
                <a:solidFill>
                  <a:srgbClr val="FF0000"/>
                </a:solidFill>
                <a:latin typeface="Arial" pitchFamily="34" charset="0"/>
                <a:cs typeface="Arial" pitchFamily="34" charset="0"/>
              </a:rPr>
              <a:t>formare</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profesională</a:t>
            </a:r>
            <a:r>
              <a:rPr lang="en-US" sz="1800" b="1" dirty="0">
                <a:solidFill>
                  <a:srgbClr val="FF0000"/>
                </a:solidFill>
                <a:latin typeface="Arial" pitchFamily="34" charset="0"/>
                <a:cs typeface="Arial" pitchFamily="34" charset="0"/>
              </a:rPr>
              <a:t>;</a:t>
            </a:r>
          </a:p>
          <a:p>
            <a:pPr>
              <a:buFont typeface="Wingdings" pitchFamily="2" charset="2"/>
              <a:buChar char="§"/>
            </a:pPr>
            <a:endParaRPr lang="ro-RO" sz="1400" b="1" dirty="0" smtClean="0">
              <a:solidFill>
                <a:srgbClr val="FF0000"/>
              </a:solidFill>
              <a:latin typeface="Arial" pitchFamily="34" charset="0"/>
              <a:cs typeface="Arial" pitchFamily="34" charset="0"/>
            </a:endParaRPr>
          </a:p>
          <a:p>
            <a:pPr>
              <a:buFont typeface="Wingdings" pitchFamily="2" charset="2"/>
              <a:buChar char="§"/>
            </a:pPr>
            <a:r>
              <a:rPr lang="en-US" sz="1800" b="1" dirty="0" err="1" smtClean="0">
                <a:solidFill>
                  <a:srgbClr val="2907B9"/>
                </a:solidFill>
                <a:latin typeface="Arial" pitchFamily="34" charset="0"/>
                <a:cs typeface="Arial" pitchFamily="34" charset="0"/>
              </a:rPr>
              <a:t>Legea</a:t>
            </a:r>
            <a:r>
              <a:rPr lang="en-US" sz="1800" b="1" dirty="0" smtClean="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asigurării</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calităţii</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în</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educaţie</a:t>
            </a:r>
            <a:r>
              <a:rPr lang="en-US" sz="1800" b="1" dirty="0">
                <a:solidFill>
                  <a:srgbClr val="2907B9"/>
                </a:solidFill>
                <a:latin typeface="Arial" pitchFamily="34" charset="0"/>
                <a:cs typeface="Arial" pitchFamily="34" charset="0"/>
              </a:rPr>
              <a:t>;</a:t>
            </a:r>
          </a:p>
          <a:p>
            <a:pPr>
              <a:buFont typeface="Wingdings" pitchFamily="2" charset="2"/>
              <a:buChar char="§"/>
            </a:pPr>
            <a:endParaRPr lang="ro-RO" sz="1400" b="1" dirty="0" smtClean="0">
              <a:solidFill>
                <a:srgbClr val="2907B9"/>
              </a:solidFill>
              <a:latin typeface="Arial" pitchFamily="34" charset="0"/>
              <a:cs typeface="Arial" pitchFamily="34" charset="0"/>
            </a:endParaRPr>
          </a:p>
          <a:p>
            <a:pPr>
              <a:buFont typeface="Wingdings" pitchFamily="2" charset="2"/>
              <a:buChar char="§"/>
            </a:pPr>
            <a:r>
              <a:rPr lang="en-US" sz="1800" b="1" dirty="0" err="1" smtClean="0">
                <a:solidFill>
                  <a:srgbClr val="FF0000"/>
                </a:solidFill>
                <a:latin typeface="Arial" pitchFamily="34" charset="0"/>
                <a:cs typeface="Arial" pitchFamily="34" charset="0"/>
              </a:rPr>
              <a:t>Implementarea</a:t>
            </a:r>
            <a:r>
              <a:rPr lang="en-US" sz="1800" b="1" dirty="0" smtClean="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sistemului</a:t>
            </a:r>
            <a:r>
              <a:rPr lang="en-US" sz="1800" b="1" dirty="0">
                <a:solidFill>
                  <a:srgbClr val="FF0000"/>
                </a:solidFill>
                <a:latin typeface="Arial" pitchFamily="34" charset="0"/>
                <a:cs typeface="Arial" pitchFamily="34" charset="0"/>
              </a:rPr>
              <a:t> de control managerial intern;</a:t>
            </a:r>
          </a:p>
          <a:p>
            <a:pPr>
              <a:buFont typeface="Wingdings" pitchFamily="2" charset="2"/>
              <a:buChar char="§"/>
            </a:pPr>
            <a:endParaRPr lang="ro-RO" sz="1300" b="1" dirty="0" smtClean="0">
              <a:solidFill>
                <a:srgbClr val="FF0000"/>
              </a:solidFill>
              <a:latin typeface="Arial" pitchFamily="34" charset="0"/>
              <a:cs typeface="Arial" pitchFamily="34" charset="0"/>
            </a:endParaRPr>
          </a:p>
          <a:p>
            <a:pPr>
              <a:buFont typeface="Wingdings" pitchFamily="2" charset="2"/>
              <a:buChar char="§"/>
            </a:pPr>
            <a:r>
              <a:rPr lang="en-US" sz="1800" b="1" dirty="0" err="1" smtClean="0">
                <a:solidFill>
                  <a:srgbClr val="2907B9"/>
                </a:solidFill>
                <a:latin typeface="Arial" pitchFamily="34" charset="0"/>
                <a:cs typeface="Arial" pitchFamily="34" charset="0"/>
              </a:rPr>
              <a:t>Dezvoltarea</a:t>
            </a:r>
            <a:r>
              <a:rPr lang="en-US" sz="1800" b="1" dirty="0" smtClean="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capitalului</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uman</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creşterea</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competitivităţii</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dar</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şi</a:t>
            </a:r>
            <a:r>
              <a:rPr lang="en-US" sz="1800" b="1" dirty="0">
                <a:solidFill>
                  <a:srgbClr val="2907B9"/>
                </a:solidFill>
                <a:latin typeface="Arial" pitchFamily="34" charset="0"/>
                <a:cs typeface="Arial" pitchFamily="34" charset="0"/>
              </a:rPr>
              <a:t> a </a:t>
            </a:r>
            <a:r>
              <a:rPr lang="en-US" sz="1800" b="1" dirty="0" err="1">
                <a:solidFill>
                  <a:srgbClr val="2907B9"/>
                </a:solidFill>
                <a:latin typeface="Arial" pitchFamily="34" charset="0"/>
                <a:cs typeface="Arial" pitchFamily="34" charset="0"/>
              </a:rPr>
              <a:t>ideii</a:t>
            </a:r>
            <a:r>
              <a:rPr lang="en-US" sz="1800" b="1" dirty="0">
                <a:solidFill>
                  <a:srgbClr val="2907B9"/>
                </a:solidFill>
                <a:latin typeface="Arial" pitchFamily="34" charset="0"/>
                <a:cs typeface="Arial" pitchFamily="34" charset="0"/>
              </a:rPr>
              <a:t> de </a:t>
            </a:r>
            <a:r>
              <a:rPr lang="en-US" sz="1800" b="1" dirty="0" err="1">
                <a:solidFill>
                  <a:srgbClr val="2907B9"/>
                </a:solidFill>
                <a:latin typeface="Arial" pitchFamily="34" charset="0"/>
                <a:cs typeface="Arial" pitchFamily="34" charset="0"/>
              </a:rPr>
              <a:t>colaborare</a:t>
            </a:r>
            <a:r>
              <a:rPr lang="en-US" sz="1800" b="1" dirty="0">
                <a:solidFill>
                  <a:srgbClr val="2907B9"/>
                </a:solidFill>
                <a:latin typeface="Arial" pitchFamily="34" charset="0"/>
                <a:cs typeface="Arial" pitchFamily="34" charset="0"/>
              </a:rPr>
              <a:t>, la </a:t>
            </a:r>
            <a:r>
              <a:rPr lang="en-US" sz="1800" b="1" dirty="0" err="1">
                <a:solidFill>
                  <a:srgbClr val="2907B9"/>
                </a:solidFill>
                <a:latin typeface="Arial" pitchFamily="34" charset="0"/>
                <a:cs typeface="Arial" pitchFamily="34" charset="0"/>
              </a:rPr>
              <a:t>nivel</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naţional</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şi</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european</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prin</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accesarea</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finanţărilor</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prin</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fonduri</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europene</a:t>
            </a:r>
            <a:r>
              <a:rPr lang="en-US" sz="1800" b="1" dirty="0">
                <a:solidFill>
                  <a:srgbClr val="2907B9"/>
                </a:solidFill>
                <a:latin typeface="Arial" pitchFamily="34" charset="0"/>
                <a:cs typeface="Arial" pitchFamily="34" charset="0"/>
              </a:rPr>
              <a:t>; </a:t>
            </a:r>
          </a:p>
          <a:p>
            <a:pPr>
              <a:buFont typeface="Wingdings" pitchFamily="2" charset="2"/>
              <a:buChar char="§"/>
            </a:pPr>
            <a:endParaRPr lang="ro-RO" sz="1300" b="1" dirty="0" smtClean="0">
              <a:solidFill>
                <a:srgbClr val="FF0000"/>
              </a:solidFill>
              <a:latin typeface="Arial" pitchFamily="34" charset="0"/>
              <a:cs typeface="Arial" pitchFamily="34" charset="0"/>
            </a:endParaRPr>
          </a:p>
          <a:p>
            <a:pPr>
              <a:buFont typeface="Wingdings" pitchFamily="2" charset="2"/>
              <a:buChar char="§"/>
            </a:pPr>
            <a:r>
              <a:rPr lang="en-US" sz="1800" b="1" dirty="0" err="1" smtClean="0">
                <a:solidFill>
                  <a:srgbClr val="FF0000"/>
                </a:solidFill>
                <a:latin typeface="Arial" pitchFamily="34" charset="0"/>
                <a:cs typeface="Arial" pitchFamily="34" charset="0"/>
              </a:rPr>
              <a:t>Implicarea</a:t>
            </a:r>
            <a:r>
              <a:rPr lang="en-US" sz="1800" b="1" dirty="0" smtClean="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primăriilor</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pentru</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realizarea</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lucrărilor</a:t>
            </a:r>
            <a:r>
              <a:rPr lang="en-US" sz="1800" b="1" dirty="0">
                <a:solidFill>
                  <a:srgbClr val="FF0000"/>
                </a:solidFill>
                <a:latin typeface="Arial" pitchFamily="34" charset="0"/>
                <a:cs typeface="Arial" pitchFamily="34" charset="0"/>
              </a:rPr>
              <a:t> de </a:t>
            </a:r>
            <a:r>
              <a:rPr lang="en-US" sz="1800" b="1" dirty="0" err="1">
                <a:solidFill>
                  <a:srgbClr val="FF0000"/>
                </a:solidFill>
                <a:latin typeface="Arial" pitchFamily="34" charset="0"/>
                <a:cs typeface="Arial" pitchFamily="34" charset="0"/>
              </a:rPr>
              <a:t>ameliorare</a:t>
            </a:r>
            <a:r>
              <a:rPr lang="en-US" sz="1800" b="1" dirty="0">
                <a:solidFill>
                  <a:srgbClr val="FF0000"/>
                </a:solidFill>
                <a:latin typeface="Arial" pitchFamily="34" charset="0"/>
                <a:cs typeface="Arial" pitchFamily="34" charset="0"/>
              </a:rPr>
              <a:t>/</a:t>
            </a:r>
            <a:r>
              <a:rPr lang="en-US" sz="1800" b="1" dirty="0" err="1">
                <a:solidFill>
                  <a:srgbClr val="FF0000"/>
                </a:solidFill>
                <a:latin typeface="Arial" pitchFamily="34" charset="0"/>
                <a:cs typeface="Arial" pitchFamily="34" charset="0"/>
              </a:rPr>
              <a:t>reabilitare</a:t>
            </a:r>
            <a:r>
              <a:rPr lang="en-US" sz="1800" b="1" dirty="0">
                <a:solidFill>
                  <a:srgbClr val="FF0000"/>
                </a:solidFill>
                <a:latin typeface="Arial" pitchFamily="34" charset="0"/>
                <a:cs typeface="Arial" pitchFamily="34" charset="0"/>
              </a:rPr>
              <a:t> a </a:t>
            </a:r>
            <a:r>
              <a:rPr lang="en-US" sz="1800" b="1" dirty="0" err="1">
                <a:solidFill>
                  <a:srgbClr val="FF0000"/>
                </a:solidFill>
                <a:latin typeface="Arial" pitchFamily="34" charset="0"/>
                <a:cs typeface="Arial" pitchFamily="34" charset="0"/>
              </a:rPr>
              <a:t>imobilelor</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şi</a:t>
            </a:r>
            <a:r>
              <a:rPr lang="en-US" sz="1800" b="1" dirty="0">
                <a:solidFill>
                  <a:srgbClr val="FF0000"/>
                </a:solidFill>
                <a:latin typeface="Arial" pitchFamily="34" charset="0"/>
                <a:cs typeface="Arial" pitchFamily="34" charset="0"/>
              </a:rPr>
              <a:t> a </a:t>
            </a:r>
            <a:r>
              <a:rPr lang="en-US" sz="1800" b="1" dirty="0" err="1">
                <a:solidFill>
                  <a:srgbClr val="FF0000"/>
                </a:solidFill>
                <a:latin typeface="Arial" pitchFamily="34" charset="0"/>
                <a:cs typeface="Arial" pitchFamily="34" charset="0"/>
              </a:rPr>
              <a:t>spaţiilor</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şcolare</a:t>
            </a:r>
            <a:r>
              <a:rPr lang="en-US" sz="1800" b="1" dirty="0">
                <a:solidFill>
                  <a:srgbClr val="FF0000"/>
                </a:solidFill>
                <a:latin typeface="Arial" pitchFamily="34" charset="0"/>
                <a:cs typeface="Arial" pitchFamily="34" charset="0"/>
              </a:rPr>
              <a:t>, de </a:t>
            </a:r>
            <a:r>
              <a:rPr lang="en-US" sz="1800" b="1" dirty="0" err="1">
                <a:solidFill>
                  <a:srgbClr val="FF0000"/>
                </a:solidFill>
                <a:latin typeface="Arial" pitchFamily="34" charset="0"/>
                <a:cs typeface="Arial" pitchFamily="34" charset="0"/>
              </a:rPr>
              <a:t>igienizare</a:t>
            </a:r>
            <a:r>
              <a:rPr lang="en-US" sz="1800" b="1" dirty="0">
                <a:solidFill>
                  <a:srgbClr val="FF0000"/>
                </a:solidFill>
                <a:latin typeface="Arial" pitchFamily="34" charset="0"/>
                <a:cs typeface="Arial" pitchFamily="34" charset="0"/>
              </a:rPr>
              <a:t> a </a:t>
            </a:r>
            <a:r>
              <a:rPr lang="en-US" sz="1800" b="1" dirty="0" err="1">
                <a:solidFill>
                  <a:srgbClr val="FF0000"/>
                </a:solidFill>
                <a:latin typeface="Arial" pitchFamily="34" charset="0"/>
                <a:cs typeface="Arial" pitchFamily="34" charset="0"/>
              </a:rPr>
              <a:t>acestora</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în</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vederea</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obţinerii</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autorizaţiei</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sanitare</a:t>
            </a:r>
            <a:r>
              <a:rPr lang="en-US" sz="1800" b="1" dirty="0">
                <a:solidFill>
                  <a:srgbClr val="FF0000"/>
                </a:solidFill>
                <a:latin typeface="Arial" pitchFamily="34" charset="0"/>
                <a:cs typeface="Arial" pitchFamily="34" charset="0"/>
              </a:rPr>
              <a:t> de </a:t>
            </a:r>
            <a:r>
              <a:rPr lang="en-US" sz="1800" b="1" dirty="0" err="1">
                <a:solidFill>
                  <a:srgbClr val="FF0000"/>
                </a:solidFill>
                <a:latin typeface="Arial" pitchFamily="34" charset="0"/>
                <a:cs typeface="Arial" pitchFamily="34" charset="0"/>
              </a:rPr>
              <a:t>funcţionare</a:t>
            </a:r>
            <a:r>
              <a:rPr lang="en-US" sz="1800" b="1" dirty="0">
                <a:solidFill>
                  <a:srgbClr val="FF0000"/>
                </a:solidFill>
                <a:latin typeface="Arial" pitchFamily="34" charset="0"/>
                <a:cs typeface="Arial" pitchFamily="34" charset="0"/>
              </a:rPr>
              <a:t>;</a:t>
            </a:r>
          </a:p>
          <a:p>
            <a:pPr>
              <a:buFont typeface="Wingdings" pitchFamily="2" charset="2"/>
              <a:buChar char="§"/>
            </a:pPr>
            <a:endParaRPr lang="ro-RO" sz="1300" b="1" dirty="0" smtClean="0">
              <a:solidFill>
                <a:srgbClr val="FF0000"/>
              </a:solidFill>
              <a:latin typeface="Arial" pitchFamily="34" charset="0"/>
              <a:cs typeface="Arial" pitchFamily="34" charset="0"/>
            </a:endParaRPr>
          </a:p>
          <a:p>
            <a:pPr>
              <a:buFont typeface="Wingdings" pitchFamily="2" charset="2"/>
              <a:buChar char="§"/>
            </a:pPr>
            <a:r>
              <a:rPr lang="en-US" sz="1800" b="1" dirty="0" err="1" smtClean="0">
                <a:solidFill>
                  <a:srgbClr val="2907B9"/>
                </a:solidFill>
                <a:latin typeface="Arial" pitchFamily="34" charset="0"/>
                <a:cs typeface="Arial" pitchFamily="34" charset="0"/>
              </a:rPr>
              <a:t>Colaborări</a:t>
            </a:r>
            <a:r>
              <a:rPr lang="en-US" sz="1800" b="1" dirty="0" smtClean="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eficiente</a:t>
            </a:r>
            <a:r>
              <a:rPr lang="en-US" sz="1800" b="1" dirty="0">
                <a:solidFill>
                  <a:srgbClr val="2907B9"/>
                </a:solidFill>
                <a:latin typeface="Arial" pitchFamily="34" charset="0"/>
                <a:cs typeface="Arial" pitchFamily="34" charset="0"/>
              </a:rPr>
              <a:t> cu: </a:t>
            </a:r>
            <a:r>
              <a:rPr lang="en-US" sz="1800" b="1" dirty="0" err="1">
                <a:solidFill>
                  <a:srgbClr val="2907B9"/>
                </a:solidFill>
                <a:latin typeface="Arial" pitchFamily="34" charset="0"/>
                <a:cs typeface="Arial" pitchFamily="34" charset="0"/>
              </a:rPr>
              <a:t>instituţiile</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publice</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agenţii</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economici</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partenerii</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sociali</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evidenţiate</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printr</a:t>
            </a:r>
            <a:r>
              <a:rPr lang="en-US" sz="1800" b="1" dirty="0">
                <a:solidFill>
                  <a:srgbClr val="2907B9"/>
                </a:solidFill>
                <a:latin typeface="Arial" pitchFamily="34" charset="0"/>
                <a:cs typeface="Arial" pitchFamily="34" charset="0"/>
              </a:rPr>
              <a:t>-un </a:t>
            </a:r>
            <a:r>
              <a:rPr lang="en-US" sz="1800" b="1" dirty="0" err="1">
                <a:solidFill>
                  <a:srgbClr val="2907B9"/>
                </a:solidFill>
                <a:latin typeface="Arial" pitchFamily="34" charset="0"/>
                <a:cs typeface="Arial" pitchFamily="34" charset="0"/>
              </a:rPr>
              <a:t>număr</a:t>
            </a:r>
            <a:r>
              <a:rPr lang="en-US" sz="1800" b="1" dirty="0">
                <a:solidFill>
                  <a:srgbClr val="2907B9"/>
                </a:solidFill>
                <a:latin typeface="Arial" pitchFamily="34" charset="0"/>
                <a:cs typeface="Arial" pitchFamily="34" charset="0"/>
              </a:rPr>
              <a:t> mare de </a:t>
            </a:r>
            <a:r>
              <a:rPr lang="en-US" sz="1800" b="1" dirty="0" err="1">
                <a:solidFill>
                  <a:srgbClr val="2907B9"/>
                </a:solidFill>
                <a:latin typeface="Arial" pitchFamily="34" charset="0"/>
                <a:cs typeface="Arial" pitchFamily="34" charset="0"/>
              </a:rPr>
              <a:t>parteneriate</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educaţionale</a:t>
            </a:r>
            <a:r>
              <a:rPr lang="en-US" sz="1800" b="1" dirty="0">
                <a:solidFill>
                  <a:srgbClr val="2907B9"/>
                </a:solidFill>
                <a:latin typeface="Arial" pitchFamily="34" charset="0"/>
                <a:cs typeface="Arial" pitchFamily="34" charset="0"/>
              </a:rPr>
              <a:t> locale, </a:t>
            </a:r>
            <a:r>
              <a:rPr lang="en-US" sz="1800" b="1" dirty="0" err="1">
                <a:solidFill>
                  <a:srgbClr val="2907B9"/>
                </a:solidFill>
                <a:latin typeface="Arial" pitchFamily="34" charset="0"/>
                <a:cs typeface="Arial" pitchFamily="34" charset="0"/>
              </a:rPr>
              <a:t>naţionale</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europene</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prin</a:t>
            </a:r>
            <a:r>
              <a:rPr lang="en-US" sz="1800" b="1" dirty="0">
                <a:solidFill>
                  <a:srgbClr val="2907B9"/>
                </a:solidFill>
                <a:latin typeface="Arial" pitchFamily="34" charset="0"/>
                <a:cs typeface="Arial" pitchFamily="34" charset="0"/>
              </a:rPr>
              <a:t> </a:t>
            </a:r>
            <a:r>
              <a:rPr lang="en-US" sz="1800" b="1" dirty="0" err="1" smtClean="0">
                <a:solidFill>
                  <a:srgbClr val="2907B9"/>
                </a:solidFill>
                <a:latin typeface="Arial" pitchFamily="34" charset="0"/>
                <a:cs typeface="Arial" pitchFamily="34" charset="0"/>
              </a:rPr>
              <a:t>programe</a:t>
            </a:r>
            <a:r>
              <a:rPr lang="ro-RO" sz="1800" b="1" dirty="0" smtClean="0">
                <a:solidFill>
                  <a:srgbClr val="2907B9"/>
                </a:solidFill>
                <a:latin typeface="Arial" pitchFamily="34" charset="0"/>
                <a:cs typeface="Arial" pitchFamily="34" charset="0"/>
              </a:rPr>
              <a:t> </a:t>
            </a:r>
            <a:r>
              <a:rPr lang="en-US" sz="1800" b="1" dirty="0" err="1" smtClean="0">
                <a:solidFill>
                  <a:srgbClr val="2907B9"/>
                </a:solidFill>
                <a:latin typeface="Arial" pitchFamily="34" charset="0"/>
                <a:cs typeface="Arial" pitchFamily="34" charset="0"/>
              </a:rPr>
              <a:t>specifice</a:t>
            </a:r>
            <a:r>
              <a:rPr lang="en-US" sz="1800" b="1" dirty="0" smtClean="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şi</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proiecte</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încheiate</a:t>
            </a:r>
            <a:r>
              <a:rPr lang="en-US" sz="1800" b="1" dirty="0">
                <a:solidFill>
                  <a:srgbClr val="2907B9"/>
                </a:solidFill>
                <a:latin typeface="Arial" pitchFamily="34" charset="0"/>
                <a:cs typeface="Arial" pitchFamily="34" charset="0"/>
              </a:rPr>
              <a:t> la </a:t>
            </a:r>
            <a:r>
              <a:rPr lang="en-US" sz="1800" b="1" dirty="0" err="1">
                <a:solidFill>
                  <a:srgbClr val="2907B9"/>
                </a:solidFill>
                <a:latin typeface="Arial" pitchFamily="34" charset="0"/>
                <a:cs typeface="Arial" pitchFamily="34" charset="0"/>
              </a:rPr>
              <a:t>nivelul</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unităţilor</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şcolare</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şi</a:t>
            </a:r>
            <a:r>
              <a:rPr lang="en-US" sz="1800" b="1" dirty="0">
                <a:solidFill>
                  <a:srgbClr val="2907B9"/>
                </a:solidFill>
                <a:latin typeface="Arial" pitchFamily="34" charset="0"/>
                <a:cs typeface="Arial" pitchFamily="34" charset="0"/>
              </a:rPr>
              <a:t> al </a:t>
            </a:r>
            <a:r>
              <a:rPr lang="en-US" sz="1800" b="1" dirty="0" err="1">
                <a:solidFill>
                  <a:srgbClr val="2907B9"/>
                </a:solidFill>
                <a:latin typeface="Arial" pitchFamily="34" charset="0"/>
                <a:cs typeface="Arial" pitchFamily="34" charset="0"/>
              </a:rPr>
              <a:t>Inspectoratului</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Şcolar</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Judeţean</a:t>
            </a:r>
            <a:r>
              <a:rPr lang="en-US" sz="1800" b="1" dirty="0">
                <a:solidFill>
                  <a:srgbClr val="2907B9"/>
                </a:solidFill>
                <a:latin typeface="Arial" pitchFamily="34" charset="0"/>
                <a:cs typeface="Arial" pitchFamily="34" charset="0"/>
              </a:rPr>
              <a:t> </a:t>
            </a:r>
            <a:r>
              <a:rPr lang="en-US" sz="1800" b="1" dirty="0" err="1">
                <a:solidFill>
                  <a:srgbClr val="2907B9"/>
                </a:solidFill>
                <a:latin typeface="Arial" pitchFamily="34" charset="0"/>
                <a:cs typeface="Arial" pitchFamily="34" charset="0"/>
              </a:rPr>
              <a:t>Mehedinți</a:t>
            </a:r>
            <a:r>
              <a:rPr lang="en-US" sz="1800" b="1" dirty="0">
                <a:solidFill>
                  <a:srgbClr val="2907B9"/>
                </a:solidFill>
                <a:latin typeface="Arial" pitchFamily="34" charset="0"/>
                <a:cs typeface="Arial" pitchFamily="34" charset="0"/>
              </a:rPr>
              <a:t>;</a:t>
            </a:r>
          </a:p>
          <a:p>
            <a:pPr>
              <a:buFont typeface="Wingdings" pitchFamily="2" charset="2"/>
              <a:buChar char="§"/>
            </a:pPr>
            <a:endParaRPr lang="ro-RO" sz="1300" b="1" dirty="0" smtClean="0">
              <a:solidFill>
                <a:srgbClr val="FF0000"/>
              </a:solidFill>
              <a:latin typeface="Arial" pitchFamily="34" charset="0"/>
              <a:cs typeface="Arial" pitchFamily="34" charset="0"/>
            </a:endParaRPr>
          </a:p>
          <a:p>
            <a:pPr>
              <a:buFont typeface="Wingdings" pitchFamily="2" charset="2"/>
              <a:buChar char="§"/>
            </a:pPr>
            <a:r>
              <a:rPr lang="en-US" sz="1800" b="1" dirty="0" err="1" smtClean="0">
                <a:solidFill>
                  <a:srgbClr val="FF0000"/>
                </a:solidFill>
                <a:latin typeface="Arial" pitchFamily="34" charset="0"/>
                <a:cs typeface="Arial" pitchFamily="34" charset="0"/>
              </a:rPr>
              <a:t>Sprijinirea</a:t>
            </a:r>
            <a:r>
              <a:rPr lang="en-US" sz="1800" b="1" dirty="0" smtClean="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elevilor</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provenind</a:t>
            </a:r>
            <a:r>
              <a:rPr lang="en-US" sz="1800" b="1" dirty="0">
                <a:solidFill>
                  <a:srgbClr val="FF0000"/>
                </a:solidFill>
                <a:latin typeface="Arial" pitchFamily="34" charset="0"/>
                <a:cs typeface="Arial" pitchFamily="34" charset="0"/>
              </a:rPr>
              <a:t> din </a:t>
            </a:r>
            <a:r>
              <a:rPr lang="en-US" sz="1800" b="1" dirty="0" err="1">
                <a:solidFill>
                  <a:srgbClr val="FF0000"/>
                </a:solidFill>
                <a:latin typeface="Arial" pitchFamily="34" charset="0"/>
                <a:cs typeface="Arial" pitchFamily="34" charset="0"/>
              </a:rPr>
              <a:t>medii</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sociale</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defavorizate</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prin</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programe</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guvernamentale</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şi</a:t>
            </a:r>
            <a:r>
              <a:rPr lang="en-US" sz="1800" b="1" dirty="0">
                <a:solidFill>
                  <a:srgbClr val="FF0000"/>
                </a:solidFill>
                <a:latin typeface="Arial" pitchFamily="34" charset="0"/>
                <a:cs typeface="Arial" pitchFamily="34" charset="0"/>
              </a:rPr>
              <a:t> non-</a:t>
            </a:r>
            <a:r>
              <a:rPr lang="en-US" sz="1800" b="1" dirty="0" err="1">
                <a:solidFill>
                  <a:srgbClr val="FF0000"/>
                </a:solidFill>
                <a:latin typeface="Arial" pitchFamily="34" charset="0"/>
                <a:cs typeface="Arial" pitchFamily="34" charset="0"/>
              </a:rPr>
              <a:t>guvernamentale</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destinate</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redimensionării</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conceptului</a:t>
            </a:r>
            <a:r>
              <a:rPr lang="en-US" sz="1800" b="1" dirty="0">
                <a:solidFill>
                  <a:srgbClr val="FF0000"/>
                </a:solidFill>
                <a:latin typeface="Arial" pitchFamily="34" charset="0"/>
                <a:cs typeface="Arial" pitchFamily="34" charset="0"/>
              </a:rPr>
              <a:t> de „</a:t>
            </a:r>
            <a:r>
              <a:rPr lang="en-US" sz="1800" b="1" dirty="0" err="1">
                <a:solidFill>
                  <a:srgbClr val="FF0000"/>
                </a:solidFill>
                <a:latin typeface="Arial" pitchFamily="34" charset="0"/>
                <a:cs typeface="Arial" pitchFamily="34" charset="0"/>
              </a:rPr>
              <a:t>drept</a:t>
            </a:r>
            <a:r>
              <a:rPr lang="en-US" sz="1800" b="1" dirty="0">
                <a:solidFill>
                  <a:srgbClr val="FF0000"/>
                </a:solidFill>
                <a:latin typeface="Arial" pitchFamily="34" charset="0"/>
                <a:cs typeface="Arial" pitchFamily="34" charset="0"/>
              </a:rPr>
              <a:t> la </a:t>
            </a:r>
            <a:r>
              <a:rPr lang="en-US" sz="1800" b="1" dirty="0" err="1">
                <a:solidFill>
                  <a:srgbClr val="FF0000"/>
                </a:solidFill>
                <a:latin typeface="Arial" pitchFamily="34" charset="0"/>
                <a:cs typeface="Arial" pitchFamily="34" charset="0"/>
              </a:rPr>
              <a:t>şanse</a:t>
            </a:r>
            <a:r>
              <a:rPr lang="en-US" sz="1800" b="1" dirty="0">
                <a:solidFill>
                  <a:srgbClr val="FF0000"/>
                </a:solidFill>
                <a:latin typeface="Arial" pitchFamily="34" charset="0"/>
                <a:cs typeface="Arial" pitchFamily="34" charset="0"/>
              </a:rPr>
              <a:t> </a:t>
            </a:r>
            <a:r>
              <a:rPr lang="en-US" sz="1800" b="1" dirty="0" err="1">
                <a:solidFill>
                  <a:srgbClr val="FF0000"/>
                </a:solidFill>
                <a:latin typeface="Arial" pitchFamily="34" charset="0"/>
                <a:cs typeface="Arial" pitchFamily="34" charset="0"/>
              </a:rPr>
              <a:t>egale</a:t>
            </a:r>
            <a:r>
              <a:rPr lang="en-US" sz="1800" b="1" dirty="0">
                <a:solidFill>
                  <a:srgbClr val="FF0000"/>
                </a:solidFill>
                <a:latin typeface="Arial" pitchFamily="34" charset="0"/>
                <a:cs typeface="Arial" pitchFamily="34" charset="0"/>
              </a:rPr>
              <a:t>”.</a:t>
            </a:r>
          </a:p>
          <a:p>
            <a:endParaRPr lang="en-US" dirty="0"/>
          </a:p>
        </p:txBody>
      </p:sp>
    </p:spTree>
    <p:extLst>
      <p:ext uri="{BB962C8B-B14F-4D97-AF65-F5344CB8AC3E}">
        <p14:creationId xmlns:p14="http://schemas.microsoft.com/office/powerpoint/2010/main" val="4130939714"/>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solidFill>
                  <a:srgbClr val="C00000"/>
                </a:solidFill>
                <a:latin typeface="Arial Black" pitchFamily="34" charset="0"/>
              </a:rPr>
              <a:t>DIAGNOZA MEDIULUI EXTERN</a:t>
            </a:r>
            <a:r>
              <a:rPr lang="en-US" dirty="0">
                <a:solidFill>
                  <a:srgbClr val="C00000"/>
                </a:solidFill>
                <a:latin typeface="Arial Black" pitchFamily="34" charset="0"/>
              </a:rPr>
              <a:t/>
            </a:r>
            <a:br>
              <a:rPr lang="en-US" dirty="0">
                <a:solidFill>
                  <a:srgbClr val="C00000"/>
                </a:solidFill>
                <a:latin typeface="Arial Black" pitchFamily="34" charset="0"/>
              </a:rPr>
            </a:br>
            <a:r>
              <a:rPr lang="en-US" b="1" i="1" dirty="0"/>
              <a:t>  </a:t>
            </a:r>
            <a:r>
              <a:rPr lang="ro-RO" b="1" dirty="0" smtClean="0">
                <a:solidFill>
                  <a:srgbClr val="2907B9"/>
                </a:solidFill>
              </a:rPr>
              <a:t>AMENINȚĂRI</a:t>
            </a:r>
            <a:r>
              <a:rPr lang="en-US" b="1" dirty="0" smtClean="0">
                <a:solidFill>
                  <a:srgbClr val="2907B9"/>
                </a:solidFill>
              </a:rPr>
              <a:t>:</a:t>
            </a:r>
            <a:endParaRPr lang="en-US" dirty="0"/>
          </a:p>
        </p:txBody>
      </p:sp>
      <p:sp>
        <p:nvSpPr>
          <p:cNvPr id="3" name="Content Placeholder 2"/>
          <p:cNvSpPr>
            <a:spLocks noGrp="1"/>
          </p:cNvSpPr>
          <p:nvPr>
            <p:ph sz="quarter" idx="1"/>
          </p:nvPr>
        </p:nvSpPr>
        <p:spPr/>
        <p:txBody>
          <a:bodyPr>
            <a:normAutofit fontScale="70000" lnSpcReduction="20000"/>
          </a:bodyPr>
          <a:lstStyle/>
          <a:p>
            <a:pPr lvl="0"/>
            <a:r>
              <a:rPr lang="en-US" sz="2000" b="1" dirty="0" err="1">
                <a:solidFill>
                  <a:srgbClr val="FF0000"/>
                </a:solidFill>
                <a:latin typeface="Arial" pitchFamily="34" charset="0"/>
                <a:cs typeface="Arial" pitchFamily="34" charset="0"/>
              </a:rPr>
              <a:t>Insuficienta</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implicare</a:t>
            </a:r>
            <a:r>
              <a:rPr lang="en-US" sz="2000" b="1" dirty="0">
                <a:solidFill>
                  <a:srgbClr val="FF0000"/>
                </a:solidFill>
                <a:latin typeface="Arial" pitchFamily="34" charset="0"/>
                <a:cs typeface="Arial" pitchFamily="34" charset="0"/>
              </a:rPr>
              <a:t> a </a:t>
            </a:r>
            <a:r>
              <a:rPr lang="en-US" sz="2000" b="1" dirty="0" err="1">
                <a:solidFill>
                  <a:srgbClr val="FF0000"/>
                </a:solidFill>
                <a:latin typeface="Arial" pitchFamily="34" charset="0"/>
                <a:cs typeface="Arial" pitchFamily="34" charset="0"/>
              </a:rPr>
              <a:t>unor</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autorităţi</a:t>
            </a:r>
            <a:r>
              <a:rPr lang="en-US" sz="2000" b="1" dirty="0">
                <a:solidFill>
                  <a:srgbClr val="FF0000"/>
                </a:solidFill>
                <a:latin typeface="Arial" pitchFamily="34" charset="0"/>
                <a:cs typeface="Arial" pitchFamily="34" charset="0"/>
              </a:rPr>
              <a:t> locale, </a:t>
            </a:r>
            <a:r>
              <a:rPr lang="en-US" sz="2000" b="1" dirty="0" err="1">
                <a:solidFill>
                  <a:srgbClr val="FF0000"/>
                </a:solidFill>
                <a:latin typeface="Arial" pitchFamily="34" charset="0"/>
                <a:cs typeface="Arial" pitchFamily="34" charset="0"/>
              </a:rPr>
              <a:t>pentru</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asigurarea</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condiţiilor</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sociale</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necesare</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stabilităţii</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cadrelor</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didactice</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în</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mediul</a:t>
            </a:r>
            <a:r>
              <a:rPr lang="en-US" sz="2000" b="1" dirty="0">
                <a:solidFill>
                  <a:srgbClr val="FF0000"/>
                </a:solidFill>
                <a:latin typeface="Arial" pitchFamily="34" charset="0"/>
                <a:cs typeface="Arial" pitchFamily="34" charset="0"/>
              </a:rPr>
              <a:t> rural;</a:t>
            </a:r>
          </a:p>
          <a:p>
            <a:pPr lvl="0"/>
            <a:endParaRPr lang="ro-RO" sz="1100" b="1" dirty="0" smtClean="0">
              <a:solidFill>
                <a:srgbClr val="2907B9"/>
              </a:solidFill>
              <a:latin typeface="Arial" pitchFamily="34" charset="0"/>
              <a:cs typeface="Arial" pitchFamily="34" charset="0"/>
            </a:endParaRPr>
          </a:p>
          <a:p>
            <a:pPr lvl="0"/>
            <a:r>
              <a:rPr lang="en-US" sz="2000" b="1" dirty="0" err="1" smtClean="0">
                <a:solidFill>
                  <a:srgbClr val="2907B9"/>
                </a:solidFill>
                <a:latin typeface="Arial" pitchFamily="34" charset="0"/>
                <a:cs typeface="Arial" pitchFamily="34" charset="0"/>
              </a:rPr>
              <a:t>Subfinanţarea</a:t>
            </a:r>
            <a:r>
              <a:rPr lang="en-US" sz="2000" b="1" dirty="0" smtClean="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activităţilor</a:t>
            </a:r>
            <a:r>
              <a:rPr lang="en-US" sz="2000" b="1" dirty="0">
                <a:solidFill>
                  <a:srgbClr val="2907B9"/>
                </a:solidFill>
                <a:latin typeface="Arial" pitchFamily="34" charset="0"/>
                <a:cs typeface="Arial" pitchFamily="34" charset="0"/>
              </a:rPr>
              <a:t> de </a:t>
            </a:r>
            <a:r>
              <a:rPr lang="en-US" sz="2000" b="1" dirty="0" err="1">
                <a:solidFill>
                  <a:srgbClr val="2907B9"/>
                </a:solidFill>
                <a:latin typeface="Arial" pitchFamily="34" charset="0"/>
                <a:cs typeface="Arial" pitchFamily="34" charset="0"/>
              </a:rPr>
              <a:t>învăţământ</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dificultăţi</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în</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mobilizarea</a:t>
            </a:r>
            <a:r>
              <a:rPr lang="en-US" sz="2000" b="1" dirty="0">
                <a:solidFill>
                  <a:srgbClr val="2907B9"/>
                </a:solidFill>
                <a:latin typeface="Arial" pitchFamily="34" charset="0"/>
                <a:cs typeface="Arial" pitchFamily="34" charset="0"/>
              </a:rPr>
              <a:t> de </a:t>
            </a:r>
            <a:r>
              <a:rPr lang="en-US" sz="2000" b="1" dirty="0" err="1">
                <a:solidFill>
                  <a:srgbClr val="2907B9"/>
                </a:solidFill>
                <a:latin typeface="Arial" pitchFamily="34" charset="0"/>
                <a:cs typeface="Arial" pitchFamily="34" charset="0"/>
              </a:rPr>
              <a:t>resurse</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extrabugetare</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agenţi</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economici</a:t>
            </a:r>
            <a:r>
              <a:rPr lang="en-US" sz="2000" b="1" dirty="0">
                <a:solidFill>
                  <a:srgbClr val="2907B9"/>
                </a:solidFill>
                <a:latin typeface="Arial" pitchFamily="34" charset="0"/>
                <a:cs typeface="Arial" pitchFamily="34" charset="0"/>
              </a:rPr>
              <a:t> slab </a:t>
            </a:r>
            <a:r>
              <a:rPr lang="en-US" sz="2000" b="1" dirty="0" err="1">
                <a:solidFill>
                  <a:srgbClr val="2907B9"/>
                </a:solidFill>
                <a:latin typeface="Arial" pitchFamily="34" charset="0"/>
                <a:cs typeface="Arial" pitchFamily="34" charset="0"/>
              </a:rPr>
              <a:t>motivaţi</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pentru</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susţinerea</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segmentelor</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corespunzătoare</a:t>
            </a:r>
            <a:r>
              <a:rPr lang="en-US" sz="2000" b="1" dirty="0">
                <a:solidFill>
                  <a:srgbClr val="2907B9"/>
                </a:solidFill>
                <a:latin typeface="Arial" pitchFamily="34" charset="0"/>
                <a:cs typeface="Arial" pitchFamily="34" charset="0"/>
              </a:rPr>
              <a:t> de </a:t>
            </a:r>
            <a:r>
              <a:rPr lang="en-US" sz="2000" b="1" dirty="0" err="1" smtClean="0">
                <a:solidFill>
                  <a:srgbClr val="2907B9"/>
                </a:solidFill>
                <a:latin typeface="Arial" pitchFamily="34" charset="0"/>
                <a:cs typeface="Arial" pitchFamily="34" charset="0"/>
              </a:rPr>
              <a:t>formare</a:t>
            </a:r>
            <a:r>
              <a:rPr lang="ro-RO" sz="2000" b="1" dirty="0">
                <a:solidFill>
                  <a:srgbClr val="2907B9"/>
                </a:solidFill>
                <a:latin typeface="Arial" pitchFamily="34" charset="0"/>
                <a:cs typeface="Arial" pitchFamily="34" charset="0"/>
              </a:rPr>
              <a:t>;</a:t>
            </a:r>
            <a:endParaRPr lang="en-US" sz="2000" b="1" dirty="0">
              <a:solidFill>
                <a:srgbClr val="2907B9"/>
              </a:solidFill>
              <a:latin typeface="Arial" pitchFamily="34" charset="0"/>
              <a:cs typeface="Arial" pitchFamily="34" charset="0"/>
            </a:endParaRPr>
          </a:p>
          <a:p>
            <a:pPr lvl="0"/>
            <a:endParaRPr lang="ro-RO" sz="1100" b="1" dirty="0" smtClean="0">
              <a:solidFill>
                <a:srgbClr val="FF0000"/>
              </a:solidFill>
              <a:latin typeface="Arial" pitchFamily="34" charset="0"/>
              <a:cs typeface="Arial" pitchFamily="34" charset="0"/>
            </a:endParaRPr>
          </a:p>
          <a:p>
            <a:pPr lvl="0"/>
            <a:r>
              <a:rPr lang="en-US" sz="2000" b="1" dirty="0" err="1" smtClean="0">
                <a:solidFill>
                  <a:srgbClr val="FF0000"/>
                </a:solidFill>
                <a:latin typeface="Arial" pitchFamily="34" charset="0"/>
                <a:cs typeface="Arial" pitchFamily="34" charset="0"/>
              </a:rPr>
              <a:t>Încadrarea</a:t>
            </a:r>
            <a:r>
              <a:rPr lang="en-US" sz="2000" b="1" dirty="0">
                <a:solidFill>
                  <a:srgbClr val="FF0000"/>
                </a:solidFill>
                <a:latin typeface="Arial" pitchFamily="34" charset="0"/>
                <a:cs typeface="Arial" pitchFamily="34" charset="0"/>
              </a:rPr>
              <a:t>, cu </a:t>
            </a:r>
            <a:r>
              <a:rPr lang="en-US" sz="2000" b="1" dirty="0" err="1">
                <a:solidFill>
                  <a:srgbClr val="FF0000"/>
                </a:solidFill>
                <a:latin typeface="Arial" pitchFamily="34" charset="0"/>
                <a:cs typeface="Arial" pitchFamily="34" charset="0"/>
              </a:rPr>
              <a:t>dificultate</a:t>
            </a:r>
            <a:r>
              <a:rPr lang="en-US" sz="2000" b="1" dirty="0">
                <a:solidFill>
                  <a:srgbClr val="FF0000"/>
                </a:solidFill>
                <a:latin typeface="Arial" pitchFamily="34" charset="0"/>
                <a:cs typeface="Arial" pitchFamily="34" charset="0"/>
              </a:rPr>
              <a:t>, a </a:t>
            </a:r>
            <a:r>
              <a:rPr lang="en-US" sz="2000" b="1" dirty="0" err="1">
                <a:solidFill>
                  <a:srgbClr val="FF0000"/>
                </a:solidFill>
                <a:latin typeface="Arial" pitchFamily="34" charset="0"/>
                <a:cs typeface="Arial" pitchFamily="34" charset="0"/>
              </a:rPr>
              <a:t>unităţilor</a:t>
            </a:r>
            <a:r>
              <a:rPr lang="en-US" sz="2000" b="1" dirty="0">
                <a:solidFill>
                  <a:srgbClr val="FF0000"/>
                </a:solidFill>
                <a:latin typeface="Arial" pitchFamily="34" charset="0"/>
                <a:cs typeface="Arial" pitchFamily="34" charset="0"/>
              </a:rPr>
              <a:t> cu </a:t>
            </a:r>
            <a:r>
              <a:rPr lang="en-US" sz="2000" b="1" dirty="0" err="1">
                <a:solidFill>
                  <a:srgbClr val="FF0000"/>
                </a:solidFill>
                <a:latin typeface="Arial" pitchFamily="34" charset="0"/>
                <a:cs typeface="Arial" pitchFamily="34" charset="0"/>
              </a:rPr>
              <a:t>efective</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mici</a:t>
            </a:r>
            <a:r>
              <a:rPr lang="en-US" sz="2000" b="1" dirty="0">
                <a:solidFill>
                  <a:srgbClr val="FF0000"/>
                </a:solidFill>
                <a:latin typeface="Arial" pitchFamily="34" charset="0"/>
                <a:cs typeface="Arial" pitchFamily="34" charset="0"/>
              </a:rPr>
              <a:t>, din zone </a:t>
            </a:r>
            <a:r>
              <a:rPr lang="en-US" sz="2000" b="1" dirty="0" err="1">
                <a:solidFill>
                  <a:srgbClr val="FF0000"/>
                </a:solidFill>
                <a:latin typeface="Arial" pitchFamily="34" charset="0"/>
                <a:cs typeface="Arial" pitchFamily="34" charset="0"/>
              </a:rPr>
              <a:t>izolate</a:t>
            </a:r>
            <a:r>
              <a:rPr lang="en-US" sz="2000" b="1" dirty="0">
                <a:solidFill>
                  <a:srgbClr val="FF0000"/>
                </a:solidFill>
                <a:latin typeface="Arial" pitchFamily="34" charset="0"/>
                <a:cs typeface="Arial" pitchFamily="34" charset="0"/>
              </a:rPr>
              <a:t>, cu personal didactic titular </a:t>
            </a:r>
            <a:r>
              <a:rPr lang="en-US" sz="2000" b="1" dirty="0" err="1">
                <a:solidFill>
                  <a:srgbClr val="FF0000"/>
                </a:solidFill>
                <a:latin typeface="Arial" pitchFamily="34" charset="0"/>
                <a:cs typeface="Arial" pitchFamily="34" charset="0"/>
              </a:rPr>
              <a:t>sau</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calificat</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în</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condiţiile</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în</a:t>
            </a:r>
            <a:r>
              <a:rPr lang="en-US" sz="2000" b="1" dirty="0">
                <a:solidFill>
                  <a:srgbClr val="FF0000"/>
                </a:solidFill>
                <a:latin typeface="Arial" pitchFamily="34" charset="0"/>
                <a:cs typeface="Arial" pitchFamily="34" charset="0"/>
              </a:rPr>
              <a:t> care </a:t>
            </a:r>
            <a:r>
              <a:rPr lang="en-US" sz="2000" b="1" dirty="0" err="1">
                <a:solidFill>
                  <a:srgbClr val="FF0000"/>
                </a:solidFill>
                <a:latin typeface="Arial" pitchFamily="34" charset="0"/>
                <a:cs typeface="Arial" pitchFamily="34" charset="0"/>
              </a:rPr>
              <a:t>activitatea</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instructiv</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educativă</a:t>
            </a:r>
            <a:r>
              <a:rPr lang="en-US" sz="2000" b="1" dirty="0">
                <a:solidFill>
                  <a:srgbClr val="FF0000"/>
                </a:solidFill>
                <a:latin typeface="Arial" pitchFamily="34" charset="0"/>
                <a:cs typeface="Arial" pitchFamily="34" charset="0"/>
              </a:rPr>
              <a:t> se </a:t>
            </a:r>
            <a:r>
              <a:rPr lang="en-US" sz="2000" b="1" dirty="0" err="1">
                <a:solidFill>
                  <a:srgbClr val="FF0000"/>
                </a:solidFill>
                <a:latin typeface="Arial" pitchFamily="34" charset="0"/>
                <a:cs typeface="Arial" pitchFamily="34" charset="0"/>
              </a:rPr>
              <a:t>realizează</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simultan</a:t>
            </a:r>
            <a:r>
              <a:rPr lang="en-US" sz="2000" b="1" dirty="0">
                <a:solidFill>
                  <a:srgbClr val="FF0000"/>
                </a:solidFill>
                <a:latin typeface="Arial" pitchFamily="34" charset="0"/>
                <a:cs typeface="Arial" pitchFamily="34" charset="0"/>
              </a:rPr>
              <a:t>;</a:t>
            </a:r>
          </a:p>
          <a:p>
            <a:pPr lvl="0"/>
            <a:endParaRPr lang="ro-RO" sz="1100" b="1" dirty="0" smtClean="0">
              <a:solidFill>
                <a:srgbClr val="2907B9"/>
              </a:solidFill>
              <a:latin typeface="Arial" pitchFamily="34" charset="0"/>
              <a:cs typeface="Arial" pitchFamily="34" charset="0"/>
            </a:endParaRPr>
          </a:p>
          <a:p>
            <a:pPr lvl="0"/>
            <a:r>
              <a:rPr lang="en-US" sz="2000" b="1" dirty="0" err="1" smtClean="0">
                <a:solidFill>
                  <a:srgbClr val="2907B9"/>
                </a:solidFill>
                <a:latin typeface="Arial" pitchFamily="34" charset="0"/>
                <a:cs typeface="Arial" pitchFamily="34" charset="0"/>
              </a:rPr>
              <a:t>Slaba</a:t>
            </a:r>
            <a:r>
              <a:rPr lang="en-US" sz="2000" b="1" dirty="0" smtClean="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motivaţie</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financiară</a:t>
            </a:r>
            <a:r>
              <a:rPr lang="en-US" sz="2000" b="1" dirty="0">
                <a:solidFill>
                  <a:srgbClr val="2907B9"/>
                </a:solidFill>
                <a:latin typeface="Arial" pitchFamily="34" charset="0"/>
                <a:cs typeface="Arial" pitchFamily="34" charset="0"/>
              </a:rPr>
              <a:t> a </a:t>
            </a:r>
            <a:r>
              <a:rPr lang="en-US" sz="2000" b="1" dirty="0" err="1">
                <a:solidFill>
                  <a:srgbClr val="2907B9"/>
                </a:solidFill>
                <a:latin typeface="Arial" pitchFamily="34" charset="0"/>
                <a:cs typeface="Arial" pitchFamily="34" charset="0"/>
              </a:rPr>
              <a:t>personalului</a:t>
            </a:r>
            <a:r>
              <a:rPr lang="en-US" sz="2000" b="1" dirty="0">
                <a:solidFill>
                  <a:srgbClr val="2907B9"/>
                </a:solidFill>
                <a:latin typeface="Arial" pitchFamily="34" charset="0"/>
                <a:cs typeface="Arial" pitchFamily="34" charset="0"/>
              </a:rPr>
              <a:t> didactic, didactic </a:t>
            </a:r>
            <a:r>
              <a:rPr lang="en-US" sz="2000" b="1" dirty="0" err="1">
                <a:solidFill>
                  <a:srgbClr val="2907B9"/>
                </a:solidFill>
                <a:latin typeface="Arial" pitchFamily="34" charset="0"/>
                <a:cs typeface="Arial" pitchFamily="34" charset="0"/>
              </a:rPr>
              <a:t>auxiliar</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şi</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nedidactic</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precum</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şi</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migrarea</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acestuia</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către</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alte</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domenii</a:t>
            </a:r>
            <a:r>
              <a:rPr lang="en-US" sz="2000" b="1" dirty="0">
                <a:solidFill>
                  <a:srgbClr val="2907B9"/>
                </a:solidFill>
                <a:latin typeface="Arial" pitchFamily="34" charset="0"/>
                <a:cs typeface="Arial" pitchFamily="34" charset="0"/>
              </a:rPr>
              <a:t> de </a:t>
            </a:r>
            <a:r>
              <a:rPr lang="en-US" sz="2000" b="1" dirty="0" err="1">
                <a:solidFill>
                  <a:srgbClr val="2907B9"/>
                </a:solidFill>
                <a:latin typeface="Arial" pitchFamily="34" charset="0"/>
                <a:cs typeface="Arial" pitchFamily="34" charset="0"/>
              </a:rPr>
              <a:t>activitate</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mai</a:t>
            </a:r>
            <a:r>
              <a:rPr lang="en-US" sz="2000" b="1" dirty="0">
                <a:solidFill>
                  <a:srgbClr val="2907B9"/>
                </a:solidFill>
                <a:latin typeface="Arial" pitchFamily="34" charset="0"/>
                <a:cs typeface="Arial" pitchFamily="34" charset="0"/>
              </a:rPr>
              <a:t> bine remunerate;</a:t>
            </a:r>
          </a:p>
          <a:p>
            <a:pPr lvl="0"/>
            <a:endParaRPr lang="ro-RO" sz="1100" b="1" dirty="0" smtClean="0">
              <a:solidFill>
                <a:srgbClr val="FF0000"/>
              </a:solidFill>
              <a:latin typeface="Arial" pitchFamily="34" charset="0"/>
              <a:cs typeface="Arial" pitchFamily="34" charset="0"/>
            </a:endParaRPr>
          </a:p>
          <a:p>
            <a:pPr lvl="0"/>
            <a:r>
              <a:rPr lang="en-US" sz="2000" b="1" dirty="0" err="1" smtClean="0">
                <a:solidFill>
                  <a:srgbClr val="FF0000"/>
                </a:solidFill>
                <a:latin typeface="Arial" pitchFamily="34" charset="0"/>
                <a:cs typeface="Arial" pitchFamily="34" charset="0"/>
              </a:rPr>
              <a:t>Deteriorarea</a:t>
            </a:r>
            <a:r>
              <a:rPr lang="en-US" sz="2000" b="1" dirty="0" smtClean="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mediului</a:t>
            </a:r>
            <a:r>
              <a:rPr lang="en-US" sz="2000" b="1" dirty="0">
                <a:solidFill>
                  <a:srgbClr val="FF0000"/>
                </a:solidFill>
                <a:latin typeface="Arial" pitchFamily="34" charset="0"/>
                <a:cs typeface="Arial" pitchFamily="34" charset="0"/>
              </a:rPr>
              <a:t> socio-economic, familial; </a:t>
            </a:r>
            <a:r>
              <a:rPr lang="en-US" sz="2000" b="1" dirty="0" err="1">
                <a:solidFill>
                  <a:srgbClr val="FF0000"/>
                </a:solidFill>
                <a:latin typeface="Arial" pitchFamily="34" charset="0"/>
                <a:cs typeface="Arial" pitchFamily="34" charset="0"/>
              </a:rPr>
              <a:t>diminuarea</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interesului</a:t>
            </a:r>
            <a:r>
              <a:rPr lang="en-US" sz="2000" b="1" dirty="0">
                <a:solidFill>
                  <a:srgbClr val="FF0000"/>
                </a:solidFill>
                <a:latin typeface="Arial" pitchFamily="34" charset="0"/>
                <a:cs typeface="Arial" pitchFamily="34" charset="0"/>
              </a:rPr>
              <a:t>/</a:t>
            </a:r>
            <a:r>
              <a:rPr lang="en-US" sz="2000" b="1" dirty="0" err="1">
                <a:solidFill>
                  <a:srgbClr val="FF0000"/>
                </a:solidFill>
                <a:latin typeface="Arial" pitchFamily="34" charset="0"/>
                <a:cs typeface="Arial" pitchFamily="34" charset="0"/>
              </a:rPr>
              <a:t>capacităţii</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familiei</a:t>
            </a:r>
            <a:r>
              <a:rPr lang="en-US" sz="2000" b="1" dirty="0">
                <a:solidFill>
                  <a:srgbClr val="FF0000"/>
                </a:solidFill>
                <a:latin typeface="Arial" pitchFamily="34" charset="0"/>
                <a:cs typeface="Arial" pitchFamily="34" charset="0"/>
              </a:rPr>
              <a:t> de a </a:t>
            </a:r>
            <a:r>
              <a:rPr lang="en-US" sz="2000" b="1" dirty="0" err="1">
                <a:solidFill>
                  <a:srgbClr val="FF0000"/>
                </a:solidFill>
                <a:latin typeface="Arial" pitchFamily="34" charset="0"/>
                <a:cs typeface="Arial" pitchFamily="34" charset="0"/>
              </a:rPr>
              <a:t>susţine</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pregătirea</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şcolară</a:t>
            </a:r>
            <a:r>
              <a:rPr lang="en-US" sz="2000" b="1" dirty="0">
                <a:solidFill>
                  <a:srgbClr val="FF0000"/>
                </a:solidFill>
                <a:latin typeface="Arial" pitchFamily="34" charset="0"/>
                <a:cs typeface="Arial" pitchFamily="34" charset="0"/>
              </a:rPr>
              <a:t> a </a:t>
            </a:r>
            <a:r>
              <a:rPr lang="en-US" sz="2000" b="1" dirty="0" err="1" smtClean="0">
                <a:solidFill>
                  <a:srgbClr val="FF0000"/>
                </a:solidFill>
                <a:latin typeface="Arial" pitchFamily="34" charset="0"/>
                <a:cs typeface="Arial" pitchFamily="34" charset="0"/>
              </a:rPr>
              <a:t>copiilor</a:t>
            </a:r>
            <a:r>
              <a:rPr lang="ro-RO" sz="2000" b="1" dirty="0" smtClean="0">
                <a:solidFill>
                  <a:srgbClr val="FF0000"/>
                </a:solidFill>
                <a:latin typeface="Arial" pitchFamily="34" charset="0"/>
                <a:cs typeface="Arial" pitchFamily="34" charset="0"/>
              </a:rPr>
              <a:t>;</a:t>
            </a:r>
            <a:endParaRPr lang="en-US" sz="2000" b="1" dirty="0">
              <a:solidFill>
                <a:srgbClr val="FF0000"/>
              </a:solidFill>
              <a:latin typeface="Arial" pitchFamily="34" charset="0"/>
              <a:cs typeface="Arial" pitchFamily="34" charset="0"/>
            </a:endParaRPr>
          </a:p>
          <a:p>
            <a:pPr lvl="0"/>
            <a:endParaRPr lang="ro-RO" sz="1100" b="1" dirty="0" smtClean="0">
              <a:solidFill>
                <a:srgbClr val="2907B9"/>
              </a:solidFill>
              <a:latin typeface="Arial" pitchFamily="34" charset="0"/>
              <a:cs typeface="Arial" pitchFamily="34" charset="0"/>
            </a:endParaRPr>
          </a:p>
          <a:p>
            <a:pPr lvl="0"/>
            <a:r>
              <a:rPr lang="en-US" sz="2000" b="1" dirty="0" err="1" smtClean="0">
                <a:solidFill>
                  <a:srgbClr val="2907B9"/>
                </a:solidFill>
                <a:latin typeface="Arial" pitchFamily="34" charset="0"/>
                <a:cs typeface="Arial" pitchFamily="34" charset="0"/>
              </a:rPr>
              <a:t>Existenţa</a:t>
            </a:r>
            <a:r>
              <a:rPr lang="en-US" sz="2000" b="1" dirty="0" smtClean="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unor</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cauze</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externe</a:t>
            </a:r>
            <a:r>
              <a:rPr lang="en-US" sz="2000" b="1" dirty="0">
                <a:solidFill>
                  <a:srgbClr val="2907B9"/>
                </a:solidFill>
                <a:latin typeface="Arial" pitchFamily="34" charset="0"/>
                <a:cs typeface="Arial" pitchFamily="34" charset="0"/>
              </a:rPr>
              <a:t>, care </a:t>
            </a:r>
            <a:r>
              <a:rPr lang="en-US" sz="2000" b="1" dirty="0" err="1">
                <a:solidFill>
                  <a:srgbClr val="2907B9"/>
                </a:solidFill>
                <a:latin typeface="Arial" pitchFamily="34" charset="0"/>
                <a:cs typeface="Arial" pitchFamily="34" charset="0"/>
              </a:rPr>
              <a:t>generează</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situaţii</a:t>
            </a:r>
            <a:r>
              <a:rPr lang="en-US" sz="2000" b="1" dirty="0">
                <a:solidFill>
                  <a:srgbClr val="2907B9"/>
                </a:solidFill>
                <a:latin typeface="Arial" pitchFamily="34" charset="0"/>
                <a:cs typeface="Arial" pitchFamily="34" charset="0"/>
              </a:rPr>
              <a:t> de </a:t>
            </a:r>
            <a:r>
              <a:rPr lang="en-US" sz="2000" b="1" dirty="0" err="1">
                <a:solidFill>
                  <a:srgbClr val="2907B9"/>
                </a:solidFill>
                <a:latin typeface="Arial" pitchFamily="34" charset="0"/>
                <a:cs typeface="Arial" pitchFamily="34" charset="0"/>
              </a:rPr>
              <a:t>absenteism</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şi</a:t>
            </a:r>
            <a:r>
              <a:rPr lang="en-US" sz="2000" b="1" dirty="0">
                <a:solidFill>
                  <a:srgbClr val="2907B9"/>
                </a:solidFill>
                <a:latin typeface="Arial" pitchFamily="34" charset="0"/>
                <a:cs typeface="Arial" pitchFamily="34" charset="0"/>
              </a:rPr>
              <a:t> de abandon </a:t>
            </a:r>
            <a:r>
              <a:rPr lang="en-US" sz="2000" b="1" dirty="0" err="1">
                <a:solidFill>
                  <a:srgbClr val="2907B9"/>
                </a:solidFill>
                <a:latin typeface="Arial" pitchFamily="34" charset="0"/>
                <a:cs typeface="Arial" pitchFamily="34" charset="0"/>
              </a:rPr>
              <a:t>şcolar</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în</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unele</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unităţi</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în</a:t>
            </a:r>
            <a:r>
              <a:rPr lang="en-US" sz="2000" b="1" dirty="0">
                <a:solidFill>
                  <a:srgbClr val="2907B9"/>
                </a:solidFill>
                <a:latin typeface="Arial" pitchFamily="34" charset="0"/>
                <a:cs typeface="Arial" pitchFamily="34" charset="0"/>
              </a:rPr>
              <a:t> special din </a:t>
            </a:r>
            <a:r>
              <a:rPr lang="en-US" sz="2000" b="1" dirty="0" err="1">
                <a:solidFill>
                  <a:srgbClr val="2907B9"/>
                </a:solidFill>
                <a:latin typeface="Arial" pitchFamily="34" charset="0"/>
                <a:cs typeface="Arial" pitchFamily="34" charset="0"/>
              </a:rPr>
              <a:t>zonele</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şi</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regiunile</a:t>
            </a:r>
            <a:r>
              <a:rPr lang="en-US" sz="2000" b="1" dirty="0">
                <a:solidFill>
                  <a:srgbClr val="2907B9"/>
                </a:solidFill>
                <a:latin typeface="Arial" pitchFamily="34" charset="0"/>
                <a:cs typeface="Arial" pitchFamily="34" charset="0"/>
              </a:rPr>
              <a:t> </a:t>
            </a:r>
            <a:r>
              <a:rPr lang="en-US" sz="2000" b="1" dirty="0" err="1">
                <a:solidFill>
                  <a:srgbClr val="2907B9"/>
                </a:solidFill>
                <a:latin typeface="Arial" pitchFamily="34" charset="0"/>
                <a:cs typeface="Arial" pitchFamily="34" charset="0"/>
              </a:rPr>
              <a:t>defavorizate</a:t>
            </a:r>
            <a:r>
              <a:rPr lang="en-US" sz="2000" b="1" dirty="0">
                <a:solidFill>
                  <a:srgbClr val="2907B9"/>
                </a:solidFill>
                <a:latin typeface="Arial" pitchFamily="34" charset="0"/>
                <a:cs typeface="Arial" pitchFamily="34" charset="0"/>
              </a:rPr>
              <a:t>;</a:t>
            </a:r>
          </a:p>
          <a:p>
            <a:pPr lvl="0"/>
            <a:endParaRPr lang="ro-RO" sz="1100" b="1" dirty="0" smtClean="0">
              <a:solidFill>
                <a:srgbClr val="FF0000"/>
              </a:solidFill>
              <a:latin typeface="Arial" pitchFamily="34" charset="0"/>
              <a:cs typeface="Arial" pitchFamily="34" charset="0"/>
            </a:endParaRPr>
          </a:p>
          <a:p>
            <a:pPr lvl="0"/>
            <a:r>
              <a:rPr lang="en-US" sz="2000" b="1" dirty="0" err="1" smtClean="0">
                <a:solidFill>
                  <a:srgbClr val="FF0000"/>
                </a:solidFill>
                <a:latin typeface="Arial" pitchFamily="34" charset="0"/>
                <a:cs typeface="Arial" pitchFamily="34" charset="0"/>
              </a:rPr>
              <a:t>Declinarea</a:t>
            </a:r>
            <a:r>
              <a:rPr lang="en-US" sz="2000" b="1" dirty="0" smtClean="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responsabilităţilor</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asumate</a:t>
            </a:r>
            <a:r>
              <a:rPr lang="en-US" sz="2000" b="1" dirty="0">
                <a:solidFill>
                  <a:srgbClr val="FF0000"/>
                </a:solidFill>
                <a:latin typeface="Arial" pitchFamily="34" charset="0"/>
                <a:cs typeface="Arial" pitchFamily="34" charset="0"/>
              </a:rPr>
              <a:t> de </a:t>
            </a:r>
            <a:r>
              <a:rPr lang="en-US" sz="2000" b="1" dirty="0" err="1">
                <a:solidFill>
                  <a:srgbClr val="FF0000"/>
                </a:solidFill>
                <a:latin typeface="Arial" pitchFamily="34" charset="0"/>
                <a:cs typeface="Arial" pitchFamily="34" charset="0"/>
              </a:rPr>
              <a:t>către</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părinţii</a:t>
            </a:r>
            <a:r>
              <a:rPr lang="en-US" sz="2000" b="1" dirty="0">
                <a:solidFill>
                  <a:srgbClr val="FF0000"/>
                </a:solidFill>
                <a:latin typeface="Arial" pitchFamily="34" charset="0"/>
                <a:cs typeface="Arial" pitchFamily="34" charset="0"/>
              </a:rPr>
              <a:t> </a:t>
            </a:r>
            <a:r>
              <a:rPr lang="ro-RO" sz="2000" b="1" dirty="0">
                <a:solidFill>
                  <a:srgbClr val="FF0000"/>
                </a:solidFill>
                <a:latin typeface="Arial" pitchFamily="34" charset="0"/>
                <a:cs typeface="Arial" pitchFamily="34" charset="0"/>
              </a:rPr>
              <a:t>c</a:t>
            </a:r>
            <a:r>
              <a:rPr lang="en-US" sz="2000" b="1" dirty="0" err="1" smtClean="0">
                <a:solidFill>
                  <a:srgbClr val="FF0000"/>
                </a:solidFill>
                <a:latin typeface="Arial" pitchFamily="34" charset="0"/>
                <a:cs typeface="Arial" pitchFamily="34" charset="0"/>
              </a:rPr>
              <a:t>opiilor</a:t>
            </a:r>
            <a:r>
              <a:rPr lang="en-US" sz="2000" b="1" dirty="0" smtClean="0">
                <a:solidFill>
                  <a:srgbClr val="FF0000"/>
                </a:solidFill>
                <a:latin typeface="Arial" pitchFamily="34" charset="0"/>
                <a:cs typeface="Arial" pitchFamily="34" charset="0"/>
              </a:rPr>
              <a:t>/</a:t>
            </a:r>
            <a:r>
              <a:rPr lang="en-US" sz="2000" b="1" dirty="0" err="1" smtClean="0">
                <a:solidFill>
                  <a:srgbClr val="FF0000"/>
                </a:solidFill>
                <a:latin typeface="Arial" pitchFamily="34" charset="0"/>
                <a:cs typeface="Arial" pitchFamily="34" charset="0"/>
              </a:rPr>
              <a:t>elevilor</a:t>
            </a:r>
            <a:r>
              <a:rPr lang="en-US" sz="2000" b="1" dirty="0" smtClean="0">
                <a:solidFill>
                  <a:srgbClr val="FF0000"/>
                </a:solidFill>
                <a:latin typeface="Arial" pitchFamily="34" charset="0"/>
                <a:cs typeface="Arial" pitchFamily="34" charset="0"/>
              </a:rPr>
              <a:t>/</a:t>
            </a:r>
            <a:r>
              <a:rPr lang="ro-RO"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tinerilor</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privind</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rolul</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lor</a:t>
            </a:r>
            <a:r>
              <a:rPr lang="en-US" sz="2000" b="1" dirty="0">
                <a:solidFill>
                  <a:srgbClr val="FF0000"/>
                </a:solidFill>
                <a:latin typeface="Arial" pitchFamily="34" charset="0"/>
                <a:cs typeface="Arial" pitchFamily="34" charset="0"/>
              </a:rPr>
              <a:t>, de principal </a:t>
            </a:r>
            <a:r>
              <a:rPr lang="en-US" sz="2000" b="1" dirty="0" err="1">
                <a:solidFill>
                  <a:srgbClr val="FF0000"/>
                </a:solidFill>
                <a:latin typeface="Arial" pitchFamily="34" charset="0"/>
                <a:cs typeface="Arial" pitchFamily="34" charset="0"/>
              </a:rPr>
              <a:t>partener</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educaţional</a:t>
            </a:r>
            <a:r>
              <a:rPr lang="en-US" sz="2000" b="1" dirty="0">
                <a:solidFill>
                  <a:srgbClr val="FF0000"/>
                </a:solidFill>
                <a:latin typeface="Arial" pitchFamily="34" charset="0"/>
                <a:cs typeface="Arial" pitchFamily="34" charset="0"/>
              </a:rPr>
              <a:t>, al </a:t>
            </a:r>
            <a:r>
              <a:rPr lang="en-US" sz="2000" b="1" dirty="0" err="1" smtClean="0">
                <a:solidFill>
                  <a:srgbClr val="FF0000"/>
                </a:solidFill>
                <a:latin typeface="Arial" pitchFamily="34" charset="0"/>
                <a:cs typeface="Arial" pitchFamily="34" charset="0"/>
              </a:rPr>
              <a:t>şcolii</a:t>
            </a:r>
            <a:r>
              <a:rPr lang="ro-RO" sz="2000" b="1" dirty="0">
                <a:solidFill>
                  <a:srgbClr val="FF0000"/>
                </a:solidFill>
                <a:latin typeface="Arial" pitchFamily="34" charset="0"/>
                <a:cs typeface="Arial" pitchFamily="34" charset="0"/>
              </a:rPr>
              <a:t>.</a:t>
            </a:r>
            <a:endParaRPr lang="en-US" sz="2000" b="1" dirty="0">
              <a:solidFill>
                <a:srgbClr val="FF0000"/>
              </a:solidFill>
              <a:latin typeface="Arial" pitchFamily="34" charset="0"/>
              <a:cs typeface="Arial" pitchFamily="34" charset="0"/>
            </a:endParaRPr>
          </a:p>
          <a:p>
            <a:endParaRPr lang="en-US" b="1" dirty="0"/>
          </a:p>
        </p:txBody>
      </p:sp>
    </p:spTree>
    <p:extLst>
      <p:ext uri="{BB962C8B-B14F-4D97-AF65-F5344CB8AC3E}">
        <p14:creationId xmlns:p14="http://schemas.microsoft.com/office/powerpoint/2010/main" val="792389241"/>
      </p:ext>
    </p:ext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ixel">
  <a:themeElements>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riel">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powerpoint-template</Template>
  <TotalTime>4226</TotalTime>
  <Words>4186</Words>
  <Application>Microsoft Office PowerPoint</Application>
  <PresentationFormat>On-screen Show (4:3)</PresentationFormat>
  <Paragraphs>1192</Paragraphs>
  <Slides>48</Slides>
  <Notes>9</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48</vt:i4>
      </vt:variant>
    </vt:vector>
  </HeadingPairs>
  <TitlesOfParts>
    <vt:vector size="58" baseType="lpstr">
      <vt:lpstr>GungsuhChe</vt:lpstr>
      <vt:lpstr>Arial</vt:lpstr>
      <vt:lpstr>Arial Black</vt:lpstr>
      <vt:lpstr>Calibri</vt:lpstr>
      <vt:lpstr>Century Schoolbook</vt:lpstr>
      <vt:lpstr>Times New Roman</vt:lpstr>
      <vt:lpstr>Wingdings</vt:lpstr>
      <vt:lpstr>Wingdings 2</vt:lpstr>
      <vt:lpstr>Pixel</vt:lpstr>
      <vt:lpstr>Oriel</vt:lpstr>
      <vt:lpstr>STAREA ÎNVĂȚĂMÂNTULUI MEHEDINȚEAN</vt:lpstr>
      <vt:lpstr>PowerPoint Presentation</vt:lpstr>
      <vt:lpstr>PRIORITĂŢI STRATEGICE ÎN ANUL ȘCOLAR 2015/2016</vt:lpstr>
      <vt:lpstr>  Parteneri educaționali </vt:lpstr>
      <vt:lpstr>PowerPoint Presentation</vt:lpstr>
      <vt:lpstr>Diagnoza mediului intern   PUNCTE TARI:</vt:lpstr>
      <vt:lpstr>Diagnoza mediului intern   PUNCTE SLABE:</vt:lpstr>
      <vt:lpstr>DIAGNOZA MEDIULUI EXTERN   OPORTUNITĂȚI:</vt:lpstr>
      <vt:lpstr>DIAGNOZA MEDIULUI EXTERN   AMENINȚĂRI:</vt:lpstr>
      <vt:lpstr>REȚEA ȘCOLARĂ</vt:lpstr>
      <vt:lpstr>PowerPoint Presentation</vt:lpstr>
      <vt:lpstr>RESURSE UMANE</vt:lpstr>
      <vt:lpstr>PowerPoint Presentation</vt:lpstr>
      <vt:lpstr>PowerPoint Presentation</vt:lpstr>
      <vt:lpstr>PowerPoint Presentation</vt:lpstr>
      <vt:lpstr>DEFINITIVAT 2016</vt:lpstr>
      <vt:lpstr>TITULARIZARE 2016</vt:lpstr>
      <vt:lpstr>TITULARIZARE 2016</vt:lpstr>
      <vt:lpstr>EFECTIVE ELEVI</vt:lpstr>
      <vt:lpstr>EVALUAREA NAŢIONALĂ  PENTRU ELEVII CLASEI   a  VIII-a ÎN  ANUL ŞCOLAR 2015-2016</vt:lpstr>
      <vt:lpstr>EVALUAREA NAŢIONALĂ  PENTRU ELEVII CLASEI   a VIII-a ÎN  ANUL ŞCOLAR 2015-2016</vt:lpstr>
      <vt:lpstr>  BACALAUREAT 2016   SESIUNEA IUNIE -IULIE</vt:lpstr>
      <vt:lpstr>SITUAȚIA CANDIDAȚILOR  LA EXAMENUL DE BACALAUREAT iunie-iulie 2016</vt:lpstr>
      <vt:lpstr>BACALAUREAT 2016 –AUGUST - SEPTEMBRIE</vt:lpstr>
      <vt:lpstr>SITUAȚIA CANDIDAȚILOR  LA EXAMENUL DE BACALAUREAT AUGUST-SEPTEMBRIE 2016</vt:lpstr>
      <vt:lpstr> REZULTATE OBTINUTE  LA FAZA INTERNATIONALA A OLIMPIADELOR SI CONCURSURILOR SCOLARE</vt:lpstr>
      <vt:lpstr>REZULTATE OBTINUTE  LA FAZA NATIONALA A OLIMPIADELOR SI CONCURSURILOR SCOLARE</vt:lpstr>
      <vt:lpstr>PowerPoint Presentation</vt:lpstr>
      <vt:lpstr>PowerPoint Presentation</vt:lpstr>
      <vt:lpstr>PowerPoint Presentation</vt:lpstr>
      <vt:lpstr>PowerPoint Presentation</vt:lpstr>
      <vt:lpstr>PROIECTE POSDRU</vt:lpstr>
      <vt:lpstr>  STRATEGIA NAȚIONALĂ  DE ACȚIUNE COMUNITARĂ (S.N.A.C.)   LA NIVELUL JUDEŢULUI MEHEDINTI ANUL ŞCOLAR 2015-2016</vt:lpstr>
      <vt:lpstr>PowerPoint Presentation</vt:lpstr>
      <vt:lpstr>PowerPoint Presentation</vt:lpstr>
      <vt:lpstr>CENTRUL JUDEŢEAN DE RESURSE  ŞI ASISTENŢĂ EDUCAŢIONALĂ MEHEDINŢI    Este o instituţie de învăţământ special  şi special integrat specializată în oferirea,  coordonarea şi monitorizarea de servicii educaţionale specifice acordate copiilor/elevilor,  cadrelor didactice, părinţilor şi membrilor comunităţii, precum și asigurarea tuturor a accesului la o educaţie de calitate şi asistenţa necesară în acest sens.</vt:lpstr>
      <vt:lpstr>PowerPoint Presentation</vt:lpstr>
      <vt:lpstr>PowerPoint Presentation</vt:lpstr>
      <vt:lpstr>PowerPoint Presentation</vt:lpstr>
      <vt:lpstr>PowerPoint Presentation</vt:lpstr>
      <vt:lpstr>PowerPoint Presentation</vt:lpstr>
      <vt:lpstr>PowerPoint Presentation</vt:lpstr>
      <vt:lpstr>CASA CORPULUI DIDACTIC MEHEDINȚI</vt:lpstr>
      <vt:lpstr>Obiectivele generale / Ţintele strategice  pentru anul şcolar 2015-2016:</vt:lpstr>
      <vt:lpstr>           </vt:lpstr>
      <vt:lpstr>PALATUL COPIILOR </vt:lpstr>
      <vt:lpstr>REZULTATELE  LA CONCURSURI SI FESTIVALURI IN ANUL ŞCOLAR   2015-2016</vt:lpstr>
      <vt:lpstr>VĂ MULȚUMIM PENTRU ATENȚIE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Foaie de parcurs</dc:title>
  <dc:creator>gabriela.droc</dc:creator>
  <cp:lastModifiedBy>admin</cp:lastModifiedBy>
  <cp:revision>361</cp:revision>
  <dcterms:created xsi:type="dcterms:W3CDTF">2011-09-07T12:20:59Z</dcterms:created>
  <dcterms:modified xsi:type="dcterms:W3CDTF">2016-10-21T05:40:05Z</dcterms:modified>
</cp:coreProperties>
</file>